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0000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880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C6CC-A388-4405-8119-0A1B00DA0AFD}" type="datetimeFigureOut">
              <a:rPr lang="zh-CN" altLang="en-US" smtClean="0"/>
              <a:t>2021/10/17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329E9-C509-4C63-B6C7-0E2A4ABF67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3852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C6CC-A388-4405-8119-0A1B00DA0AFD}" type="datetimeFigureOut">
              <a:rPr lang="zh-CN" altLang="en-US" smtClean="0"/>
              <a:t>2021/10/17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329E9-C509-4C63-B6C7-0E2A4ABF67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0538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C6CC-A388-4405-8119-0A1B00DA0AFD}" type="datetimeFigureOut">
              <a:rPr lang="zh-CN" altLang="en-US" smtClean="0"/>
              <a:t>2021/10/17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329E9-C509-4C63-B6C7-0E2A4ABF67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938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C6CC-A388-4405-8119-0A1B00DA0AFD}" type="datetimeFigureOut">
              <a:rPr lang="zh-CN" altLang="en-US" smtClean="0"/>
              <a:t>2021/10/17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329E9-C509-4C63-B6C7-0E2A4ABF67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9307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C6CC-A388-4405-8119-0A1B00DA0AFD}" type="datetimeFigureOut">
              <a:rPr lang="zh-CN" altLang="en-US" smtClean="0"/>
              <a:t>2021/10/17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329E9-C509-4C63-B6C7-0E2A4ABF67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4998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C6CC-A388-4405-8119-0A1B00DA0AFD}" type="datetimeFigureOut">
              <a:rPr lang="zh-CN" altLang="en-US" smtClean="0"/>
              <a:t>2021/10/17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329E9-C509-4C63-B6C7-0E2A4ABF67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6116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C6CC-A388-4405-8119-0A1B00DA0AFD}" type="datetimeFigureOut">
              <a:rPr lang="zh-CN" altLang="en-US" smtClean="0"/>
              <a:t>2021/10/17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329E9-C509-4C63-B6C7-0E2A4ABF67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404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C6CC-A388-4405-8119-0A1B00DA0AFD}" type="datetimeFigureOut">
              <a:rPr lang="zh-CN" altLang="en-US" smtClean="0"/>
              <a:t>2021/10/17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329E9-C509-4C63-B6C7-0E2A4ABF67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935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C6CC-A388-4405-8119-0A1B00DA0AFD}" type="datetimeFigureOut">
              <a:rPr lang="zh-CN" altLang="en-US" smtClean="0"/>
              <a:t>2021/10/17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329E9-C509-4C63-B6C7-0E2A4ABF67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661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C6CC-A388-4405-8119-0A1B00DA0AFD}" type="datetimeFigureOut">
              <a:rPr lang="zh-CN" altLang="en-US" smtClean="0"/>
              <a:t>2021/10/17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329E9-C509-4C63-B6C7-0E2A4ABF67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02658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2C6CC-A388-4405-8119-0A1B00DA0AFD}" type="datetimeFigureOut">
              <a:rPr lang="zh-CN" altLang="en-US" smtClean="0"/>
              <a:t>2021/10/17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329E9-C509-4C63-B6C7-0E2A4ABF67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3221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2C6CC-A388-4405-8119-0A1B00DA0AFD}" type="datetimeFigureOut">
              <a:rPr lang="zh-CN" altLang="en-US" smtClean="0"/>
              <a:t>2021/10/17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329E9-C509-4C63-B6C7-0E2A4ABF67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9564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zh-CN" altLang="en-US" dirty="0" smtClean="0">
                <a:solidFill>
                  <a:srgbClr val="FF00FF"/>
                </a:solidFill>
              </a:rPr>
              <a:t>第四课时作业</a:t>
            </a:r>
            <a:endParaRPr lang="zh-CN" altLang="en-US" dirty="0">
              <a:solidFill>
                <a:srgbClr val="FF00FF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zh-CN" altLang="en-US" dirty="0"/>
              <a:t>苗天</a:t>
            </a:r>
            <a:r>
              <a:rPr lang="zh-CN" altLang="en-US" dirty="0" smtClean="0"/>
              <a:t>泽 四年级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87213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 algn="l"/>
            <a:r>
              <a:rPr lang="zh-CN" altLang="en-US" dirty="0" smtClean="0"/>
              <a:t>目录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en-US" altLang="zh-CN" b="1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1.1</a:t>
            </a:r>
            <a:r>
              <a:rPr lang="zh-CN" altLang="en-US" b="1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问</a:t>
            </a:r>
            <a:endParaRPr lang="en-US" altLang="zh-CN" b="1" i="1" dirty="0" smtClean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b="1" i="1" u="sng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action="ppaction://hlinksldjump"/>
              </a:rPr>
              <a:t>1.2</a:t>
            </a:r>
            <a:r>
              <a:rPr lang="zh-CN" altLang="en-US" b="1" i="1" u="sng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action="ppaction://hlinksldjump"/>
              </a:rPr>
              <a:t>问</a:t>
            </a:r>
            <a:endParaRPr lang="en-US" altLang="zh-CN" b="1" i="1" u="sng" dirty="0" smtClean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b="1" i="1" u="sng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 action="ppaction://hlinksldjump"/>
              </a:rPr>
              <a:t>1.3</a:t>
            </a:r>
            <a:r>
              <a:rPr lang="zh-CN" altLang="en-US" b="1" i="1" u="sng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 action="ppaction://hlinksldjump"/>
              </a:rPr>
              <a:t>问</a:t>
            </a:r>
            <a:endParaRPr lang="en-US" altLang="zh-CN" b="1" i="1" u="sng" dirty="0" smtClean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zh-CN" b="1" i="1" u="sng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 action="ppaction://hlinksldjump"/>
              </a:rPr>
              <a:t>2.1</a:t>
            </a:r>
            <a:r>
              <a:rPr lang="zh-CN" altLang="en-US" b="1" i="1" u="sng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 action="ppaction://hlinksldjump"/>
              </a:rPr>
              <a:t>问</a:t>
            </a:r>
            <a:endParaRPr lang="en-US" altLang="zh-CN" b="1" i="1" u="sng" dirty="0" smtClean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zh-CN" altLang="en-US" b="1" i="1" u="sng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707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zh-CN" altLang="en-US" b="1" dirty="0" smtClean="0"/>
              <a:t>问：你</a:t>
            </a:r>
            <a:r>
              <a:rPr lang="zh-CN" altLang="en-US" b="1" dirty="0"/>
              <a:t>见过的陆生动物里面，是不是绝大多数都有腿？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zh-CN" altLang="en-US" u="sng" dirty="0" smtClean="0">
                <a:solidFill>
                  <a:srgbClr val="FF00FF"/>
                </a:solidFill>
              </a:rPr>
              <a:t>答</a:t>
            </a:r>
            <a:r>
              <a:rPr lang="en-US" altLang="zh-CN" u="sng" dirty="0" smtClean="0">
                <a:solidFill>
                  <a:srgbClr val="FF00FF"/>
                </a:solidFill>
              </a:rPr>
              <a:t>:</a:t>
            </a:r>
            <a:r>
              <a:rPr lang="zh-CN" altLang="en-US" b="1" i="1" u="sng" dirty="0" smtClean="0">
                <a:solidFill>
                  <a:srgbClr val="FF00FF"/>
                </a:solidFill>
              </a:rPr>
              <a:t>是的，</a:t>
            </a:r>
            <a:r>
              <a:rPr lang="zh-CN" altLang="en-US" b="1" i="1" dirty="0" smtClean="0">
                <a:solidFill>
                  <a:srgbClr val="FF00FF"/>
                </a:solidFill>
              </a:rPr>
              <a:t>例如</a:t>
            </a:r>
            <a:r>
              <a:rPr lang="zh-CN" altLang="en-US" b="1" i="1" dirty="0">
                <a:solidFill>
                  <a:srgbClr val="FF00FF"/>
                </a:solidFill>
              </a:rPr>
              <a:t>鸡有</a:t>
            </a:r>
            <a:r>
              <a:rPr lang="zh-CN" altLang="en-US" b="1" i="1" u="sng" dirty="0">
                <a:solidFill>
                  <a:srgbClr val="FF00FF"/>
                </a:solidFill>
              </a:rPr>
              <a:t>两个翅膀和两个腿</a:t>
            </a:r>
            <a:r>
              <a:rPr lang="zh-CN" altLang="en-US" b="1" i="1" u="sng" dirty="0" smtClean="0">
                <a:solidFill>
                  <a:srgbClr val="FF00FF"/>
                </a:solidFill>
              </a:rPr>
              <a:t>，</a:t>
            </a:r>
            <a:br>
              <a:rPr lang="zh-CN" altLang="en-US" b="1" i="1" u="sng" dirty="0" smtClean="0">
                <a:solidFill>
                  <a:srgbClr val="FF00FF"/>
                </a:solidFill>
              </a:rPr>
            </a:br>
            <a:r>
              <a:rPr lang="en-US" altLang="zh-CN" i="1" dirty="0">
                <a:solidFill>
                  <a:srgbClr val="FF00FF"/>
                </a:solidFill>
              </a:rPr>
              <a:t>(</a:t>
            </a:r>
            <a:r>
              <a:rPr lang="zh-CN" altLang="en-US" i="1" dirty="0">
                <a:solidFill>
                  <a:srgbClr val="FF00FF"/>
                </a:solidFill>
              </a:rPr>
              <a:t>我知道有的甲壳类例如螃蟹什么的不是，但是这种不算啦</a:t>
            </a:r>
            <a:r>
              <a:rPr lang="en-US" altLang="zh-CN" i="1" dirty="0" smtClean="0">
                <a:solidFill>
                  <a:srgbClr val="FF00FF"/>
                </a:solidFill>
              </a:rPr>
              <a:t>)</a:t>
            </a:r>
            <a:r>
              <a:rPr lang="zh-CN" altLang="en-US" i="1" dirty="0" smtClean="0">
                <a:solidFill>
                  <a:srgbClr val="FF00FF"/>
                </a:solidFill>
              </a:rPr>
              <a:t>。</a:t>
            </a:r>
            <a:endParaRPr lang="en-US" altLang="zh-CN" i="1" dirty="0" smtClean="0">
              <a:solidFill>
                <a:srgbClr val="FF00FF"/>
              </a:solidFill>
            </a:endParaRPr>
          </a:p>
          <a:p>
            <a:r>
              <a:rPr lang="zh-CN" altLang="en-US" dirty="0">
                <a:solidFill>
                  <a:srgbClr val="FF00FF"/>
                </a:solidFill>
              </a:rPr>
              <a:t>陆地上由于空气的</a:t>
            </a:r>
            <a:r>
              <a:rPr lang="zh-CN" altLang="en-US" b="1" i="1" u="sng" dirty="0">
                <a:solidFill>
                  <a:srgbClr val="FF00FF"/>
                </a:solidFill>
              </a:rPr>
              <a:t>浮力和粘滞性远远小于水</a:t>
            </a:r>
            <a:r>
              <a:rPr lang="zh-CN" altLang="en-US" dirty="0">
                <a:solidFill>
                  <a:srgbClr val="FF00FF"/>
                </a:solidFill>
              </a:rPr>
              <a:t>，动物自然需要四肢来支撑起身体产生运动，至于为什么是四肢，因为是从鱼的偶鳍（</a:t>
            </a:r>
            <a:r>
              <a:rPr lang="zh-CN" altLang="en-US" b="1" i="1" u="sng" dirty="0">
                <a:solidFill>
                  <a:srgbClr val="FF00FF"/>
                </a:solidFill>
              </a:rPr>
              <a:t>胸鳍</a:t>
            </a:r>
            <a:r>
              <a:rPr lang="zh-CN" altLang="en-US" b="1" i="1" u="sng" dirty="0" smtClean="0">
                <a:solidFill>
                  <a:srgbClr val="FF00FF"/>
                </a:solidFill>
              </a:rPr>
              <a:t>、腹鳍</a:t>
            </a:r>
            <a:r>
              <a:rPr lang="zh-CN" altLang="en-US" b="1" i="1" u="sng" dirty="0">
                <a:solidFill>
                  <a:srgbClr val="FF00FF"/>
                </a:solidFill>
              </a:rPr>
              <a:t>共四个</a:t>
            </a:r>
            <a:r>
              <a:rPr lang="zh-CN" altLang="en-US" dirty="0">
                <a:solidFill>
                  <a:srgbClr val="FF00FF"/>
                </a:solidFill>
              </a:rPr>
              <a:t>）进化来</a:t>
            </a:r>
            <a:r>
              <a:rPr lang="zh-CN" altLang="en-US" dirty="0" smtClean="0">
                <a:solidFill>
                  <a:srgbClr val="FF00FF"/>
                </a:solidFill>
              </a:rPr>
              <a:t>的。</a:t>
            </a:r>
            <a:endParaRPr lang="zh-CN" altLang="en-US" dirty="0">
              <a:solidFill>
                <a:srgbClr val="FF00FF"/>
              </a:solidFill>
            </a:endParaRPr>
          </a:p>
        </p:txBody>
      </p:sp>
      <p:sp>
        <p:nvSpPr>
          <p:cNvPr id="4" name="动作按钮: 第一张 3">
            <a:hlinkClick r:id="rId3" action="ppaction://hlinksldjump" highlightClick="1"/>
          </p:cNvPr>
          <p:cNvSpPr/>
          <p:nvPr/>
        </p:nvSpPr>
        <p:spPr>
          <a:xfrm>
            <a:off x="827584" y="5877272"/>
            <a:ext cx="648072" cy="64807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6669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zh-CN" altLang="en-US" b="1" dirty="0" smtClean="0"/>
              <a:t>问：有没有</a:t>
            </a:r>
            <a:r>
              <a:rPr lang="zh-CN" altLang="en-US" b="1" dirty="0"/>
              <a:t>没有腿的动物？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zh-CN" altLang="en-US" i="1" u="sng" dirty="0" smtClean="0">
                <a:solidFill>
                  <a:srgbClr val="FF00FF"/>
                </a:solidFill>
              </a:rPr>
              <a:t>答：</a:t>
            </a:r>
            <a:r>
              <a:rPr lang="zh-CN" altLang="en-US" i="1" dirty="0" smtClean="0">
                <a:solidFill>
                  <a:srgbClr val="FF00FF"/>
                </a:solidFill>
              </a:rPr>
              <a:t>没有</a:t>
            </a:r>
            <a:r>
              <a:rPr lang="zh-CN" altLang="en-US" i="1" dirty="0">
                <a:solidFill>
                  <a:srgbClr val="FF00FF"/>
                </a:solidFill>
              </a:rPr>
              <a:t>腿的动物</a:t>
            </a:r>
            <a:r>
              <a:rPr lang="zh-CN" altLang="en-US" i="1" dirty="0" smtClean="0">
                <a:solidFill>
                  <a:srgbClr val="FF00FF"/>
                </a:solidFill>
              </a:rPr>
              <a:t>，</a:t>
            </a:r>
            <a:r>
              <a:rPr lang="zh-CN" altLang="en-US" b="1" i="1" u="sng" dirty="0" smtClean="0">
                <a:solidFill>
                  <a:srgbClr val="FF00FF"/>
                </a:solidFill>
              </a:rPr>
              <a:t>部分</a:t>
            </a:r>
            <a:r>
              <a:rPr lang="zh-CN" altLang="en-US" b="1" i="1" u="sng" dirty="0">
                <a:solidFill>
                  <a:srgbClr val="FF00FF"/>
                </a:solidFill>
              </a:rPr>
              <a:t>软体动物</a:t>
            </a:r>
            <a:r>
              <a:rPr lang="zh-CN" altLang="en-US" i="1" dirty="0">
                <a:solidFill>
                  <a:srgbClr val="FF00FF"/>
                </a:solidFill>
              </a:rPr>
              <a:t>：如蚯蚓、蛇、</a:t>
            </a:r>
            <a:r>
              <a:rPr lang="zh-CN" altLang="en-US" i="1" dirty="0" smtClean="0">
                <a:solidFill>
                  <a:srgbClr val="FF00FF"/>
                </a:solidFill>
              </a:rPr>
              <a:t>蜗牛；</a:t>
            </a:r>
            <a:r>
              <a:rPr lang="zh-CN" altLang="en-US" i="1" dirty="0">
                <a:solidFill>
                  <a:srgbClr val="FF00FF"/>
                </a:solidFill>
              </a:rPr>
              <a:t>爬行类中</a:t>
            </a:r>
            <a:r>
              <a:rPr lang="en-US" altLang="zh-CN" i="1" dirty="0">
                <a:solidFill>
                  <a:srgbClr val="FF00FF"/>
                </a:solidFill>
              </a:rPr>
              <a:t>,</a:t>
            </a:r>
            <a:r>
              <a:rPr lang="zh-CN" altLang="en-US" i="1" dirty="0">
                <a:solidFill>
                  <a:srgbClr val="FF00FF"/>
                </a:solidFill>
              </a:rPr>
              <a:t>蛇还有</a:t>
            </a:r>
            <a:r>
              <a:rPr lang="zh-CN" altLang="en-US" b="1" i="1" u="sng" dirty="0">
                <a:solidFill>
                  <a:srgbClr val="FF00FF"/>
                </a:solidFill>
              </a:rPr>
              <a:t>少数蜥蜴、蝾螈也没有脚</a:t>
            </a:r>
            <a:r>
              <a:rPr lang="zh-CN" altLang="en-US" i="1" dirty="0">
                <a:solidFill>
                  <a:srgbClr val="FF00FF"/>
                </a:solidFill>
              </a:rPr>
              <a:t>；更低等的无脊椎动物中</a:t>
            </a:r>
            <a:r>
              <a:rPr lang="en-US" altLang="zh-CN" i="1" dirty="0">
                <a:solidFill>
                  <a:srgbClr val="FF00FF"/>
                </a:solidFill>
              </a:rPr>
              <a:t>,</a:t>
            </a:r>
            <a:r>
              <a:rPr lang="zh-CN" altLang="en-US" i="1" dirty="0">
                <a:solidFill>
                  <a:srgbClr val="FF00FF"/>
                </a:solidFill>
              </a:rPr>
              <a:t>寄生虫类（蛔虫、绦虫</a:t>
            </a:r>
            <a:r>
              <a:rPr lang="en-US" altLang="zh-CN" i="1" dirty="0">
                <a:solidFill>
                  <a:srgbClr val="FF00FF"/>
                </a:solidFill>
              </a:rPr>
              <a:t>……</a:t>
            </a:r>
            <a:r>
              <a:rPr lang="zh-CN" altLang="en-US" i="1" dirty="0">
                <a:solidFill>
                  <a:srgbClr val="FF00FF"/>
                </a:solidFill>
              </a:rPr>
              <a:t>）、环节动物（蚯蚓）等等也没有脚；</a:t>
            </a:r>
            <a:r>
              <a:rPr lang="zh-CN" altLang="en-US" b="1" i="1" u="sng" dirty="0">
                <a:solidFill>
                  <a:srgbClr val="FF00FF"/>
                </a:solidFill>
              </a:rPr>
              <a:t>单细胞动物和原生动物更没有脚了</a:t>
            </a:r>
            <a:r>
              <a:rPr lang="zh-CN" altLang="en-US" i="1" dirty="0">
                <a:solidFill>
                  <a:srgbClr val="FF00FF"/>
                </a:solidFill>
              </a:rPr>
              <a:t>。</a:t>
            </a:r>
          </a:p>
        </p:txBody>
      </p:sp>
      <p:sp>
        <p:nvSpPr>
          <p:cNvPr id="4" name="动作按钮: 第一张 3">
            <a:hlinkClick r:id="rId3" action="ppaction://hlinksldjump" highlightClick="1"/>
          </p:cNvPr>
          <p:cNvSpPr/>
          <p:nvPr/>
        </p:nvSpPr>
        <p:spPr>
          <a:xfrm>
            <a:off x="827584" y="5877272"/>
            <a:ext cx="648072" cy="64807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9511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zh-CN" altLang="en-US" b="1" dirty="0" smtClean="0"/>
              <a:t>问：你</a:t>
            </a:r>
            <a:r>
              <a:rPr lang="zh-CN" altLang="en-US" b="1" dirty="0"/>
              <a:t>觉得为什么会是这种情况呢？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55000" lnSpcReduction="20000"/>
          </a:bodyPr>
          <a:lstStyle/>
          <a:p>
            <a:r>
              <a:rPr lang="zh-CN" altLang="en-US" i="1" u="sng" dirty="0" smtClean="0">
                <a:solidFill>
                  <a:srgbClr val="FF00FF"/>
                </a:solidFill>
              </a:rPr>
              <a:t>答：</a:t>
            </a:r>
            <a:r>
              <a:rPr lang="zh-CN" altLang="en-US" i="1" dirty="0" smtClean="0">
                <a:solidFill>
                  <a:srgbClr val="FF00FF"/>
                </a:solidFill>
              </a:rPr>
              <a:t>因为</a:t>
            </a:r>
            <a:r>
              <a:rPr lang="zh-CN" altLang="en-US" i="1" dirty="0">
                <a:solidFill>
                  <a:srgbClr val="FF00FF"/>
                </a:solidFill>
              </a:rPr>
              <a:t>生物是</a:t>
            </a:r>
            <a:r>
              <a:rPr lang="zh-CN" altLang="en-US" b="1" i="1" u="sng" dirty="0">
                <a:solidFill>
                  <a:srgbClr val="FF00FF"/>
                </a:solidFill>
              </a:rPr>
              <a:t>进化</a:t>
            </a:r>
            <a:r>
              <a:rPr lang="zh-CN" altLang="en-US" i="1" dirty="0">
                <a:solidFill>
                  <a:srgbClr val="FF00FF"/>
                </a:solidFill>
              </a:rPr>
              <a:t>过来的，</a:t>
            </a:r>
            <a:r>
              <a:rPr lang="zh-CN" altLang="en-US" b="1" i="1" u="sng" dirty="0">
                <a:solidFill>
                  <a:srgbClr val="FF00FF"/>
                </a:solidFill>
              </a:rPr>
              <a:t>当进化到脊椎动物时，鱼就是四个畦（后进化为四肢），两个眼睛，两个骨膜（后进化为耳朵），两页腮（后进化为两页肺）。在进化都是在这个基础上进化的，所以都有两个眼睛，两个耳朵和四肢，</a:t>
            </a:r>
            <a:r>
              <a:rPr lang="zh-CN" altLang="en-US" i="1" dirty="0">
                <a:solidFill>
                  <a:srgbClr val="FF00FF"/>
                </a:solidFill>
              </a:rPr>
              <a:t>因为鱼没有鼻，所以鼻是起源于两栖类，两栖类有一个鼻，在进化就都有一个鼻了。</a:t>
            </a:r>
            <a:r>
              <a:rPr lang="zh-CN" altLang="en-US" b="1" i="1" u="sng" dirty="0">
                <a:solidFill>
                  <a:srgbClr val="FF00FF"/>
                </a:solidFill>
              </a:rPr>
              <a:t>其实有一个鼻、两个眼、四肢、两个耳的物种只有脊椎类，但是，现在这个世界是被脊椎类统治的，所以你看到的大多数是这样的。</a:t>
            </a:r>
            <a:r>
              <a:rPr lang="zh-CN" altLang="en-US" b="1" i="1" u="sng" dirty="0" smtClean="0">
                <a:solidFill>
                  <a:srgbClr val="FF00FF"/>
                </a:solidFill>
              </a:rPr>
              <a:t/>
            </a:r>
            <a:br>
              <a:rPr lang="zh-CN" altLang="en-US" b="1" i="1" u="sng" dirty="0" smtClean="0">
                <a:solidFill>
                  <a:srgbClr val="FF00FF"/>
                </a:solidFill>
              </a:rPr>
            </a:br>
            <a:r>
              <a:rPr lang="zh-CN" altLang="en-US" b="1" i="1" u="sng" dirty="0">
                <a:solidFill>
                  <a:srgbClr val="FF00FF"/>
                </a:solidFill>
              </a:rPr>
              <a:t>另外，根据物竞天择，适者生存的规则，这种结构很适合生存下去。鼻是用来呼吸和嗅觉的，气流进入和出来只要一个就够了，如果多了气流怎么走？</a:t>
            </a:r>
            <a:r>
              <a:rPr lang="zh-CN" altLang="en-US" i="1" dirty="0">
                <a:solidFill>
                  <a:srgbClr val="FF00FF"/>
                </a:solidFill>
              </a:rPr>
              <a:t>不好说的事。</a:t>
            </a:r>
            <a:r>
              <a:rPr lang="zh-CN" altLang="en-US" b="1" i="1" u="sng" dirty="0">
                <a:solidFill>
                  <a:srgbClr val="FF00FF"/>
                </a:solidFill>
              </a:rPr>
              <a:t>眼是用来看东西的，表面上是用一只眼就能看见东西，可你闭上一只眼试试，用一只眼是无法准确判断一个物体的远近的，而两只眼就可以判断一个物体的大小、远近等所有信息，</a:t>
            </a:r>
            <a:r>
              <a:rPr lang="zh-CN" altLang="en-US" i="1" dirty="0">
                <a:solidFill>
                  <a:srgbClr val="FF00FF"/>
                </a:solidFill>
              </a:rPr>
              <a:t>而在多就增加了大脑的负担（毕竟还是要大脑来控制吗），</a:t>
            </a:r>
            <a:r>
              <a:rPr lang="zh-CN" altLang="en-US" b="1" i="1" u="sng" dirty="0">
                <a:solidFill>
                  <a:srgbClr val="FF00FF"/>
                </a:solidFill>
              </a:rPr>
              <a:t>所以两个眼睛是最合适的。正常来说，三点决定一个平面，也就是说只要有三个脚就可以保持稳定了，但生物体有一个不成文的规则</a:t>
            </a:r>
            <a:r>
              <a:rPr lang="en-US" altLang="zh-CN" b="1" i="1" u="sng" dirty="0">
                <a:solidFill>
                  <a:srgbClr val="FF00FF"/>
                </a:solidFill>
              </a:rPr>
              <a:t>---</a:t>
            </a:r>
            <a:r>
              <a:rPr lang="zh-CN" altLang="en-US" b="1" i="1" u="sng" dirty="0">
                <a:solidFill>
                  <a:srgbClr val="FF00FF"/>
                </a:solidFill>
              </a:rPr>
              <a:t>对称，那么三个脚怎么安排？当然，走路时至少抬起一只脚嘛！为了走路时也安全，所以要四只脚，当然太多了也会增加大脑的负担。至于耳朵，两个耳朵分别在两边</a:t>
            </a:r>
            <a:r>
              <a:rPr lang="zh-CN" altLang="en-US" i="1" dirty="0">
                <a:solidFill>
                  <a:srgbClr val="FF00FF"/>
                </a:solidFill>
              </a:rPr>
              <a:t>，可以准确判断也声音的方向，而一个耳朵则不能，多了也没用，</a:t>
            </a:r>
            <a:r>
              <a:rPr lang="zh-CN" altLang="en-US" b="1" i="1" u="sng" dirty="0">
                <a:solidFill>
                  <a:srgbClr val="FF00FF"/>
                </a:solidFill>
              </a:rPr>
              <a:t>反而</a:t>
            </a:r>
            <a:r>
              <a:rPr lang="zh-CN" altLang="en-US" i="1" dirty="0">
                <a:solidFill>
                  <a:srgbClr val="FF00FF"/>
                </a:solidFill>
              </a:rPr>
              <a:t>增加大脑的负担。</a:t>
            </a:r>
            <a:r>
              <a:rPr lang="zh-CN" altLang="en-US" i="1" dirty="0" smtClean="0">
                <a:solidFill>
                  <a:srgbClr val="FF00FF"/>
                </a:solidFill>
              </a:rPr>
              <a:t/>
            </a:r>
            <a:br>
              <a:rPr lang="zh-CN" altLang="en-US" i="1" dirty="0" smtClean="0">
                <a:solidFill>
                  <a:srgbClr val="FF00FF"/>
                </a:solidFill>
              </a:rPr>
            </a:br>
            <a:r>
              <a:rPr lang="zh-CN" altLang="en-US" i="1" dirty="0">
                <a:solidFill>
                  <a:srgbClr val="FF00FF"/>
                </a:solidFill>
              </a:rPr>
              <a:t>所以说，脊椎动物不愧是动物发展的</a:t>
            </a:r>
            <a:r>
              <a:rPr lang="zh-CN" altLang="en-US" b="1" i="1" u="sng" dirty="0">
                <a:solidFill>
                  <a:srgbClr val="FF00FF"/>
                </a:solidFill>
              </a:rPr>
              <a:t>最高阶段，在各种生理结构上都显得是那么的合理，这也是经过几十亿年的自然选择的结果，在自然选择这么久之下，一切合理的都是必然的。</a:t>
            </a:r>
            <a:r>
              <a:rPr lang="zh-CN" altLang="en-US" i="1" dirty="0">
                <a:solidFill>
                  <a:srgbClr val="FF00FF"/>
                </a:solidFill>
              </a:rPr>
              <a:t>这么合理的结构不出现还是不正常的。</a:t>
            </a:r>
          </a:p>
        </p:txBody>
      </p:sp>
      <p:sp>
        <p:nvSpPr>
          <p:cNvPr id="4" name="动作按钮: 第一张 3">
            <a:hlinkClick r:id="rId3" action="ppaction://hlinksldjump" highlightClick="1"/>
          </p:cNvPr>
          <p:cNvSpPr/>
          <p:nvPr/>
        </p:nvSpPr>
        <p:spPr>
          <a:xfrm>
            <a:off x="827584" y="5877272"/>
            <a:ext cx="648072" cy="64807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482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zh-CN" altLang="en-US" dirty="0" smtClean="0"/>
              <a:t>问：</a:t>
            </a:r>
            <a:r>
              <a:rPr lang="zh-CN" altLang="en-US" b="1" dirty="0"/>
              <a:t>你见过没有腿的可以飞翔的动物吗？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zh-CN" altLang="en-US" i="1" dirty="0" smtClean="0">
                <a:solidFill>
                  <a:srgbClr val="FF00FF"/>
                </a:solidFill>
              </a:rPr>
              <a:t>答：没有，因为如果</a:t>
            </a:r>
            <a:r>
              <a:rPr lang="zh-CN" altLang="en-US" i="1" dirty="0">
                <a:solidFill>
                  <a:srgbClr val="FF00FF"/>
                </a:solidFill>
              </a:rPr>
              <a:t>它</a:t>
            </a:r>
            <a:r>
              <a:rPr lang="zh-CN" altLang="en-US" i="1" dirty="0" smtClean="0">
                <a:solidFill>
                  <a:srgbClr val="FF00FF"/>
                </a:solidFill>
              </a:rPr>
              <a:t>没有腿，</a:t>
            </a:r>
            <a:r>
              <a:rPr lang="zh-CN" altLang="en-US" b="1" i="1" u="sng" dirty="0" smtClean="0">
                <a:solidFill>
                  <a:srgbClr val="FF00FF"/>
                </a:solidFill>
              </a:rPr>
              <a:t>带表着它要一直飞翔，</a:t>
            </a:r>
            <a:r>
              <a:rPr lang="zh-CN" altLang="en-US" i="1" dirty="0" smtClean="0">
                <a:solidFill>
                  <a:srgbClr val="FF00FF"/>
                </a:solidFill>
              </a:rPr>
              <a:t>原因是他需要一个降落阶段，不然它就会坠毁，</a:t>
            </a:r>
            <a:r>
              <a:rPr lang="zh-CN" altLang="en-US" b="1" i="1" u="sng" dirty="0" smtClean="0">
                <a:solidFill>
                  <a:srgbClr val="FF00FF"/>
                </a:solidFill>
              </a:rPr>
              <a:t>除非他是一种水生动物（小飞鱼）</a:t>
            </a:r>
            <a:endParaRPr lang="zh-CN" altLang="en-US" b="1" i="1" u="sng" dirty="0">
              <a:solidFill>
                <a:srgbClr val="FF00FF"/>
              </a:solidFill>
            </a:endParaRPr>
          </a:p>
        </p:txBody>
      </p:sp>
      <p:sp>
        <p:nvSpPr>
          <p:cNvPr id="4" name="动作按钮: 第一张 3">
            <a:hlinkClick r:id="rId3" action="ppaction://hlinksldjump" highlightClick="1"/>
          </p:cNvPr>
          <p:cNvSpPr/>
          <p:nvPr/>
        </p:nvSpPr>
        <p:spPr>
          <a:xfrm>
            <a:off x="827584" y="5877272"/>
            <a:ext cx="648072" cy="64807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172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r>
              <a:rPr lang="zh-CN" altLang="en-US" b="1" i="1" u="sng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谢谢观看</a:t>
            </a:r>
            <a:endParaRPr lang="zh-CN" altLang="en-US" b="1" i="1" u="sng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动作按钮: 第一张 3">
            <a:hlinkClick r:id="rId3" action="ppaction://hlinksldjump" highlightClick="1"/>
          </p:cNvPr>
          <p:cNvSpPr/>
          <p:nvPr/>
        </p:nvSpPr>
        <p:spPr>
          <a:xfrm>
            <a:off x="827584" y="5877272"/>
            <a:ext cx="648072" cy="64807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511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326</Words>
  <Application>Microsoft Office PowerPoint</Application>
  <PresentationFormat>全屏显示(4:3)</PresentationFormat>
  <Paragraphs>17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Office 主题​​</vt:lpstr>
      <vt:lpstr>第四课时作业</vt:lpstr>
      <vt:lpstr>目录</vt:lpstr>
      <vt:lpstr>问：你见过的陆生动物里面，是不是绝大多数都有腿？</vt:lpstr>
      <vt:lpstr>问：有没有没有腿的动物？</vt:lpstr>
      <vt:lpstr>问：你觉得为什么会是这种情况呢？</vt:lpstr>
      <vt:lpstr>问：你见过没有腿的可以飞翔的动物吗？</vt:lpstr>
      <vt:lpstr>谢谢观看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5</cp:revision>
  <dcterms:created xsi:type="dcterms:W3CDTF">2021-10-17T09:30:17Z</dcterms:created>
  <dcterms:modified xsi:type="dcterms:W3CDTF">2021-10-17T10:13:51Z</dcterms:modified>
</cp:coreProperties>
</file>