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08" y="-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73BF1B6-EB3A-4B27-BE85-56653D7F94AD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8B525D8-D72A-42FB-B501-F7C22A004E9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天问</a:t>
            </a:r>
            <a:r>
              <a:rPr lang="en-US" altLang="zh-CN" dirty="0" smtClean="0"/>
              <a:t>1</a:t>
            </a:r>
            <a:r>
              <a:rPr lang="zh-CN" altLang="en-US" dirty="0" smtClean="0"/>
              <a:t>号</a:t>
            </a:r>
            <a:r>
              <a:rPr lang="en-US" altLang="zh-CN" dirty="0" smtClean="0"/>
              <a:t>VS</a:t>
            </a:r>
            <a:r>
              <a:rPr lang="zh-CN" altLang="en-US" dirty="0" smtClean="0"/>
              <a:t>毅力号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271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3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2" grpId="4"/>
      <p:bldP spid="3" grpId="0" build="p"/>
      <p:bldP spid="3" grpId="1" build="p"/>
      <p:bldP spid="3" grpId="2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2956" y="620688"/>
            <a:ext cx="702474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dirty="0" smtClean="0"/>
              <a:t>        问：哪个瓶子更容易倾倒</a:t>
            </a:r>
            <a:r>
              <a:rPr lang="en-US" altLang="zh-CN" dirty="0" smtClean="0"/>
              <a:t>?</a:t>
            </a:r>
            <a:r>
              <a:rPr lang="zh-CN" altLang="en-US" dirty="0" smtClean="0"/>
              <a:t>为什么？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 rot="2630725">
            <a:off x="2022824" y="3637317"/>
            <a:ext cx="2880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 rot="2630725">
            <a:off x="1518769" y="3637316"/>
            <a:ext cx="28803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 rot="2630725">
            <a:off x="1361873" y="4012468"/>
            <a:ext cx="307657" cy="431319"/>
          </a:xfrm>
          <a:custGeom>
            <a:avLst/>
            <a:gdLst>
              <a:gd name="connsiteX0" fmla="*/ 0 w 288032"/>
              <a:gd name="connsiteY0" fmla="*/ 0 h 216024"/>
              <a:gd name="connsiteX1" fmla="*/ 288032 w 288032"/>
              <a:gd name="connsiteY1" fmla="*/ 0 h 216024"/>
              <a:gd name="connsiteX2" fmla="*/ 288032 w 288032"/>
              <a:gd name="connsiteY2" fmla="*/ 216024 h 216024"/>
              <a:gd name="connsiteX3" fmla="*/ 0 w 288032"/>
              <a:gd name="connsiteY3" fmla="*/ 216024 h 216024"/>
              <a:gd name="connsiteX4" fmla="*/ 0 w 288032"/>
              <a:gd name="connsiteY4" fmla="*/ 0 h 216024"/>
              <a:gd name="connsiteX0" fmla="*/ 0 w 323939"/>
              <a:gd name="connsiteY0" fmla="*/ 153924 h 369948"/>
              <a:gd name="connsiteX1" fmla="*/ 323939 w 323939"/>
              <a:gd name="connsiteY1" fmla="*/ 0 h 369948"/>
              <a:gd name="connsiteX2" fmla="*/ 288032 w 323939"/>
              <a:gd name="connsiteY2" fmla="*/ 369948 h 369948"/>
              <a:gd name="connsiteX3" fmla="*/ 0 w 323939"/>
              <a:gd name="connsiteY3" fmla="*/ 369948 h 369948"/>
              <a:gd name="connsiteX4" fmla="*/ 0 w 323939"/>
              <a:gd name="connsiteY4" fmla="*/ 153924 h 369948"/>
              <a:gd name="connsiteX0" fmla="*/ 0 w 288032"/>
              <a:gd name="connsiteY0" fmla="*/ 155058 h 371082"/>
              <a:gd name="connsiteX1" fmla="*/ 267726 w 288032"/>
              <a:gd name="connsiteY1" fmla="*/ 0 h 371082"/>
              <a:gd name="connsiteX2" fmla="*/ 288032 w 288032"/>
              <a:gd name="connsiteY2" fmla="*/ 371082 h 371082"/>
              <a:gd name="connsiteX3" fmla="*/ 0 w 288032"/>
              <a:gd name="connsiteY3" fmla="*/ 371082 h 371082"/>
              <a:gd name="connsiteX4" fmla="*/ 0 w 288032"/>
              <a:gd name="connsiteY4" fmla="*/ 155058 h 371082"/>
              <a:gd name="connsiteX0" fmla="*/ 0 w 293508"/>
              <a:gd name="connsiteY0" fmla="*/ 271697 h 487721"/>
              <a:gd name="connsiteX1" fmla="*/ 293508 w 293508"/>
              <a:gd name="connsiteY1" fmla="*/ 0 h 487721"/>
              <a:gd name="connsiteX2" fmla="*/ 288032 w 293508"/>
              <a:gd name="connsiteY2" fmla="*/ 487721 h 487721"/>
              <a:gd name="connsiteX3" fmla="*/ 0 w 293508"/>
              <a:gd name="connsiteY3" fmla="*/ 487721 h 487721"/>
              <a:gd name="connsiteX4" fmla="*/ 0 w 293508"/>
              <a:gd name="connsiteY4" fmla="*/ 271697 h 487721"/>
              <a:gd name="connsiteX0" fmla="*/ 0 w 293508"/>
              <a:gd name="connsiteY0" fmla="*/ 271697 h 487721"/>
              <a:gd name="connsiteX1" fmla="*/ 293508 w 293508"/>
              <a:gd name="connsiteY1" fmla="*/ 0 h 487721"/>
              <a:gd name="connsiteX2" fmla="*/ 288032 w 293508"/>
              <a:gd name="connsiteY2" fmla="*/ 487721 h 487721"/>
              <a:gd name="connsiteX3" fmla="*/ 0 w 293508"/>
              <a:gd name="connsiteY3" fmla="*/ 487721 h 487721"/>
              <a:gd name="connsiteX4" fmla="*/ 0 w 293508"/>
              <a:gd name="connsiteY4" fmla="*/ 271697 h 487721"/>
              <a:gd name="connsiteX0" fmla="*/ 0 w 301745"/>
              <a:gd name="connsiteY0" fmla="*/ 215295 h 431319"/>
              <a:gd name="connsiteX1" fmla="*/ 301745 w 301745"/>
              <a:gd name="connsiteY1" fmla="*/ 0 h 431319"/>
              <a:gd name="connsiteX2" fmla="*/ 288032 w 301745"/>
              <a:gd name="connsiteY2" fmla="*/ 431319 h 431319"/>
              <a:gd name="connsiteX3" fmla="*/ 0 w 301745"/>
              <a:gd name="connsiteY3" fmla="*/ 431319 h 431319"/>
              <a:gd name="connsiteX4" fmla="*/ 0 w 301745"/>
              <a:gd name="connsiteY4" fmla="*/ 215295 h 431319"/>
              <a:gd name="connsiteX0" fmla="*/ 0 w 307657"/>
              <a:gd name="connsiteY0" fmla="*/ 276098 h 431319"/>
              <a:gd name="connsiteX1" fmla="*/ 307657 w 307657"/>
              <a:gd name="connsiteY1" fmla="*/ 0 h 431319"/>
              <a:gd name="connsiteX2" fmla="*/ 293944 w 307657"/>
              <a:gd name="connsiteY2" fmla="*/ 431319 h 431319"/>
              <a:gd name="connsiteX3" fmla="*/ 5912 w 307657"/>
              <a:gd name="connsiteY3" fmla="*/ 431319 h 431319"/>
              <a:gd name="connsiteX4" fmla="*/ 0 w 307657"/>
              <a:gd name="connsiteY4" fmla="*/ 276098 h 431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7657" h="431319">
                <a:moveTo>
                  <a:pt x="0" y="276098"/>
                </a:moveTo>
                <a:cubicBezTo>
                  <a:pt x="97836" y="185532"/>
                  <a:pt x="176181" y="132065"/>
                  <a:pt x="307657" y="0"/>
                </a:cubicBezTo>
                <a:cubicBezTo>
                  <a:pt x="305832" y="162574"/>
                  <a:pt x="295769" y="268745"/>
                  <a:pt x="293944" y="431319"/>
                </a:cubicBezTo>
                <a:lnTo>
                  <a:pt x="5912" y="431319"/>
                </a:lnTo>
                <a:lnTo>
                  <a:pt x="0" y="276098"/>
                </a:lnTo>
                <a:close/>
              </a:path>
            </a:pathLst>
          </a:cu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2630725">
            <a:off x="2033304" y="3637317"/>
            <a:ext cx="288032" cy="86409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1373765" y="4256430"/>
            <a:ext cx="72008" cy="7200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flipV="1">
            <a:off x="1993930" y="4220426"/>
            <a:ext cx="72008" cy="7200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弧形 14"/>
          <p:cNvSpPr/>
          <p:nvPr/>
        </p:nvSpPr>
        <p:spPr>
          <a:xfrm rot="16200000">
            <a:off x="1383137" y="3709651"/>
            <a:ext cx="763193" cy="763193"/>
          </a:xfrm>
          <a:prstGeom prst="arc">
            <a:avLst>
              <a:gd name="adj1" fmla="val 19012582"/>
              <a:gd name="adj2" fmla="val 0"/>
            </a:avLst>
          </a:prstGeom>
          <a:ln>
            <a:solidFill>
              <a:schemeClr val="accent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弧形 15"/>
          <p:cNvSpPr/>
          <p:nvPr/>
        </p:nvSpPr>
        <p:spPr>
          <a:xfrm rot="2346632">
            <a:off x="1712421" y="3652639"/>
            <a:ext cx="763193" cy="763193"/>
          </a:xfrm>
          <a:prstGeom prst="arc">
            <a:avLst>
              <a:gd name="adj1" fmla="val 19012582"/>
              <a:gd name="adj2" fmla="val 0"/>
            </a:avLst>
          </a:prstGeom>
          <a:ln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259632" y="460235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/>
              <a:t>图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8" name="图文框 17"/>
          <p:cNvSpPr/>
          <p:nvPr/>
        </p:nvSpPr>
        <p:spPr>
          <a:xfrm>
            <a:off x="759768" y="3464341"/>
            <a:ext cx="2232248" cy="1656185"/>
          </a:xfrm>
          <a:prstGeom prst="frame">
            <a:avLst>
              <a:gd name="adj1" fmla="val 389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图文框 18"/>
          <p:cNvSpPr/>
          <p:nvPr/>
        </p:nvSpPr>
        <p:spPr>
          <a:xfrm>
            <a:off x="611560" y="3284985"/>
            <a:ext cx="2528664" cy="1952600"/>
          </a:xfrm>
          <a:prstGeom prst="frame">
            <a:avLst>
              <a:gd name="adj1" fmla="val 389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图文框 19"/>
          <p:cNvSpPr/>
          <p:nvPr/>
        </p:nvSpPr>
        <p:spPr>
          <a:xfrm>
            <a:off x="683568" y="3356993"/>
            <a:ext cx="2376264" cy="1799538"/>
          </a:xfrm>
          <a:prstGeom prst="frame">
            <a:avLst>
              <a:gd name="adj1" fmla="val 3892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图文框 29"/>
          <p:cNvSpPr/>
          <p:nvPr/>
        </p:nvSpPr>
        <p:spPr>
          <a:xfrm>
            <a:off x="3284240" y="3428999"/>
            <a:ext cx="2232248" cy="1656185"/>
          </a:xfrm>
          <a:prstGeom prst="frame">
            <a:avLst>
              <a:gd name="adj1" fmla="val 389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图文框 30"/>
          <p:cNvSpPr/>
          <p:nvPr/>
        </p:nvSpPr>
        <p:spPr>
          <a:xfrm>
            <a:off x="3140224" y="3284985"/>
            <a:ext cx="2528664" cy="1952600"/>
          </a:xfrm>
          <a:prstGeom prst="frame">
            <a:avLst>
              <a:gd name="adj1" fmla="val 389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图文框 31"/>
          <p:cNvSpPr/>
          <p:nvPr/>
        </p:nvSpPr>
        <p:spPr>
          <a:xfrm>
            <a:off x="3212232" y="3356993"/>
            <a:ext cx="2376264" cy="1799538"/>
          </a:xfrm>
          <a:prstGeom prst="frame">
            <a:avLst>
              <a:gd name="adj1" fmla="val 3892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1560" y="1628800"/>
            <a:ext cx="2528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答：毅力号更容易倾倒具体详情请看下方图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34" name="椭圆 33"/>
          <p:cNvSpPr/>
          <p:nvPr/>
        </p:nvSpPr>
        <p:spPr>
          <a:xfrm>
            <a:off x="3563888" y="3789040"/>
            <a:ext cx="72008" cy="7553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3851920" y="365800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重心</a:t>
            </a:r>
          </a:p>
        </p:txBody>
      </p:sp>
      <p:sp>
        <p:nvSpPr>
          <p:cNvPr id="36" name="矩形 35"/>
          <p:cNvSpPr/>
          <p:nvPr/>
        </p:nvSpPr>
        <p:spPr>
          <a:xfrm>
            <a:off x="3491880" y="4091247"/>
            <a:ext cx="288032" cy="38159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3491880" y="4571046"/>
            <a:ext cx="288032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3995936" y="4076619"/>
            <a:ext cx="415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水</a:t>
            </a:r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4067944" y="457104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杯子</a:t>
            </a:r>
            <a:endParaRPr lang="zh-CN" altLang="en-US" dirty="0"/>
          </a:p>
        </p:txBody>
      </p:sp>
      <p:sp>
        <p:nvSpPr>
          <p:cNvPr id="58" name="TextBox 57"/>
          <p:cNvSpPr txBox="1"/>
          <p:nvPr/>
        </p:nvSpPr>
        <p:spPr>
          <a:xfrm rot="2662815">
            <a:off x="1196661" y="3591601"/>
            <a:ext cx="738664" cy="6710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天问</a:t>
            </a:r>
            <a:r>
              <a:rPr lang="en-US" altLang="zh-CN" dirty="0" smtClean="0">
                <a:solidFill>
                  <a:schemeClr val="bg1"/>
                </a:solidFill>
              </a:rPr>
              <a:t>1</a:t>
            </a:r>
            <a:endParaRPr lang="zh-CN" altLang="en-US" dirty="0" smtClean="0">
              <a:solidFill>
                <a:schemeClr val="bg1"/>
              </a:solidFill>
            </a:endParaRPr>
          </a:p>
          <a:p>
            <a:endParaRPr lang="zh-CN" altLang="en-US" dirty="0"/>
          </a:p>
        </p:txBody>
      </p:sp>
      <p:sp>
        <p:nvSpPr>
          <p:cNvPr id="59" name="TextBox 58"/>
          <p:cNvSpPr txBox="1"/>
          <p:nvPr/>
        </p:nvSpPr>
        <p:spPr>
          <a:xfrm rot="2623735">
            <a:off x="1946487" y="3676948"/>
            <a:ext cx="461665" cy="7848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毅力号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095836" y="3248979"/>
            <a:ext cx="3768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等腰三角形 60"/>
          <p:cNvSpPr/>
          <p:nvPr/>
        </p:nvSpPr>
        <p:spPr>
          <a:xfrm>
            <a:off x="3212232" y="3390284"/>
            <a:ext cx="72008" cy="107141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3225376" y="3504431"/>
            <a:ext cx="45719" cy="7026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66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0046 C -0.00122 0.00949 -0.00295 0.02245 -0.00608 0.03148 C -0.00695 0.03727 -0.00834 0.04306 -0.00972 0.04884 C -0.01025 0.0544 -0.01129 0.05903 -0.01198 0.06435 C -0.01268 0.08241 -0.01476 0.09468 -0.01337 0.11343 C -0.01302 0.11921 -0.0092 0.12454 -0.00764 0.12986 C -0.00538 0.13727 -0.00729 0.1338 -0.00469 0.13773 C -0.00226 0.14792 0.00035 0.15671 0.0026 0.16667 C 0.00243 0.17222 0.00243 0.17755 0.00191 0.1831 C 0.00139 0.19005 -0.00226 0.19722 -0.00243 0.2044 C -0.00261 0.21528 -0.00243 0.22639 -0.00243 0.23727 L 0.02066 -0.00347 L 0.03732 0.23333 L 0.05399 0.00347 L 0.08368 0.24097 L 0.1026 -0.00625 L 0.13871 0.24005 L 0.1526 -0.00347 L 0.17864 0.23727 L 0.196 -0.00231 L 0.22656 0.25463 L 0.24097 0.0044 L 0.32656 0.56759 " pathEditMode="relative" ptsTypes="ffffffffffAAAAAAAAAAAAA">
                                      <p:cBhvr>
                                        <p:cTn id="5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2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4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6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8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70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72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74" dur="2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76" dur="2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78" dur="2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80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82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84" dur="2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86" dur="2000" spd="-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88" dur="2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2" grpId="4"/>
      <p:bldP spid="5" grpId="0" animBg="1"/>
      <p:bldP spid="5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5" grpId="0" animBg="1"/>
      <p:bldP spid="15" grpId="1" animBg="1"/>
      <p:bldP spid="16" grpId="0" animBg="1"/>
      <p:bldP spid="16" grpId="1" animBg="1"/>
      <p:bldP spid="17" grpId="0"/>
      <p:bldP spid="17" grpId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30" grpId="0" animBg="1"/>
      <p:bldP spid="31" grpId="0" animBg="1"/>
      <p:bldP spid="32" grpId="0" animBg="1"/>
      <p:bldP spid="34" grpId="0" animBg="1"/>
      <p:bldP spid="35" grpId="0"/>
      <p:bldP spid="36" grpId="0" animBg="1"/>
      <p:bldP spid="37" grpId="0" animBg="1"/>
      <p:bldP spid="38" grpId="0"/>
      <p:bldP spid="39" grpId="0"/>
      <p:bldP spid="58" grpId="0"/>
      <p:bldP spid="58" grpId="1"/>
      <p:bldP spid="59" grpId="0"/>
      <p:bldP spid="59" grpId="1"/>
      <p:bldP spid="60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69</TotalTime>
  <Words>45</Words>
  <Application>Microsoft Office PowerPoint</Application>
  <PresentationFormat>全屏显示(4:3)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奥斯汀</vt:lpstr>
      <vt:lpstr>天问1号VS毅力号</vt:lpstr>
      <vt:lpstr>        问：哪个瓶子更容易倾倒?为什么？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7</cp:revision>
  <dcterms:created xsi:type="dcterms:W3CDTF">2021-04-30T13:44:13Z</dcterms:created>
  <dcterms:modified xsi:type="dcterms:W3CDTF">2021-04-30T14:53:54Z</dcterms:modified>
</cp:coreProperties>
</file>