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8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9" autoAdjust="0"/>
    <p:restoredTop sz="94671" autoAdjust="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A6C56-CDA5-4033-AFF4-C7518A2A7C5A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65ECA-A7E6-4132-BC61-140A0590F5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948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88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865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962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130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142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735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451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861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785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019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367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29BD2-FED1-48B7-957A-EFCF6EF66203}" type="datetimeFigureOut">
              <a:rPr lang="zh-CN" altLang="en-US" smtClean="0"/>
              <a:t>2021/3/30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D5641-FD66-49D4-B25C-15956AABB23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0072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62831" cy="6858000"/>
          </a:xfrm>
        </p:spPr>
      </p:pic>
      <p:sp>
        <p:nvSpPr>
          <p:cNvPr id="9" name="矩形 8"/>
          <p:cNvSpPr/>
          <p:nvPr/>
        </p:nvSpPr>
        <p:spPr>
          <a:xfrm>
            <a:off x="0" y="42595"/>
            <a:ext cx="9155833" cy="6840760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0"/>
                </a:schemeClr>
              </a:gs>
              <a:gs pos="0">
                <a:srgbClr val="02060A">
                  <a:alpha val="81000"/>
                </a:srgbClr>
              </a:gs>
              <a:gs pos="50000">
                <a:schemeClr val="tx2">
                  <a:lumMod val="75000"/>
                  <a:alpha val="67000"/>
                </a:schemeClr>
              </a:gs>
              <a:gs pos="100000">
                <a:schemeClr val="accent1">
                  <a:lumMod val="75000"/>
                  <a:alpha val="58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83" y="620688"/>
            <a:ext cx="4742517" cy="33909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428104" y="620688"/>
            <a:ext cx="508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</a:rPr>
              <a:t>火星机器人</a:t>
            </a:r>
            <a:endParaRPr lang="zh-CN" altLang="en-US" sz="5400" dirty="0">
              <a:solidFill>
                <a:schemeClr val="bg1"/>
              </a:solidFill>
              <a:latin typeface="华文细黑" pitchFamily="2" charset="-122"/>
              <a:ea typeface="华文细黑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97083" y="567327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华文细黑" pitchFamily="2" charset="-122"/>
                <a:ea typeface="华文细黑" pitchFamily="2" charset="-122"/>
              </a:rPr>
              <a:t>------</a:t>
            </a:r>
            <a:r>
              <a:rPr lang="zh-CN" alt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华文细黑" pitchFamily="2" charset="-122"/>
                <a:ea typeface="华文细黑" pitchFamily="2" charset="-122"/>
              </a:rPr>
              <a:t>苗</a:t>
            </a:r>
            <a:r>
              <a:rPr lang="zh-CN" alt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华文细黑" pitchFamily="2" charset="-122"/>
                <a:ea typeface="华文细黑" pitchFamily="2" charset="-122"/>
              </a:rPr>
              <a:t>天泽 </a:t>
            </a:r>
            <a:r>
              <a:rPr lang="en-US" altLang="zh-CN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华文细黑" pitchFamily="2" charset="-122"/>
                <a:ea typeface="华文细黑" pitchFamily="2" charset="-122"/>
              </a:rPr>
              <a:t>3</a:t>
            </a:r>
            <a:r>
              <a:rPr lang="zh-CN" alt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华文细黑" pitchFamily="2" charset="-122"/>
                <a:ea typeface="华文细黑" pitchFamily="2" charset="-122"/>
              </a:rPr>
              <a:t>年级</a:t>
            </a:r>
            <a:endParaRPr lang="zh-CN" altLang="en-US" sz="2800" dirty="0">
              <a:solidFill>
                <a:schemeClr val="accent1">
                  <a:lumMod val="60000"/>
                  <a:lumOff val="40000"/>
                </a:schemeClr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779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37" y="7968"/>
            <a:ext cx="9158378" cy="6858000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54901" y="116632"/>
            <a:ext cx="8621555" cy="6624736"/>
          </a:xfrm>
          <a:prstGeom prst="roundRect">
            <a:avLst/>
          </a:prstGeom>
          <a:solidFill>
            <a:schemeClr val="accent1">
              <a:lumMod val="20000"/>
              <a:lumOff val="8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13657" y="4437112"/>
            <a:ext cx="9154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latin typeface="等线 Light" pitchFamily="2" charset="-122"/>
                <a:ea typeface="等线 Light" pitchFamily="2" charset="-122"/>
              </a:defRPr>
            </a:lvl1pPr>
          </a:lstStyle>
          <a:p>
            <a:r>
              <a:rPr lang="zh-CN" altLang="en-US" dirty="0"/>
              <a:t>发现：古代有水</a:t>
            </a:r>
            <a:endParaRPr lang="zh-CN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85665" y="3429000"/>
            <a:ext cx="9154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latin typeface="等线 Light" pitchFamily="2" charset="-122"/>
                <a:ea typeface="等线 Light" pitchFamily="2" charset="-122"/>
              </a:defRPr>
            </a:lvl1pPr>
          </a:lstStyle>
          <a:p>
            <a:r>
              <a:rPr lang="zh-CN" altLang="en-US" dirty="0"/>
              <a:t>生命：</a:t>
            </a:r>
            <a:endParaRPr lang="en-US" altLang="zh-CN" dirty="0"/>
          </a:p>
          <a:p>
            <a:r>
              <a:rPr lang="zh-CN" altLang="en-US" dirty="0"/>
              <a:t>暂</a:t>
            </a:r>
            <a:r>
              <a:rPr lang="zh-CN" altLang="en-US" dirty="0"/>
              <a:t>未发现</a:t>
            </a:r>
            <a:r>
              <a:rPr lang="zh-CN" altLang="en-US" dirty="0"/>
              <a:t>有机碳（有机碳是已知生命形态必备品）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85665" y="2852936"/>
            <a:ext cx="9154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latin typeface="等线 Light" pitchFamily="2" charset="-122"/>
                <a:ea typeface="等线 Light" pitchFamily="2" charset="-122"/>
              </a:defRPr>
            </a:lvl1pPr>
          </a:lstStyle>
          <a:p>
            <a:r>
              <a:rPr lang="zh-CN" altLang="en-US" dirty="0"/>
              <a:t>时间：一天</a:t>
            </a:r>
            <a:r>
              <a:rPr lang="en-US" altLang="zh-CN" dirty="0"/>
              <a:t>24:39:00</a:t>
            </a:r>
            <a:endParaRPr lang="zh-CN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2204864"/>
            <a:ext cx="9154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latin typeface="等线 Light" pitchFamily="2" charset="-122"/>
                <a:ea typeface="等线 Light" pitchFamily="2" charset="-122"/>
              </a:defRPr>
            </a:lvl1pPr>
          </a:lstStyle>
          <a:p>
            <a:r>
              <a:rPr lang="zh-CN" altLang="en-US" dirty="0"/>
              <a:t>气候：寒冷（</a:t>
            </a:r>
            <a:r>
              <a:rPr lang="en-US" altLang="zh-CN" dirty="0"/>
              <a:t>0</a:t>
            </a:r>
            <a:r>
              <a:rPr lang="zh-CN" altLang="en-US" dirty="0"/>
              <a:t>℃）大风 沙尘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85665" y="1599183"/>
            <a:ext cx="9154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>
                <a:solidFill>
                  <a:schemeClr val="bg1"/>
                </a:solidFill>
                <a:latin typeface="等线 Light" pitchFamily="2" charset="-122"/>
                <a:ea typeface="等线 Light" pitchFamily="2" charset="-122"/>
              </a:defRPr>
            </a:lvl1pPr>
          </a:lstStyle>
          <a:p>
            <a:r>
              <a:rPr lang="zh-CN" altLang="en-US" sz="2400" dirty="0"/>
              <a:t>地貌：沙丘 环形山 悬崖 斜坡 碎石</a:t>
            </a:r>
            <a:endParaRPr lang="zh-CN" alt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395536" y="561454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>
                <a:solidFill>
                  <a:schemeClr val="bg1"/>
                </a:solidFill>
                <a:latin typeface="等线 Light" pitchFamily="2" charset="-122"/>
                <a:ea typeface="等线 Light" pitchFamily="2" charset="-122"/>
              </a:defRPr>
            </a:lvl1pPr>
          </a:lstStyle>
          <a:p>
            <a:r>
              <a:rPr lang="zh-CN" altLang="en-US" dirty="0"/>
              <a:t>条件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613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4" grpId="0"/>
      <p:bldP spid="13" grpId="0"/>
      <p:bldP spid="12" grpId="0"/>
      <p:bldP spid="10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60164"/>
          </a:xfrm>
          <a:prstGeom prst="rect">
            <a:avLst/>
          </a:prstGeom>
        </p:spPr>
      </p:pic>
      <p:sp>
        <p:nvSpPr>
          <p:cNvPr id="28" name="圆角矩形 27"/>
          <p:cNvSpPr/>
          <p:nvPr/>
        </p:nvSpPr>
        <p:spPr>
          <a:xfrm>
            <a:off x="270925" y="116632"/>
            <a:ext cx="8621555" cy="6624736"/>
          </a:xfrm>
          <a:prstGeom prst="roundRect">
            <a:avLst/>
          </a:prstGeom>
          <a:solidFill>
            <a:schemeClr val="accent1">
              <a:lumMod val="20000"/>
              <a:lumOff val="8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3097048"/>
              </p:ext>
            </p:extLst>
          </p:nvPr>
        </p:nvGraphicFramePr>
        <p:xfrm>
          <a:off x="3563888" y="3356992"/>
          <a:ext cx="1944220" cy="741680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388844"/>
                <a:gridCol w="388844"/>
                <a:gridCol w="388844"/>
                <a:gridCol w="388844"/>
                <a:gridCol w="388844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椭圆 8"/>
          <p:cNvSpPr/>
          <p:nvPr/>
        </p:nvSpPr>
        <p:spPr>
          <a:xfrm rot="1746677">
            <a:off x="3160261" y="3769840"/>
            <a:ext cx="634791" cy="6207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肘形连接符 10"/>
          <p:cNvCxnSpPr/>
          <p:nvPr/>
        </p:nvCxnSpPr>
        <p:spPr>
          <a:xfrm>
            <a:off x="3477657" y="4080200"/>
            <a:ext cx="432048" cy="216024"/>
          </a:xfrm>
          <a:prstGeom prst="bentConnector3">
            <a:avLst>
              <a:gd name="adj1" fmla="val 125149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肘形连接符 12"/>
          <p:cNvCxnSpPr/>
          <p:nvPr/>
        </p:nvCxnSpPr>
        <p:spPr>
          <a:xfrm rot="5400000">
            <a:off x="3239839" y="4168602"/>
            <a:ext cx="349188" cy="216026"/>
          </a:xfrm>
          <a:prstGeom prst="bentConnector3">
            <a:avLst>
              <a:gd name="adj1" fmla="val 150571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肘形连接符 14"/>
          <p:cNvCxnSpPr/>
          <p:nvPr/>
        </p:nvCxnSpPr>
        <p:spPr>
          <a:xfrm rot="5400000" flipH="1" flipV="1">
            <a:off x="3407507" y="3729397"/>
            <a:ext cx="370548" cy="201801"/>
          </a:xfrm>
          <a:prstGeom prst="bentConnector3">
            <a:avLst>
              <a:gd name="adj1" fmla="val 130468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肘形连接符 38"/>
          <p:cNvCxnSpPr/>
          <p:nvPr/>
        </p:nvCxnSpPr>
        <p:spPr>
          <a:xfrm rot="10800000">
            <a:off x="3059832" y="3861048"/>
            <a:ext cx="432048" cy="216024"/>
          </a:xfrm>
          <a:prstGeom prst="bentConnector3">
            <a:avLst>
              <a:gd name="adj1" fmla="val 125149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0" name="椭圆 39"/>
          <p:cNvSpPr/>
          <p:nvPr/>
        </p:nvSpPr>
        <p:spPr>
          <a:xfrm rot="1746677">
            <a:off x="5120248" y="3795464"/>
            <a:ext cx="610537" cy="5777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肘形连接符 40"/>
          <p:cNvCxnSpPr/>
          <p:nvPr/>
        </p:nvCxnSpPr>
        <p:spPr>
          <a:xfrm>
            <a:off x="5436096" y="4059960"/>
            <a:ext cx="432048" cy="216024"/>
          </a:xfrm>
          <a:prstGeom prst="bentConnector3">
            <a:avLst>
              <a:gd name="adj1" fmla="val 125149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2" name="肘形连接符 41"/>
          <p:cNvCxnSpPr/>
          <p:nvPr/>
        </p:nvCxnSpPr>
        <p:spPr>
          <a:xfrm rot="5400000">
            <a:off x="5198278" y="4148362"/>
            <a:ext cx="349188" cy="216026"/>
          </a:xfrm>
          <a:prstGeom prst="bentConnector3">
            <a:avLst>
              <a:gd name="adj1" fmla="val 150571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3" name="肘形连接符 42"/>
          <p:cNvCxnSpPr/>
          <p:nvPr/>
        </p:nvCxnSpPr>
        <p:spPr>
          <a:xfrm rot="5400000" flipH="1" flipV="1">
            <a:off x="5365946" y="3709157"/>
            <a:ext cx="370548" cy="201801"/>
          </a:xfrm>
          <a:prstGeom prst="bentConnector3">
            <a:avLst>
              <a:gd name="adj1" fmla="val 130468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4" name="肘形连接符 43"/>
          <p:cNvCxnSpPr/>
          <p:nvPr/>
        </p:nvCxnSpPr>
        <p:spPr>
          <a:xfrm rot="10800000">
            <a:off x="5018271" y="3840808"/>
            <a:ext cx="432048" cy="216024"/>
          </a:xfrm>
          <a:prstGeom prst="bentConnector3">
            <a:avLst>
              <a:gd name="adj1" fmla="val 125149"/>
            </a:avLst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1" name="肘形连接符 50"/>
          <p:cNvCxnSpPr/>
          <p:nvPr/>
        </p:nvCxnSpPr>
        <p:spPr>
          <a:xfrm rot="5400000">
            <a:off x="4191336" y="3377620"/>
            <a:ext cx="473304" cy="432048"/>
          </a:xfrm>
          <a:prstGeom prst="bentConnector3">
            <a:avLst>
              <a:gd name="adj1" fmla="val -201994"/>
            </a:avLst>
          </a:prstGeom>
          <a:ln w="762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新月形 68"/>
          <p:cNvSpPr/>
          <p:nvPr/>
        </p:nvSpPr>
        <p:spPr>
          <a:xfrm rot="10800000">
            <a:off x="4716020" y="3298773"/>
            <a:ext cx="144016" cy="294871"/>
          </a:xfrm>
          <a:prstGeom prst="moon">
            <a:avLst>
              <a:gd name="adj" fmla="val 19327"/>
            </a:avLst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箭头连接符 2"/>
          <p:cNvCxnSpPr/>
          <p:nvPr/>
        </p:nvCxnSpPr>
        <p:spPr>
          <a:xfrm flipH="1">
            <a:off x="4644012" y="1903361"/>
            <a:ext cx="648072" cy="5491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>
            <a:endCxn id="69" idx="0"/>
          </p:cNvCxnSpPr>
          <p:nvPr/>
        </p:nvCxnSpPr>
        <p:spPr>
          <a:xfrm flipH="1" flipV="1">
            <a:off x="4716020" y="3593644"/>
            <a:ext cx="252028" cy="12755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>
            <a:off x="5004048" y="2807869"/>
            <a:ext cx="648072" cy="5491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H="1">
            <a:off x="5652121" y="3024210"/>
            <a:ext cx="620852" cy="5491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82496" y="4904829"/>
            <a:ext cx="1364726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latin typeface="等线" pitchFamily="2" charset="-122"/>
                <a:ea typeface="等线" pitchFamily="2" charset="-122"/>
              </a:defRPr>
            </a:lvl1pPr>
          </a:lstStyle>
          <a:p>
            <a:r>
              <a:rPr lang="zh-CN" altLang="en-US" dirty="0"/>
              <a:t>爬悬崖钩子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28084" y="1700808"/>
            <a:ext cx="1364726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等线" pitchFamily="2" charset="-122"/>
                <a:ea typeface="等线" pitchFamily="2" charset="-122"/>
              </a:rPr>
              <a:t>爬悬崖机械臂</a:t>
            </a:r>
            <a:endParaRPr lang="zh-CN" altLang="en-US" dirty="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11148" y="2839544"/>
            <a:ext cx="1169163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latin typeface="等线" pitchFamily="2" charset="-122"/>
                <a:ea typeface="等线" pitchFamily="2" charset="-122"/>
              </a:defRPr>
            </a:lvl1pPr>
          </a:lstStyle>
          <a:p>
            <a:r>
              <a:rPr lang="zh-CN" altLang="en-US" dirty="0"/>
              <a:t>爬坡钩子</a:t>
            </a:r>
            <a:r>
              <a:rPr lang="en-US" altLang="zh-CN" dirty="0"/>
              <a:t>【</a:t>
            </a:r>
            <a:r>
              <a:rPr lang="zh-CN" altLang="en-US" dirty="0"/>
              <a:t>可伸缩</a:t>
            </a:r>
            <a:r>
              <a:rPr lang="en-US" altLang="zh-CN" dirty="0"/>
              <a:t>】</a:t>
            </a:r>
            <a:endParaRPr lang="zh-CN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5170458" y="2548359"/>
            <a:ext cx="620853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latin typeface="等线" pitchFamily="2" charset="-122"/>
                <a:ea typeface="等线" pitchFamily="2" charset="-122"/>
              </a:defRPr>
            </a:lvl1pPr>
          </a:lstStyle>
          <a:p>
            <a:r>
              <a:rPr lang="zh-CN" altLang="en-US" dirty="0"/>
              <a:t>车身</a:t>
            </a:r>
          </a:p>
        </p:txBody>
      </p:sp>
    </p:spTree>
    <p:extLst>
      <p:ext uri="{BB962C8B-B14F-4D97-AF65-F5344CB8AC3E}">
        <p14:creationId xmlns:p14="http://schemas.microsoft.com/office/powerpoint/2010/main" val="883160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20087 -0.00857 " pathEditMode="relative" rAng="0" ptsTypes="AA">
                                      <p:cBhvr>
                                        <p:cTn id="6" dur="2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-4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0.18507 -0.00672 " pathEditMode="relative" rAng="0" ptsTypes="AA">
                                      <p:cBhvr>
                                        <p:cTn id="8" dur="2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3" y="-34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17708 -0.0007 " pathEditMode="relative" rAng="0" ptsTypes="AA">
                                      <p:cBhvr>
                                        <p:cTn id="10" dur="2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4" y="-4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11111E-6 L 0.19305 -0.00856 " pathEditMode="relative" rAng="0" ptsTypes="AA">
                                      <p:cBhvr>
                                        <p:cTn id="12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53" y="-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9148598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圆角矩形 6"/>
          <p:cNvSpPr/>
          <p:nvPr/>
        </p:nvSpPr>
        <p:spPr>
          <a:xfrm>
            <a:off x="270925" y="116632"/>
            <a:ext cx="8621555" cy="6624736"/>
          </a:xfrm>
          <a:prstGeom prst="roundRect">
            <a:avLst/>
          </a:prstGeom>
          <a:solidFill>
            <a:schemeClr val="accent1">
              <a:lumMod val="20000"/>
              <a:lumOff val="80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87824" y="2433662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chemeClr val="bg1">
                    <a:lumMod val="95000"/>
                  </a:schemeClr>
                </a:solidFill>
                <a:latin typeface="华文细黑" pitchFamily="2" charset="-122"/>
                <a:ea typeface="华文细黑" pitchFamily="2" charset="-122"/>
              </a:rPr>
              <a:t>谢谢观看</a:t>
            </a:r>
            <a:endParaRPr lang="zh-CN" altLang="en-US" sz="5400" dirty="0">
              <a:solidFill>
                <a:schemeClr val="bg1">
                  <a:lumMod val="95000"/>
                </a:schemeClr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284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3355</TotalTime>
  <Words>65</Words>
  <Application>Microsoft Office PowerPoint</Application>
  <PresentationFormat>全屏显示(4:3)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25</cp:revision>
  <dcterms:created xsi:type="dcterms:W3CDTF">2021-03-27T08:38:36Z</dcterms:created>
  <dcterms:modified xsi:type="dcterms:W3CDTF">2021-04-01T14:05:10Z</dcterms:modified>
</cp:coreProperties>
</file>