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56" r:id="rId4"/>
    <p:sldId id="257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35"/>
    <p:restoredTop sz="94719"/>
  </p:normalViewPr>
  <p:slideViewPr>
    <p:cSldViewPr snapToGrid="0" snapToObjects="1">
      <p:cViewPr varScale="1">
        <p:scale>
          <a:sx n="117" d="100"/>
          <a:sy n="117" d="100"/>
        </p:scale>
        <p:origin x="200" y="8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4BFF8-016D-6346-A673-2B75EBDEBA2F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B41B1-D349-6343-9FD8-4579F50FF83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57071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4B41B1-D349-6343-9FD8-4579F50FF83F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9410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4B41B1-D349-6343-9FD8-4579F50FF83F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76993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8FF0DD-C519-A347-9D24-128CC5992E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9C03091-6700-DA4B-AA57-0D963C2318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EDAFBCE-37EB-7F46-AD5E-FAA6B9A16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6504A2-539B-CA4C-8688-53A83E223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A2AEFE-687D-1248-953F-7DAEBB9F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4888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D95E05-E83E-C444-88C6-A78620925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B70CBC-F2B7-554B-AFAB-7EA5824ADA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FB766D-B8A0-B24C-BE90-FE3268D9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369C55-FE10-5C47-B2AE-7BD99A30A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549C830-B8D8-1049-AC71-2CFDD8D99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4365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39B166-0F56-2F46-B8FA-0E3D72941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9A3F2DF-A1F1-1540-988C-B6C3A2BBC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13A017-43F5-174E-A9C7-106E6A0D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FFF787F-184F-D44B-A6C3-2ECD2147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F67F23-E4A4-D14D-9373-9D40A3E0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5106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7B1508-04D8-7348-A0AA-D31978986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F68828-FF97-294C-8CB8-B83E58769C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707C75D-C554-084F-A86E-5D6AFB80E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77588BF-A180-8942-951E-C8AEA014D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92AC568-373C-8240-8264-748B62499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BD446D6-6DBC-9142-A098-52018D041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8251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FE1DA2-357C-164F-AEE7-A2EDE39A5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C14987F-EABB-564A-B4CA-9D421061D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524EDDB-CC21-1A49-BB04-57FF96CAAA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409C7CF-4A38-E84D-A498-95EF60E795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59593D9-550E-5341-A3EC-B53A41A54D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335D970-0D98-A645-8E7B-1B981930F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024D87E-972E-F049-9404-ABBBB9C0B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FBA7EEC-62A2-774E-B93A-83EDBB534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80210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C55761-EBD0-8F43-81FF-5B6E6E71D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0E31324-BACD-A549-9A8C-EEEFE509D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6FEB763-AFE3-444B-A44C-394B99BAD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7314368-DA2B-3D43-B3C2-DE5F87D4D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581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ADB4F8C-7EF2-2442-B7B0-DEEE349F5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2BB12A5-2451-2E43-AB01-E80B92696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4445451-1223-1C4E-95D3-CE21F29B7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38819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89B2FB-8128-7D40-B28F-57C4E1432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D6C6878-C65B-4B42-ACD2-6545F563D2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900D36A-44C9-F041-B572-F178FA31C4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B0AD1F-6194-1441-B9A0-FF90EB41A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0517333-D42D-9C47-8CBE-07A3293E1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7B1B47C-28C4-4F44-A9E3-4DCE2AAE7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53897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9212C8-B934-CF4F-BE85-87C8FB130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A9F6410-00D4-F548-B7A8-7CCED81E85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797A443-0FB5-9E4C-BC4C-6CB5EDF188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4E860FF-92E5-C245-A65E-DF26AD068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5F6C5F-F37C-504F-8006-6A2D29D98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D28871B-9476-B047-84FC-F6EB83C98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02801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40576E-6137-0249-9953-186C599D7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A41C1E3-175D-8C4E-9228-67CDEC55FA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A4E6AD-9C63-CA4E-96BE-285F0416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2762C4-7580-9848-87DB-8B9190B5B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795C66A-09F8-EF4C-8953-562916D00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70737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2AF3F62-713F-A745-AAA8-DA99C923EC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1C08994-CBB0-D44B-8CCB-D588961C57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BAB75D-4DF1-B440-A6FE-7C4C456D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FF0B59-829A-1B4B-94AF-18F48EC52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9039B3-6ACB-B846-A377-F30ADFE9D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42560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A8BE59D-779B-AC4D-8947-134B0434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A1E5C18-0F32-6245-9D5E-9420341342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B2DB2F-B39C-9343-88E6-A037BCDD08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786DB-0C2B-5F4C-9DB2-B72AFA45D827}" type="datetimeFigureOut">
              <a:rPr kumimoji="1" lang="zh-CN" altLang="en-US" smtClean="0"/>
              <a:t>2021/3/23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AE1674-40BF-DE43-83DD-648F630977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84CD05-5161-BD4A-AFB7-88FF4B456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5CF8D-4591-4A43-A8CC-A015538E73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4891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电脑键盘&#10;&#10;低可信度描述已自动生成">
            <a:extLst>
              <a:ext uri="{FF2B5EF4-FFF2-40B4-BE49-F238E27FC236}">
                <a16:creationId xmlns:a16="http://schemas.microsoft.com/office/drawing/2014/main" id="{EE13A0F4-0C93-F74A-92E8-50D50C7D7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227" y="301648"/>
            <a:ext cx="9959546" cy="560224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4BDF5E0-9455-D94F-8EB7-240ED92CBE84}"/>
              </a:ext>
            </a:extLst>
          </p:cNvPr>
          <p:cNvSpPr txBox="1"/>
          <p:nvPr/>
        </p:nvSpPr>
        <p:spPr>
          <a:xfrm>
            <a:off x="2504313" y="6073114"/>
            <a:ext cx="67954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000" b="1" dirty="0"/>
              <a:t>为了理解规律，我们做了</a:t>
            </a:r>
            <a:r>
              <a:rPr kumimoji="1" lang="en-US" altLang="zh-CN" sz="3200" b="1" dirty="0">
                <a:solidFill>
                  <a:srgbClr val="FF0000"/>
                </a:solidFill>
              </a:rPr>
              <a:t>40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次试验</a:t>
            </a:r>
            <a:r>
              <a:rPr kumimoji="1" lang="zh-CN" altLang="en-US" sz="2000" b="1" dirty="0"/>
              <a:t>，记录了很多实验数据</a:t>
            </a:r>
          </a:p>
        </p:txBody>
      </p:sp>
    </p:spTree>
    <p:extLst>
      <p:ext uri="{BB962C8B-B14F-4D97-AF65-F5344CB8AC3E}">
        <p14:creationId xmlns:p14="http://schemas.microsoft.com/office/powerpoint/2010/main" val="645908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77F7673F-5712-8A4E-874B-3184C7F2F92F}"/>
              </a:ext>
            </a:extLst>
          </p:cNvPr>
          <p:cNvSpPr txBox="1"/>
          <p:nvPr/>
        </p:nvSpPr>
        <p:spPr>
          <a:xfrm>
            <a:off x="1625959" y="5133635"/>
            <a:ext cx="8621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400" b="1" dirty="0"/>
              <a:t>我发现，</a:t>
            </a:r>
            <a:r>
              <a:rPr kumimoji="1" lang="zh-CN" altLang="en-US" sz="2400" b="1" dirty="0">
                <a:solidFill>
                  <a:srgbClr val="FF0000"/>
                </a:solidFill>
              </a:rPr>
              <a:t>霍曼轨道长度</a:t>
            </a:r>
            <a:r>
              <a:rPr kumimoji="1" lang="en-US" altLang="zh-CN" sz="2400" b="1" dirty="0">
                <a:solidFill>
                  <a:srgbClr val="FF0000"/>
                </a:solidFill>
              </a:rPr>
              <a:t>/</a:t>
            </a:r>
            <a:r>
              <a:rPr kumimoji="1" lang="zh-CN" altLang="en-US" sz="2400" b="1" dirty="0">
                <a:solidFill>
                  <a:srgbClr val="FF0000"/>
                </a:solidFill>
              </a:rPr>
              <a:t>弧度</a:t>
            </a:r>
            <a:r>
              <a:rPr kumimoji="1" lang="zh-CN" altLang="en-US" sz="2400" b="1" dirty="0"/>
              <a:t>决定了从地球达到火星的</a:t>
            </a:r>
            <a:r>
              <a:rPr kumimoji="1" lang="zh-CN" altLang="en-US" sz="2400" b="1" dirty="0">
                <a:solidFill>
                  <a:srgbClr val="FF0000"/>
                </a:solidFill>
              </a:rPr>
              <a:t>时间长短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F43EEE6A-4032-CB44-90B7-24102D53B5E8}"/>
              </a:ext>
            </a:extLst>
          </p:cNvPr>
          <p:cNvGrpSpPr/>
          <p:nvPr/>
        </p:nvGrpSpPr>
        <p:grpSpPr>
          <a:xfrm>
            <a:off x="642006" y="1016480"/>
            <a:ext cx="10907987" cy="3435277"/>
            <a:chOff x="640545" y="1647852"/>
            <a:chExt cx="10907987" cy="3435277"/>
          </a:xfrm>
        </p:grpSpPr>
        <p:pic>
          <p:nvPicPr>
            <p:cNvPr id="5" name="图片 4" descr="图形用户界面, 应用程序&#10;&#10;描述已自动生成">
              <a:extLst>
                <a:ext uri="{FF2B5EF4-FFF2-40B4-BE49-F238E27FC236}">
                  <a16:creationId xmlns:a16="http://schemas.microsoft.com/office/drawing/2014/main" id="{DA7C4948-DFF2-0D4B-935A-173CA752DC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3885" t="12972" r="14460" b="7388"/>
            <a:stretch/>
          </p:blipFill>
          <p:spPr>
            <a:xfrm>
              <a:off x="643467" y="1774870"/>
              <a:ext cx="5291666" cy="3308259"/>
            </a:xfrm>
            <a:prstGeom prst="rect">
              <a:avLst/>
            </a:prstGeom>
          </p:spPr>
        </p:pic>
        <p:pic>
          <p:nvPicPr>
            <p:cNvPr id="8" name="图片 7" descr="图形用户界面&#10;&#10;描述已自动生成">
              <a:extLst>
                <a:ext uri="{FF2B5EF4-FFF2-40B4-BE49-F238E27FC236}">
                  <a16:creationId xmlns:a16="http://schemas.microsoft.com/office/drawing/2014/main" id="{E7751B8E-B28E-E34B-B95E-DCC94AF6B7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4898" t="10270" r="13446" b="10090"/>
            <a:stretch/>
          </p:blipFill>
          <p:spPr>
            <a:xfrm>
              <a:off x="6256865" y="1774894"/>
              <a:ext cx="5291667" cy="3308212"/>
            </a:xfrm>
            <a:prstGeom prst="rect">
              <a:avLst/>
            </a:prstGeom>
          </p:spPr>
        </p:pic>
        <p:cxnSp>
          <p:nvCxnSpPr>
            <p:cNvPr id="11" name="直线连接符 10">
              <a:extLst>
                <a:ext uri="{FF2B5EF4-FFF2-40B4-BE49-F238E27FC236}">
                  <a16:creationId xmlns:a16="http://schemas.microsoft.com/office/drawing/2014/main" id="{0001FC99-B6E8-7B43-A210-1E8B8C557AEA}"/>
                </a:ext>
              </a:extLst>
            </p:cNvPr>
            <p:cNvCxnSpPr/>
            <p:nvPr/>
          </p:nvCxnSpPr>
          <p:spPr>
            <a:xfrm>
              <a:off x="2879124" y="2001795"/>
              <a:ext cx="1272746" cy="1816443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>
              <a:extLst>
                <a:ext uri="{FF2B5EF4-FFF2-40B4-BE49-F238E27FC236}">
                  <a16:creationId xmlns:a16="http://schemas.microsoft.com/office/drawing/2014/main" id="{1674DDE6-149A-1849-85E3-2227B11D9F6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37509" y="3039762"/>
              <a:ext cx="2387205" cy="389237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>
              <a:extLst>
                <a:ext uri="{FF2B5EF4-FFF2-40B4-BE49-F238E27FC236}">
                  <a16:creationId xmlns:a16="http://schemas.microsoft.com/office/drawing/2014/main" id="{7D63948D-1108-2341-895A-A03332A2EA28}"/>
                </a:ext>
              </a:extLst>
            </p:cNvPr>
            <p:cNvCxnSpPr/>
            <p:nvPr/>
          </p:nvCxnSpPr>
          <p:spPr>
            <a:xfrm>
              <a:off x="1729946" y="3428999"/>
              <a:ext cx="2916195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>
              <a:extLst>
                <a:ext uri="{FF2B5EF4-FFF2-40B4-BE49-F238E27FC236}">
                  <a16:creationId xmlns:a16="http://schemas.microsoft.com/office/drawing/2014/main" id="{37D45713-D60E-8849-BEAA-21CB75D15AFA}"/>
                </a:ext>
              </a:extLst>
            </p:cNvPr>
            <p:cNvCxnSpPr/>
            <p:nvPr/>
          </p:nvCxnSpPr>
          <p:spPr>
            <a:xfrm>
              <a:off x="7337509" y="3414582"/>
              <a:ext cx="2916195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B664B980-8923-8B43-8A83-E6C50782A4B9}"/>
                </a:ext>
              </a:extLst>
            </p:cNvPr>
            <p:cNvSpPr txBox="1"/>
            <p:nvPr/>
          </p:nvSpPr>
          <p:spPr>
            <a:xfrm>
              <a:off x="640545" y="1803551"/>
              <a:ext cx="206178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>
                  <a:solidFill>
                    <a:schemeClr val="bg1"/>
                  </a:solidFill>
                </a:rPr>
                <a:t>6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months</a:t>
              </a:r>
              <a:r>
                <a:rPr kumimoji="1" lang="zh-CN" altLang="en-US" b="1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13days</a:t>
              </a:r>
              <a:endParaRPr kumimoji="1"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1C165480-F88A-FF46-8143-7FA408BAE998}"/>
                </a:ext>
              </a:extLst>
            </p:cNvPr>
            <p:cNvSpPr txBox="1"/>
            <p:nvPr/>
          </p:nvSpPr>
          <p:spPr>
            <a:xfrm>
              <a:off x="6256865" y="1647852"/>
              <a:ext cx="206178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>
                  <a:solidFill>
                    <a:schemeClr val="bg1"/>
                  </a:solidFill>
                </a:rPr>
                <a:t>8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months</a:t>
              </a:r>
              <a:r>
                <a:rPr kumimoji="1" lang="zh-CN" altLang="en-US" b="1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25days</a:t>
              </a:r>
              <a:endParaRPr kumimoji="1" lang="zh-CN" altLang="en-US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8801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id="{836C4FD1-4FCF-AC44-BB5B-6709DD4ED683}"/>
              </a:ext>
            </a:extLst>
          </p:cNvPr>
          <p:cNvGrpSpPr/>
          <p:nvPr/>
        </p:nvGrpSpPr>
        <p:grpSpPr>
          <a:xfrm>
            <a:off x="723372" y="236313"/>
            <a:ext cx="10125860" cy="5671752"/>
            <a:chOff x="67962" y="-41244"/>
            <a:chExt cx="12056076" cy="6893112"/>
          </a:xfrm>
        </p:grpSpPr>
        <p:pic>
          <p:nvPicPr>
            <p:cNvPr id="6" name="图片 5" descr="图形用户界面&#10;&#10;描述已自动生成">
              <a:extLst>
                <a:ext uri="{FF2B5EF4-FFF2-40B4-BE49-F238E27FC236}">
                  <a16:creationId xmlns:a16="http://schemas.microsoft.com/office/drawing/2014/main" id="{39DBD6B0-E8C0-EF47-8E0C-A5EEF76ADC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999" t="10631" r="14763" b="8649"/>
            <a:stretch/>
          </p:blipFill>
          <p:spPr>
            <a:xfrm>
              <a:off x="1050764" y="-41244"/>
              <a:ext cx="10663111" cy="6893112"/>
            </a:xfrm>
            <a:prstGeom prst="rect">
              <a:avLst/>
            </a:prstGeom>
          </p:spPr>
        </p:pic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7BEB6D06-0A9B-3045-8634-FED2EDB8C28D}"/>
                </a:ext>
              </a:extLst>
            </p:cNvPr>
            <p:cNvSpPr/>
            <p:nvPr/>
          </p:nvSpPr>
          <p:spPr>
            <a:xfrm>
              <a:off x="8028596" y="3199171"/>
              <a:ext cx="458673" cy="45867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/>
                <a:t>1</a:t>
              </a:r>
              <a:endParaRPr kumimoji="1" lang="zh-CN" altLang="en-US" dirty="0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B3B73537-C362-654C-819A-5F8BB9E5B7E8}"/>
                </a:ext>
              </a:extLst>
            </p:cNvPr>
            <p:cNvSpPr/>
            <p:nvPr/>
          </p:nvSpPr>
          <p:spPr>
            <a:xfrm>
              <a:off x="7356478" y="1859989"/>
              <a:ext cx="458673" cy="45867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/>
                <a:t>2</a:t>
              </a:r>
              <a:endParaRPr kumimoji="1" lang="zh-CN" altLang="en-US" dirty="0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FE7BF22D-A153-A248-91E2-16EE80F6B5A0}"/>
                </a:ext>
              </a:extLst>
            </p:cNvPr>
            <p:cNvSpPr/>
            <p:nvPr/>
          </p:nvSpPr>
          <p:spPr>
            <a:xfrm>
              <a:off x="9304085" y="20305"/>
              <a:ext cx="2379965" cy="30451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0A552A6-606F-5D4C-87F4-FBC7CA82B1E2}"/>
                </a:ext>
              </a:extLst>
            </p:cNvPr>
            <p:cNvSpPr/>
            <p:nvPr/>
          </p:nvSpPr>
          <p:spPr>
            <a:xfrm>
              <a:off x="1075242" y="5238530"/>
              <a:ext cx="2379965" cy="14951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5D9157D7-5BE6-1940-B43F-0BE357DF1FC8}"/>
                </a:ext>
              </a:extLst>
            </p:cNvPr>
            <p:cNvSpPr/>
            <p:nvPr/>
          </p:nvSpPr>
          <p:spPr>
            <a:xfrm>
              <a:off x="9113709" y="2797031"/>
              <a:ext cx="2379965" cy="14951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cxnSp>
          <p:nvCxnSpPr>
            <p:cNvPr id="22" name="直线连接符 21">
              <a:extLst>
                <a:ext uri="{FF2B5EF4-FFF2-40B4-BE49-F238E27FC236}">
                  <a16:creationId xmlns:a16="http://schemas.microsoft.com/office/drawing/2014/main" id="{69E349B8-C7E4-844F-AD55-6352BDA74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962" y="3417128"/>
              <a:ext cx="12056076" cy="11380"/>
            </a:xfrm>
            <a:prstGeom prst="line">
              <a:avLst/>
            </a:prstGeom>
            <a:ln w="952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407C199B-DD40-6E4B-924A-0B44E1E04189}"/>
                </a:ext>
              </a:extLst>
            </p:cNvPr>
            <p:cNvSpPr/>
            <p:nvPr/>
          </p:nvSpPr>
          <p:spPr>
            <a:xfrm>
              <a:off x="1480410" y="2553436"/>
              <a:ext cx="3208696" cy="50158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0DFF3243-E8A5-F643-BEAD-ACFCB656CD2A}"/>
                </a:ext>
              </a:extLst>
            </p:cNvPr>
            <p:cNvSpPr txBox="1"/>
            <p:nvPr/>
          </p:nvSpPr>
          <p:spPr>
            <a:xfrm>
              <a:off x="2521749" y="2249847"/>
              <a:ext cx="2817356" cy="860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4000" b="1" dirty="0">
                  <a:solidFill>
                    <a:schemeClr val="bg1"/>
                  </a:solidFill>
                </a:rPr>
                <a:t>4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months</a:t>
              </a:r>
              <a:r>
                <a:rPr kumimoji="1" lang="zh-CN" altLang="en-US" b="1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12days</a:t>
              </a:r>
              <a:endParaRPr kumimoji="1"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D769DA9F-34AF-3048-9F54-71FBE8DA47CF}"/>
                </a:ext>
              </a:extLst>
            </p:cNvPr>
            <p:cNvSpPr txBox="1"/>
            <p:nvPr/>
          </p:nvSpPr>
          <p:spPr>
            <a:xfrm>
              <a:off x="8005526" y="1581723"/>
              <a:ext cx="206178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>
                  <a:solidFill>
                    <a:schemeClr val="bg1"/>
                  </a:solidFill>
                </a:rPr>
                <a:t>6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months</a:t>
              </a:r>
              <a:r>
                <a:rPr kumimoji="1" lang="zh-CN" altLang="en-US" b="1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b="1" dirty="0">
                  <a:solidFill>
                    <a:schemeClr val="bg1"/>
                  </a:solidFill>
                </a:rPr>
                <a:t>29days</a:t>
              </a:r>
              <a:endParaRPr kumimoji="1"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文本框 27">
            <a:extLst>
              <a:ext uri="{FF2B5EF4-FFF2-40B4-BE49-F238E27FC236}">
                <a16:creationId xmlns:a16="http://schemas.microsoft.com/office/drawing/2014/main" id="{C032210D-E7E4-B540-9CE2-0DA88E7E7FBE}"/>
              </a:ext>
            </a:extLst>
          </p:cNvPr>
          <p:cNvSpPr txBox="1"/>
          <p:nvPr/>
        </p:nvSpPr>
        <p:spPr>
          <a:xfrm>
            <a:off x="2427508" y="6021990"/>
            <a:ext cx="75841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000" b="1" dirty="0"/>
              <a:t>我发现在接近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位置</a:t>
            </a:r>
            <a:r>
              <a:rPr kumimoji="1" lang="en-US" altLang="zh-CN" sz="2000" b="1" dirty="0">
                <a:solidFill>
                  <a:srgbClr val="FF0000"/>
                </a:solidFill>
              </a:rPr>
              <a:t>3</a:t>
            </a:r>
            <a:r>
              <a:rPr kumimoji="1" lang="zh-CN" altLang="en-US" sz="2000" b="1" dirty="0"/>
              <a:t>发射，霍曼轨道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长度短</a:t>
            </a:r>
            <a:r>
              <a:rPr kumimoji="1" lang="zh-CN" altLang="en-US" sz="2000" b="1" dirty="0"/>
              <a:t>，到达火星的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时间最少</a:t>
            </a:r>
            <a:endParaRPr kumimoji="1" lang="en-US" altLang="zh-CN" sz="2000" b="1" dirty="0">
              <a:solidFill>
                <a:srgbClr val="FF0000"/>
              </a:solidFill>
            </a:endParaRPr>
          </a:p>
          <a:p>
            <a:pPr algn="ctr"/>
            <a:r>
              <a:rPr kumimoji="1" lang="zh-CN" altLang="en-US" sz="2000" b="1" dirty="0"/>
              <a:t>在接近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位置</a:t>
            </a:r>
            <a:r>
              <a:rPr kumimoji="1" lang="en-US" altLang="zh-CN" sz="2000" b="1" dirty="0">
                <a:solidFill>
                  <a:srgbClr val="FF0000"/>
                </a:solidFill>
              </a:rPr>
              <a:t>1</a:t>
            </a:r>
            <a:r>
              <a:rPr kumimoji="1" lang="zh-CN" altLang="en-US" sz="2000" b="1" dirty="0"/>
              <a:t>发射，霍曼轨道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长度长</a:t>
            </a:r>
            <a:r>
              <a:rPr kumimoji="1" lang="zh-CN" altLang="en-US" sz="2000" b="1" dirty="0"/>
              <a:t>，到达火星的</a:t>
            </a:r>
            <a:r>
              <a:rPr kumimoji="1" lang="zh-CN" altLang="en-US" sz="2000" b="1" dirty="0">
                <a:solidFill>
                  <a:srgbClr val="FF0000"/>
                </a:solidFill>
              </a:rPr>
              <a:t>时间最长</a:t>
            </a: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id="{4465BD10-36F0-1B4D-AD8E-B323BE61A540}"/>
              </a:ext>
            </a:extLst>
          </p:cNvPr>
          <p:cNvSpPr/>
          <p:nvPr/>
        </p:nvSpPr>
        <p:spPr>
          <a:xfrm>
            <a:off x="4093555" y="2897891"/>
            <a:ext cx="385238" cy="37740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/>
              <a:t>3</a:t>
            </a:r>
            <a:endParaRPr kumimoji="1"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84CB376-F20F-6D40-9193-0BB3F9D19CD0}"/>
              </a:ext>
            </a:extLst>
          </p:cNvPr>
          <p:cNvSpPr txBox="1"/>
          <p:nvPr/>
        </p:nvSpPr>
        <p:spPr>
          <a:xfrm>
            <a:off x="7841690" y="3068463"/>
            <a:ext cx="2032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b="1" dirty="0">
                <a:solidFill>
                  <a:schemeClr val="bg1"/>
                </a:solidFill>
              </a:rPr>
              <a:t>8</a:t>
            </a:r>
            <a:r>
              <a:rPr kumimoji="1" lang="en-US" altLang="zh-CN" b="1" dirty="0">
                <a:solidFill>
                  <a:schemeClr val="bg1"/>
                </a:solidFill>
              </a:rPr>
              <a:t>months</a:t>
            </a:r>
            <a:r>
              <a:rPr kumimoji="1" lang="zh-CN" altLang="en-US" b="1" dirty="0">
                <a:solidFill>
                  <a:schemeClr val="bg1"/>
                </a:solidFill>
              </a:rPr>
              <a:t> </a:t>
            </a:r>
            <a:r>
              <a:rPr kumimoji="1" lang="en-US" altLang="zh-CN" b="1" dirty="0">
                <a:solidFill>
                  <a:schemeClr val="bg1"/>
                </a:solidFill>
              </a:rPr>
              <a:t>15days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46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形用户界面&#10;&#10;描述已自动生成">
            <a:extLst>
              <a:ext uri="{FF2B5EF4-FFF2-40B4-BE49-F238E27FC236}">
                <a16:creationId xmlns:a16="http://schemas.microsoft.com/office/drawing/2014/main" id="{16F2E99E-EB7F-5E43-98F8-CAE5BF313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24" y="1185183"/>
            <a:ext cx="5291666" cy="3333748"/>
          </a:xfrm>
          <a:prstGeom prst="rect">
            <a:avLst/>
          </a:prstGeom>
        </p:spPr>
      </p:pic>
      <p:pic>
        <p:nvPicPr>
          <p:cNvPr id="5" name="图片 4" descr="图形用户界面&#10;&#10;描述已自动生成">
            <a:extLst>
              <a:ext uri="{FF2B5EF4-FFF2-40B4-BE49-F238E27FC236}">
                <a16:creationId xmlns:a16="http://schemas.microsoft.com/office/drawing/2014/main" id="{6A1CC8DC-181D-D244-A3E9-09A2E1B73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9522" y="1185182"/>
            <a:ext cx="5291667" cy="333374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F3A44DE-A327-344A-A1D5-767FA48E9C61}"/>
              </a:ext>
            </a:extLst>
          </p:cNvPr>
          <p:cNvSpPr txBox="1"/>
          <p:nvPr/>
        </p:nvSpPr>
        <p:spPr>
          <a:xfrm>
            <a:off x="1387049" y="5035755"/>
            <a:ext cx="91614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800" b="1" dirty="0"/>
              <a:t>我还意外发现：虽然有时没有抓住最佳发射时机，</a:t>
            </a:r>
            <a:endParaRPr kumimoji="1" lang="en-US" altLang="zh-CN" sz="2800" b="1" dirty="0"/>
          </a:p>
          <a:p>
            <a:pPr algn="ctr"/>
            <a:r>
              <a:rPr kumimoji="1" lang="zh-CN" altLang="en-US" sz="2800" b="1" dirty="0"/>
              <a:t>但是使用</a:t>
            </a:r>
            <a:r>
              <a:rPr kumimoji="1" lang="zh-CN" altLang="en-US" sz="2800" b="1" dirty="0">
                <a:solidFill>
                  <a:srgbClr val="FF0000"/>
                </a:solidFill>
              </a:rPr>
              <a:t>燃料加速</a:t>
            </a:r>
            <a:r>
              <a:rPr kumimoji="1" lang="zh-CN" altLang="en-US" sz="2800" b="1" dirty="0"/>
              <a:t>，到达火星的时间比霍曼轨道转移要少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8CAEC041-4A9D-9E4B-86C1-62BC94C7C109}"/>
              </a:ext>
            </a:extLst>
          </p:cNvPr>
          <p:cNvSpPr/>
          <p:nvPr/>
        </p:nvSpPr>
        <p:spPr>
          <a:xfrm>
            <a:off x="2830286" y="2656114"/>
            <a:ext cx="718458" cy="44631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1AB22AC2-B055-0E4E-A358-43353F226536}"/>
              </a:ext>
            </a:extLst>
          </p:cNvPr>
          <p:cNvSpPr/>
          <p:nvPr/>
        </p:nvSpPr>
        <p:spPr>
          <a:xfrm>
            <a:off x="7979229" y="2656114"/>
            <a:ext cx="1034142" cy="44631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0225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电脑萤幕的截图&#10;&#10;描述已自动生成">
            <a:extLst>
              <a:ext uri="{FF2B5EF4-FFF2-40B4-BE49-F238E27FC236}">
                <a16:creationId xmlns:a16="http://schemas.microsoft.com/office/drawing/2014/main" id="{6CF767B2-70C7-B344-865B-918FB65C55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39" t="10635" r="14911" b="9207"/>
          <a:stretch/>
        </p:blipFill>
        <p:spPr>
          <a:xfrm>
            <a:off x="2090057" y="348342"/>
            <a:ext cx="8686800" cy="549728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F041990C-44D8-354A-89A8-781BFCCE551F}"/>
              </a:ext>
            </a:extLst>
          </p:cNvPr>
          <p:cNvSpPr txBox="1"/>
          <p:nvPr/>
        </p:nvSpPr>
        <p:spPr>
          <a:xfrm>
            <a:off x="2575896" y="5998028"/>
            <a:ext cx="7378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b="1" dirty="0"/>
              <a:t>探测器</a:t>
            </a:r>
            <a:r>
              <a:rPr kumimoji="1" lang="zh-CN" altLang="en-US" b="1" dirty="0">
                <a:solidFill>
                  <a:srgbClr val="FF0000"/>
                </a:solidFill>
              </a:rPr>
              <a:t>受到地球引力、太阳引力和火星引力的影响，</a:t>
            </a:r>
            <a:endParaRPr kumimoji="1" lang="en-US" altLang="zh-CN" b="1" dirty="0">
              <a:solidFill>
                <a:srgbClr val="FF0000"/>
              </a:solidFill>
            </a:endParaRPr>
          </a:p>
          <a:p>
            <a:pPr algn="ctr"/>
            <a:r>
              <a:rPr kumimoji="1" lang="zh-CN" altLang="en-US" b="1" dirty="0">
                <a:solidFill>
                  <a:srgbClr val="FF0000"/>
                </a:solidFill>
              </a:rPr>
              <a:t>火星和地球一直围绕太阳做运动</a:t>
            </a:r>
            <a:r>
              <a:rPr kumimoji="1" lang="zh-CN" altLang="en-US" b="1" dirty="0"/>
              <a:t>，不可能有一条静止的直线可以过去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13E8299-CBEE-CB4E-AAC2-9584DD9220DF}"/>
              </a:ext>
            </a:extLst>
          </p:cNvPr>
          <p:cNvSpPr txBox="1"/>
          <p:nvPr/>
        </p:nvSpPr>
        <p:spPr>
          <a:xfrm>
            <a:off x="5939547" y="420188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>
                <a:solidFill>
                  <a:srgbClr val="FF0000"/>
                </a:solidFill>
              </a:rPr>
              <a:t>地球引力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1F89ACF-FFC1-384F-B0CF-9A71D71F6C45}"/>
              </a:ext>
            </a:extLst>
          </p:cNvPr>
          <p:cNvSpPr txBox="1"/>
          <p:nvPr/>
        </p:nvSpPr>
        <p:spPr>
          <a:xfrm>
            <a:off x="2906806" y="420188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>
                <a:solidFill>
                  <a:srgbClr val="FF0000"/>
                </a:solidFill>
              </a:rPr>
              <a:t>火星引力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4328CF2-793A-1948-B2E0-2D0B4EEC995E}"/>
              </a:ext>
            </a:extLst>
          </p:cNvPr>
          <p:cNvSpPr txBox="1"/>
          <p:nvPr/>
        </p:nvSpPr>
        <p:spPr>
          <a:xfrm>
            <a:off x="6493545" y="342900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>
                <a:solidFill>
                  <a:srgbClr val="FF0000"/>
                </a:solidFill>
              </a:rPr>
              <a:t>太阳引力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6E3A83EB-2BD5-E541-9803-7591E91D5D2E}"/>
              </a:ext>
            </a:extLst>
          </p:cNvPr>
          <p:cNvSpPr/>
          <p:nvPr/>
        </p:nvSpPr>
        <p:spPr>
          <a:xfrm>
            <a:off x="7285856" y="1719944"/>
            <a:ext cx="315685" cy="315685"/>
          </a:xfrm>
          <a:prstGeom prst="ellipse">
            <a:avLst/>
          </a:prstGeom>
          <a:solidFill>
            <a:schemeClr val="accent1">
              <a:alpha val="4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3C76B3EA-0A4B-9A4C-B978-EC1A8FE1F73A}"/>
              </a:ext>
            </a:extLst>
          </p:cNvPr>
          <p:cNvSpPr/>
          <p:nvPr/>
        </p:nvSpPr>
        <p:spPr>
          <a:xfrm>
            <a:off x="5563773" y="4386551"/>
            <a:ext cx="315685" cy="3156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4B01A429-E639-424F-85B2-EBCEC580FE8A}"/>
              </a:ext>
            </a:extLst>
          </p:cNvPr>
          <p:cNvSpPr/>
          <p:nvPr/>
        </p:nvSpPr>
        <p:spPr>
          <a:xfrm>
            <a:off x="3917048" y="4049486"/>
            <a:ext cx="315685" cy="315685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082FA0ED-3D84-9244-B34E-DD9C16EADE55}"/>
              </a:ext>
            </a:extLst>
          </p:cNvPr>
          <p:cNvSpPr/>
          <p:nvPr/>
        </p:nvSpPr>
        <p:spPr>
          <a:xfrm>
            <a:off x="5725466" y="533400"/>
            <a:ext cx="315685" cy="315685"/>
          </a:xfrm>
          <a:prstGeom prst="ellipse">
            <a:avLst/>
          </a:prstGeom>
          <a:solidFill>
            <a:schemeClr val="accent2">
              <a:lumMod val="50000"/>
              <a:alpha val="3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7442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148</Words>
  <Application>Microsoft Macintosh PowerPoint</Application>
  <PresentationFormat>宽屏</PresentationFormat>
  <Paragraphs>21</Paragraphs>
  <Slides>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9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郑 希云</dc:creator>
  <cp:lastModifiedBy>郑 希云</cp:lastModifiedBy>
  <cp:revision>8</cp:revision>
  <dcterms:created xsi:type="dcterms:W3CDTF">2021-03-23T13:53:52Z</dcterms:created>
  <dcterms:modified xsi:type="dcterms:W3CDTF">2021-03-23T15:30:25Z</dcterms:modified>
</cp:coreProperties>
</file>