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3"/>
    <p:sldId id="259" r:id="rId4"/>
    <p:sldId id="260" r:id="rId5"/>
    <p:sldId id="261" r:id="rId6"/>
    <p:sldId id="262" r:id="rId7"/>
    <p:sldId id="263" r:id="rId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jpeg"/><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zh-CN" altLang="en-US" b="1">
                <a:latin typeface="华文细黑" panose="02010600040101010101" charset="-122"/>
                <a:ea typeface="华文细黑" panose="02010600040101010101" charset="-122"/>
              </a:rPr>
              <a:t>纳米机器人</a:t>
            </a:r>
            <a:endParaRPr lang="zh-CN" altLang="en-US" b="1">
              <a:latin typeface="华文细黑" panose="02010600040101010101" charset="-122"/>
              <a:ea typeface="华文细黑" panose="02010600040101010101" charset="-122"/>
            </a:endParaRPr>
          </a:p>
        </p:txBody>
      </p:sp>
      <p:sp>
        <p:nvSpPr>
          <p:cNvPr id="3" name="副标题 2"/>
          <p:cNvSpPr>
            <a:spLocks noGrp="1"/>
          </p:cNvSpPr>
          <p:nvPr>
            <p:ph type="subTitle" idx="1"/>
          </p:nvPr>
        </p:nvSpPr>
        <p:spPr/>
        <p:txBody>
          <a:bodyPr/>
          <a:p>
            <a:r>
              <a:rPr lang="zh-CN" altLang="en-US" sz="2800" b="1">
                <a:latin typeface="华文细黑" panose="02010600040101010101" charset="-122"/>
                <a:ea typeface="华文细黑" panose="02010600040101010101" charset="-122"/>
              </a:rPr>
              <a:t>王曜光</a:t>
            </a:r>
            <a:endParaRPr lang="zh-CN" altLang="en-US" sz="2800" b="1">
              <a:latin typeface="华文细黑" panose="02010600040101010101" charset="-122"/>
              <a:ea typeface="华文细黑" panose="02010600040101010101"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r>
              <a:rPr lang="zh-CN" altLang="en-US" b="1">
                <a:latin typeface="华文细黑" panose="02010600040101010101" charset="-122"/>
                <a:ea typeface="华文细黑" panose="02010600040101010101" charset="-122"/>
                <a:cs typeface="华文细黑" panose="02010600040101010101" charset="-122"/>
              </a:rPr>
              <a:t>我的作业</a:t>
            </a:r>
            <a:endParaRPr lang="zh-CN" altLang="en-US" b="1">
              <a:latin typeface="华文细黑" panose="02010600040101010101" charset="-122"/>
              <a:ea typeface="华文细黑" panose="02010600040101010101" charset="-122"/>
              <a:cs typeface="华文细黑" panose="02010600040101010101" charset="-122"/>
            </a:endParaRPr>
          </a:p>
          <a:p>
            <a:r>
              <a:rPr lang="zh-CN" altLang="en-US" b="1">
                <a:latin typeface="华文细黑" panose="02010600040101010101" charset="-122"/>
                <a:ea typeface="华文细黑" panose="02010600040101010101" charset="-122"/>
                <a:cs typeface="华文细黑" panose="02010600040101010101" charset="-122"/>
              </a:rPr>
              <a:t>通过学习，我了解哪些关于纳米机器人的知识</a:t>
            </a:r>
            <a:endParaRPr lang="zh-CN" altLang="en-US" b="1">
              <a:latin typeface="华文细黑" panose="02010600040101010101" charset="-122"/>
              <a:ea typeface="华文细黑" panose="02010600040101010101" charset="-122"/>
              <a:cs typeface="华文细黑" panose="02010600040101010101" charset="-122"/>
            </a:endParaRPr>
          </a:p>
          <a:p>
            <a:r>
              <a:rPr lang="zh-CN" altLang="en-US" b="1">
                <a:latin typeface="华文细黑" panose="02010600040101010101" charset="-122"/>
                <a:ea typeface="华文细黑" panose="02010600040101010101" charset="-122"/>
                <a:cs typeface="华文细黑" panose="02010600040101010101" charset="-122"/>
              </a:rPr>
              <a:t>实际的纳米机器人和我想象中的不一样</a:t>
            </a:r>
            <a:endParaRPr lang="zh-CN" altLang="en-US" b="1">
              <a:latin typeface="华文细黑" panose="02010600040101010101" charset="-122"/>
              <a:ea typeface="华文细黑" panose="02010600040101010101" charset="-122"/>
              <a:cs typeface="华文细黑" panose="02010600040101010101" charset="-122"/>
            </a:endParaRPr>
          </a:p>
          <a:p>
            <a:r>
              <a:rPr lang="zh-CN" altLang="en-US" b="1">
                <a:latin typeface="华文细黑" panose="02010600040101010101" charset="-122"/>
                <a:ea typeface="华文细黑" panose="02010600040101010101" charset="-122"/>
                <a:cs typeface="华文细黑" panose="02010600040101010101" charset="-122"/>
              </a:rPr>
              <a:t>提问</a:t>
            </a:r>
            <a:r>
              <a:rPr lang="en-US" altLang="zh-CN" b="1">
                <a:latin typeface="华文细黑" panose="02010600040101010101" charset="-122"/>
                <a:ea typeface="华文细黑" panose="02010600040101010101" charset="-122"/>
                <a:cs typeface="华文细黑" panose="02010600040101010101" charset="-122"/>
              </a:rPr>
              <a:t>……</a:t>
            </a:r>
            <a:endParaRPr lang="en-US" altLang="zh-CN" b="1">
              <a:latin typeface="华文细黑" panose="02010600040101010101" charset="-122"/>
              <a:ea typeface="华文细黑" panose="02010600040101010101" charset="-122"/>
              <a:cs typeface="华文细黑" panose="02010600040101010101" charset="-122"/>
            </a:endParaRPr>
          </a:p>
        </p:txBody>
      </p:sp>
      <p:sp>
        <p:nvSpPr>
          <p:cNvPr id="4" name="标题 1"/>
          <p:cNvSpPr>
            <a:spLocks noGrp="1"/>
          </p:cNvSpPr>
          <p:nvPr/>
        </p:nvSpPr>
        <p:spPr>
          <a:xfrm>
            <a:off x="838200" y="33528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a:latin typeface="华文细黑" panose="02010600040101010101" charset="-122"/>
                <a:ea typeface="华文细黑" panose="02010600040101010101" charset="-122"/>
              </a:rPr>
              <a:t>目录：</a:t>
            </a:r>
            <a:endParaRPr lang="zh-CN" altLang="en-US" b="1">
              <a:latin typeface="华文细黑" panose="02010600040101010101" charset="-122"/>
              <a:ea typeface="华文细黑" panose="02010600040101010101"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b="1">
                <a:latin typeface="华文细黑" panose="02010600040101010101" charset="-122"/>
                <a:ea typeface="华文细黑" panose="02010600040101010101" charset="-122"/>
              </a:rPr>
              <a:t>这周的作业</a:t>
            </a:r>
            <a:endParaRPr lang="zh-CN" altLang="en-US" b="1">
              <a:latin typeface="华文细黑" panose="02010600040101010101" charset="-122"/>
              <a:ea typeface="华文细黑" panose="02010600040101010101" charset="-122"/>
            </a:endParaRPr>
          </a:p>
        </p:txBody>
      </p:sp>
      <p:sp>
        <p:nvSpPr>
          <p:cNvPr id="3" name="内容占位符 2"/>
          <p:cNvSpPr>
            <a:spLocks noGrp="1"/>
          </p:cNvSpPr>
          <p:nvPr>
            <p:ph idx="1"/>
          </p:nvPr>
        </p:nvSpPr>
        <p:spPr>
          <a:xfrm>
            <a:off x="838200" y="1825625"/>
            <a:ext cx="10515600" cy="4622800"/>
          </a:xfrm>
        </p:spPr>
        <p:txBody>
          <a:bodyPr>
            <a:normAutofit/>
          </a:bodyPr>
          <a:p>
            <a:pPr marL="0" indent="0">
              <a:buNone/>
            </a:pPr>
            <a:r>
              <a:rPr lang="en-US" altLang="zh-CN" sz="2400" b="1">
                <a:latin typeface="华文细黑" panose="02010600040101010101" charset="-122"/>
                <a:ea typeface="华文细黑" panose="02010600040101010101" charset="-122"/>
                <a:cs typeface="华文细黑" panose="02010600040101010101" charset="-122"/>
              </a:rPr>
              <a:t> 1.</a:t>
            </a:r>
            <a:r>
              <a:rPr lang="zh-CN" altLang="en-US" sz="2400" b="1">
                <a:latin typeface="华文细黑" panose="02010600040101010101" charset="-122"/>
                <a:ea typeface="华文细黑" panose="02010600040101010101" charset="-122"/>
                <a:cs typeface="华文细黑" panose="02010600040101010101" charset="-122"/>
              </a:rPr>
              <a:t>你觉得对于纳米机器人这种尺寸很小的机器人是不是</a:t>
            </a:r>
            <a:r>
              <a:rPr lang="zh-CN" altLang="en-US" sz="2400" b="1">
                <a:latin typeface="华文细黑" panose="02010600040101010101" charset="-122"/>
                <a:ea typeface="华文细黑" panose="02010600040101010101" charset="-122"/>
                <a:cs typeface="华文细黑" panose="02010600040101010101" charset="-122"/>
                <a:sym typeface="+mn-ea"/>
              </a:rPr>
              <a:t>越小越好呢？为什么？</a:t>
            </a:r>
            <a:endParaRPr lang="zh-CN" altLang="en-US" sz="2400" b="1">
              <a:latin typeface="华文细黑" panose="02010600040101010101" charset="-122"/>
              <a:ea typeface="华文细黑" panose="02010600040101010101" charset="-122"/>
              <a:cs typeface="华文细黑" panose="02010600040101010101" charset="-122"/>
              <a:sym typeface="+mn-ea"/>
            </a:endParaRPr>
          </a:p>
          <a:p>
            <a:pPr marL="0" indent="0">
              <a:buNone/>
            </a:pPr>
            <a:r>
              <a:rPr lang="zh-CN" altLang="en-US" sz="2000">
                <a:latin typeface="华文细黑" panose="02010600040101010101" charset="-122"/>
                <a:ea typeface="华文细黑" panose="02010600040101010101" charset="-122"/>
                <a:cs typeface="华文细黑" panose="02010600040101010101" charset="-122"/>
                <a:sym typeface="+mn-ea"/>
              </a:rPr>
              <a:t>回答：越小越好，因为越小越容易去处理更精细的更细微的问题，越小越容易避开不该碰的东西，会越安全。但越小所能承载的物体也会越少。</a:t>
            </a:r>
            <a:endParaRPr lang="zh-CN" altLang="en-US" sz="2000">
              <a:latin typeface="华文细黑" panose="02010600040101010101" charset="-122"/>
              <a:ea typeface="华文细黑" panose="02010600040101010101" charset="-122"/>
              <a:cs typeface="华文细黑" panose="02010600040101010101" charset="-122"/>
            </a:endParaRPr>
          </a:p>
          <a:p>
            <a:pPr marL="0" indent="0">
              <a:buNone/>
            </a:pPr>
            <a:endParaRPr lang="zh-CN" altLang="en-US" sz="2000">
              <a:latin typeface="华文细黑" panose="02010600040101010101" charset="-122"/>
              <a:ea typeface="华文细黑" panose="02010600040101010101" charset="-122"/>
              <a:cs typeface="华文细黑" panose="02010600040101010101" charset="-122"/>
            </a:endParaRPr>
          </a:p>
          <a:p>
            <a:pPr marL="0" indent="0">
              <a:buNone/>
            </a:pPr>
            <a:r>
              <a:rPr lang="en-US" altLang="zh-CN" sz="2400" b="1">
                <a:latin typeface="华文细黑" panose="02010600040101010101" charset="-122"/>
                <a:ea typeface="华文细黑" panose="02010600040101010101" charset="-122"/>
                <a:cs typeface="华文细黑" panose="02010600040101010101" charset="-122"/>
              </a:rPr>
              <a:t>2.</a:t>
            </a:r>
            <a:r>
              <a:rPr lang="zh-CN" altLang="en-US" sz="2400" b="1">
                <a:latin typeface="华文细黑" panose="02010600040101010101" charset="-122"/>
                <a:ea typeface="华文细黑" panose="02010600040101010101" charset="-122"/>
                <a:cs typeface="华文细黑" panose="02010600040101010101" charset="-122"/>
              </a:rPr>
              <a:t>你觉得我们能把这个由DNA组成的东西叫做“机器人”吗？为什么？</a:t>
            </a:r>
            <a:endParaRPr lang="zh-CN" altLang="en-US" sz="2400" b="1">
              <a:latin typeface="华文细黑" panose="02010600040101010101" charset="-122"/>
              <a:ea typeface="华文细黑" panose="02010600040101010101" charset="-122"/>
              <a:cs typeface="华文细黑" panose="02010600040101010101" charset="-122"/>
            </a:endParaRPr>
          </a:p>
          <a:p>
            <a:pPr marL="0" indent="0">
              <a:buNone/>
            </a:pPr>
            <a:r>
              <a:rPr lang="zh-CN" altLang="en-US" sz="2000">
                <a:latin typeface="华文细黑" panose="02010600040101010101" charset="-122"/>
                <a:ea typeface="华文细黑" panose="02010600040101010101" charset="-122"/>
                <a:cs typeface="华文细黑" panose="02010600040101010101" charset="-122"/>
              </a:rPr>
              <a:t>回答</a:t>
            </a:r>
            <a:r>
              <a:rPr lang="en-US" altLang="zh-CN" sz="2000">
                <a:latin typeface="华文细黑" panose="02010600040101010101" charset="-122"/>
                <a:ea typeface="华文细黑" panose="02010600040101010101" charset="-122"/>
                <a:cs typeface="华文细黑" panose="02010600040101010101" charset="-122"/>
              </a:rPr>
              <a:t>:</a:t>
            </a:r>
            <a:r>
              <a:rPr lang="zh-CN" altLang="en-US" sz="2000">
                <a:latin typeface="华文细黑" panose="02010600040101010101" charset="-122"/>
                <a:ea typeface="华文细黑" panose="02010600040101010101" charset="-122"/>
                <a:cs typeface="华文细黑" panose="02010600040101010101" charset="-122"/>
              </a:rPr>
              <a:t>不能，因为它是用</a:t>
            </a:r>
            <a:r>
              <a:rPr lang="en-US" altLang="zh-CN" sz="2000">
                <a:latin typeface="华文细黑" panose="02010600040101010101" charset="-122"/>
                <a:ea typeface="华文细黑" panose="02010600040101010101" charset="-122"/>
                <a:cs typeface="华文细黑" panose="02010600040101010101" charset="-122"/>
              </a:rPr>
              <a:t>DNA</a:t>
            </a:r>
            <a:r>
              <a:rPr lang="zh-CN" altLang="en-US" sz="2000">
                <a:latin typeface="华文细黑" panose="02010600040101010101" charset="-122"/>
                <a:ea typeface="华文细黑" panose="02010600040101010101" charset="-122"/>
                <a:cs typeface="华文细黑" panose="02010600040101010101" charset="-122"/>
              </a:rPr>
              <a:t>这种生物有机体组成的，并且它无法控制自己的行动轨迹。这就意味着它不像其他机器人一样可以提前输入指令和编辑程序，也不能在进入人体后，由人来控制它的运动轨迹，所以它没有办法严格的去执行人类的命令。</a:t>
            </a:r>
            <a:endParaRPr lang="zh-CN" altLang="en-US" sz="2000">
              <a:latin typeface="华文细黑" panose="02010600040101010101" charset="-122"/>
              <a:ea typeface="华文细黑" panose="02010600040101010101" charset="-122"/>
              <a:cs typeface="华文细黑" panose="02010600040101010101" charset="-122"/>
            </a:endParaRPr>
          </a:p>
        </p:txBody>
      </p:sp>
      <p:sp>
        <p:nvSpPr>
          <p:cNvPr id="5" name="内容占位符 2"/>
          <p:cNvSpPr>
            <a:spLocks noGrp="1"/>
          </p:cNvSpPr>
          <p:nvPr/>
        </p:nvSpPr>
        <p:spPr>
          <a:xfrm>
            <a:off x="7983855" y="2713990"/>
            <a:ext cx="1729105" cy="542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b="1">
                <a:latin typeface="华文细黑" panose="02010600040101010101" charset="-122"/>
                <a:ea typeface="华文细黑" panose="02010600040101010101" charset="-122"/>
              </a:rPr>
              <a:t>关于纳米机器人</a:t>
            </a:r>
            <a:endParaRPr lang="zh-CN" altLang="en-US" b="1">
              <a:latin typeface="华文细黑" panose="02010600040101010101" charset="-122"/>
              <a:ea typeface="华文细黑" panose="02010600040101010101" charset="-122"/>
            </a:endParaRPr>
          </a:p>
        </p:txBody>
      </p:sp>
      <p:sp>
        <p:nvSpPr>
          <p:cNvPr id="3" name="内容占位符 2"/>
          <p:cNvSpPr>
            <a:spLocks noGrp="1"/>
          </p:cNvSpPr>
          <p:nvPr>
            <p:ph idx="1"/>
          </p:nvPr>
        </p:nvSpPr>
        <p:spPr/>
        <p:txBody>
          <a:bodyPr/>
          <a:p>
            <a:pPr>
              <a:lnSpc>
                <a:spcPct val="100000"/>
              </a:lnSpc>
            </a:pPr>
            <a:r>
              <a:rPr lang="zh-CN" altLang="en-US" sz="2400">
                <a:latin typeface="华文细黑" panose="02010600040101010101" charset="-122"/>
                <a:ea typeface="华文细黑" panose="02010600040101010101" charset="-122"/>
                <a:cs typeface="华文细黑" panose="02010600040101010101" charset="-122"/>
              </a:rPr>
              <a:t>第一次知道纳米机器人的样子不像普通的机器人，而更像一个弹簧，而且它极其微小，用肉眼是无法看清的；</a:t>
            </a:r>
            <a:endParaRPr lang="zh-CN" altLang="en-US" sz="24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400">
                <a:latin typeface="华文细黑" panose="02010600040101010101" charset="-122"/>
                <a:ea typeface="华文细黑" panose="02010600040101010101" charset="-122"/>
                <a:cs typeface="华文细黑" panose="02010600040101010101" charset="-122"/>
              </a:rPr>
              <a:t>纳米机器人的功能也和普通机器人不一样，因为它的体积在微米级别，所以它身上不能安装电池、计算机、摄像头、</a:t>
            </a:r>
            <a:r>
              <a:rPr lang="en-US" altLang="zh-CN" sz="2400">
                <a:latin typeface="华文细黑" panose="02010600040101010101" charset="-122"/>
                <a:ea typeface="华文细黑" panose="02010600040101010101" charset="-122"/>
                <a:cs typeface="华文细黑" panose="02010600040101010101" charset="-122"/>
              </a:rPr>
              <a:t>GPS</a:t>
            </a:r>
            <a:r>
              <a:rPr lang="zh-CN" altLang="en-US" sz="2400">
                <a:latin typeface="华文细黑" panose="02010600040101010101" charset="-122"/>
                <a:ea typeface="华文细黑" panose="02010600040101010101" charset="-122"/>
                <a:cs typeface="华文细黑" panose="02010600040101010101" charset="-122"/>
              </a:rPr>
              <a:t>定位芯片、激光射线刀等等；</a:t>
            </a:r>
            <a:endParaRPr lang="zh-CN" altLang="en-US" sz="24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400">
                <a:latin typeface="华文细黑" panose="02010600040101010101" charset="-122"/>
                <a:ea typeface="华文细黑" panose="02010600040101010101" charset="-122"/>
                <a:cs typeface="华文细黑" panose="02010600040101010101" charset="-122"/>
              </a:rPr>
              <a:t>纳米机器人更像是一个微型的运输器，只是负责运输一些指定药物送往指定的地点，但目前的技术还不能百分百的确保它的运动轨迹严格的按照人类的设想或要求行进，意思就是在操作纳米机器人的时候还是有很大难度和风险的。</a:t>
            </a:r>
            <a:endParaRPr lang="zh-CN" altLang="en-US" sz="2400">
              <a:latin typeface="华文细黑" panose="02010600040101010101" charset="-122"/>
              <a:ea typeface="华文细黑" panose="02010600040101010101" charset="-122"/>
              <a:cs typeface="华文细黑" panose="02010600040101010101" charset="-122"/>
            </a:endParaRPr>
          </a:p>
          <a:p>
            <a:endParaRPr lang="zh-CN" altLang="en-US" sz="2400">
              <a:latin typeface="华文细黑" panose="02010600040101010101" charset="-122"/>
              <a:ea typeface="华文细黑" panose="02010600040101010101" charset="-122"/>
              <a:cs typeface="华文细黑" panose="02010600040101010101" charset="-122"/>
            </a:endParaRPr>
          </a:p>
        </p:txBody>
      </p:sp>
      <p:pic>
        <p:nvPicPr>
          <p:cNvPr id="4" name="图片 3" descr="纳米机器人"/>
          <p:cNvPicPr>
            <a:picLocks noChangeAspect="1"/>
          </p:cNvPicPr>
          <p:nvPr>
            <p:custDataLst>
              <p:tags r:id="rId1"/>
            </p:custDataLst>
          </p:nvPr>
        </p:nvPicPr>
        <p:blipFill>
          <a:blip r:embed="rId2"/>
          <a:srcRect l="10372" t="45082" r="61362" b="40436"/>
          <a:stretch>
            <a:fillRect/>
          </a:stretch>
        </p:blipFill>
        <p:spPr>
          <a:xfrm>
            <a:off x="9456420" y="4916170"/>
            <a:ext cx="1807210" cy="18027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descr="1427142a3d0b161429"/>
          <p:cNvPicPr>
            <a:picLocks noChangeAspect="1"/>
          </p:cNvPicPr>
          <p:nvPr/>
        </p:nvPicPr>
        <p:blipFill>
          <a:blip r:embed="rId1"/>
          <a:stretch>
            <a:fillRect/>
          </a:stretch>
        </p:blipFill>
        <p:spPr>
          <a:xfrm>
            <a:off x="7454265" y="4062730"/>
            <a:ext cx="4688840" cy="2637790"/>
          </a:xfrm>
          <a:prstGeom prst="rect">
            <a:avLst/>
          </a:prstGeom>
        </p:spPr>
      </p:pic>
      <p:sp>
        <p:nvSpPr>
          <p:cNvPr id="2" name="标题 1"/>
          <p:cNvSpPr>
            <a:spLocks noGrp="1"/>
          </p:cNvSpPr>
          <p:nvPr>
            <p:ph type="title"/>
          </p:nvPr>
        </p:nvSpPr>
        <p:spPr/>
        <p:txBody>
          <a:bodyPr/>
          <a:p>
            <a:r>
              <a:rPr lang="zh-CN" altLang="en-US" b="1">
                <a:latin typeface="华文细黑" panose="02010600040101010101" charset="-122"/>
                <a:ea typeface="华文细黑" panose="02010600040101010101" charset="-122"/>
              </a:rPr>
              <a:t>真实的纳米机器人和之前我想的不一样</a:t>
            </a:r>
            <a:endParaRPr lang="zh-CN" altLang="en-US" b="1">
              <a:latin typeface="华文细黑" panose="02010600040101010101" charset="-122"/>
              <a:ea typeface="华文细黑" panose="02010600040101010101" charset="-122"/>
            </a:endParaRPr>
          </a:p>
        </p:txBody>
      </p:sp>
      <p:sp>
        <p:nvSpPr>
          <p:cNvPr id="3" name="内容占位符 2"/>
          <p:cNvSpPr>
            <a:spLocks noGrp="1"/>
          </p:cNvSpPr>
          <p:nvPr>
            <p:ph idx="1"/>
          </p:nvPr>
        </p:nvSpPr>
        <p:spPr/>
        <p:txBody>
          <a:bodyPr/>
          <a:p>
            <a:r>
              <a:rPr lang="zh-CN" altLang="en-US" sz="2400">
                <a:latin typeface="华文细黑" panose="02010600040101010101" charset="-122"/>
                <a:ea typeface="华文细黑" panose="02010600040101010101" charset="-122"/>
              </a:rPr>
              <a:t>真实的纳米机器人的样子和我想象的不一样；</a:t>
            </a:r>
            <a:endParaRPr lang="zh-CN" altLang="en-US" sz="2400">
              <a:latin typeface="华文细黑" panose="02010600040101010101" charset="-122"/>
              <a:ea typeface="华文细黑" panose="02010600040101010101" charset="-122"/>
            </a:endParaRPr>
          </a:p>
          <a:p>
            <a:r>
              <a:rPr lang="zh-CN" altLang="en-US" sz="2400">
                <a:latin typeface="华文细黑" panose="02010600040101010101" charset="-122"/>
                <a:ea typeface="华文细黑" panose="02010600040101010101" charset="-122"/>
              </a:rPr>
              <a:t>用途也不一样，我想象中的纳米机器人是可以在人体、动物、植物、机械等任何物体内工作的；</a:t>
            </a:r>
            <a:endParaRPr lang="zh-CN" altLang="en-US" sz="2400">
              <a:latin typeface="华文细黑" panose="02010600040101010101" charset="-122"/>
              <a:ea typeface="华文细黑" panose="02010600040101010101" charset="-122"/>
            </a:endParaRPr>
          </a:p>
          <a:p>
            <a:r>
              <a:rPr lang="zh-CN" altLang="en-US" sz="2400">
                <a:latin typeface="华文细黑" panose="02010600040101010101" charset="-122"/>
                <a:ea typeface="华文细黑" panose="02010600040101010101" charset="-122"/>
              </a:rPr>
              <a:t>它原来不是随着血流的方向运动，而是靠磁场和红外线控制它的运动方向；</a:t>
            </a:r>
            <a:endParaRPr lang="zh-CN" altLang="en-US" sz="2400">
              <a:latin typeface="华文细黑" panose="02010600040101010101" charset="-122"/>
              <a:ea typeface="华文细黑" panose="02010600040101010101" charset="-122"/>
            </a:endParaRPr>
          </a:p>
        </p:txBody>
      </p:sp>
      <p:pic>
        <p:nvPicPr>
          <p:cNvPr id="4" name="图片 3" descr="142519f3b8fc500626"/>
          <p:cNvPicPr>
            <a:picLocks noChangeAspect="1"/>
          </p:cNvPicPr>
          <p:nvPr/>
        </p:nvPicPr>
        <p:blipFill>
          <a:blip r:embed="rId2"/>
          <a:stretch>
            <a:fillRect/>
          </a:stretch>
        </p:blipFill>
        <p:spPr>
          <a:xfrm>
            <a:off x="4216400" y="4062730"/>
            <a:ext cx="3759835" cy="2115185"/>
          </a:xfrm>
          <a:prstGeom prst="rect">
            <a:avLst/>
          </a:prstGeom>
        </p:spPr>
      </p:pic>
      <p:pic>
        <p:nvPicPr>
          <p:cNvPr id="5" name="图片 4" descr="1425371da585112518"/>
          <p:cNvPicPr>
            <a:picLocks noChangeAspect="1"/>
          </p:cNvPicPr>
          <p:nvPr/>
        </p:nvPicPr>
        <p:blipFill>
          <a:blip r:embed="rId3"/>
          <a:stretch>
            <a:fillRect/>
          </a:stretch>
        </p:blipFill>
        <p:spPr>
          <a:xfrm>
            <a:off x="1027430" y="4062730"/>
            <a:ext cx="4176395" cy="23495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379730"/>
            <a:ext cx="10515600" cy="1325563"/>
          </a:xfrm>
        </p:spPr>
        <p:txBody>
          <a:bodyPr>
            <a:normAutofit/>
          </a:bodyPr>
          <a:p>
            <a:r>
              <a:rPr lang="zh-CN" altLang="en-US" sz="3600" b="1">
                <a:latin typeface="华文细黑" panose="02010600040101010101" charset="-122"/>
                <a:ea typeface="华文细黑" panose="02010600040101010101" charset="-122"/>
              </a:rPr>
              <a:t>提问：</a:t>
            </a:r>
            <a:r>
              <a:rPr lang="zh-CN" altLang="en-US" sz="3600" b="1">
                <a:latin typeface="华文细黑" panose="02010600040101010101" charset="-122"/>
                <a:ea typeface="华文细黑" panose="02010600040101010101" charset="-122"/>
                <a:sym typeface="+mn-ea"/>
              </a:rPr>
              <a:t>你会选择在大脑中植入一个高性能的芯片吗？</a:t>
            </a:r>
            <a:endParaRPr lang="en-US" altLang="zh-CN" sz="3600" b="1">
              <a:latin typeface="华文细黑" panose="02010600040101010101" charset="-122"/>
              <a:ea typeface="华文细黑" panose="02010600040101010101" charset="-122"/>
            </a:endParaRPr>
          </a:p>
        </p:txBody>
      </p:sp>
      <p:sp>
        <p:nvSpPr>
          <p:cNvPr id="3" name="内容占位符 2"/>
          <p:cNvSpPr>
            <a:spLocks noGrp="1"/>
          </p:cNvSpPr>
          <p:nvPr>
            <p:ph idx="1"/>
          </p:nvPr>
        </p:nvSpPr>
        <p:spPr>
          <a:xfrm>
            <a:off x="838200" y="1520190"/>
            <a:ext cx="10885170" cy="5015230"/>
          </a:xfrm>
        </p:spPr>
        <p:txBody>
          <a:bodyPr>
            <a:noAutofit/>
          </a:bodyPr>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计算机大脑接口：</a:t>
            </a:r>
            <a:r>
              <a:rPr lang="en-US" altLang="zh-CN" sz="2000">
                <a:latin typeface="华文细黑" panose="02010600040101010101" charset="-122"/>
                <a:ea typeface="华文细黑" panose="02010600040101010101" charset="-122"/>
                <a:cs typeface="华文细黑" panose="02010600040101010101" charset="-122"/>
              </a:rPr>
              <a:t>BCI</a:t>
            </a:r>
            <a:endParaRPr lang="zh-CN" altLang="en-US" sz="20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我们已知的，</a:t>
            </a:r>
            <a:r>
              <a:rPr lang="en-US" altLang="zh-CN" sz="2000">
                <a:latin typeface="华文细黑" panose="02010600040101010101" charset="-122"/>
                <a:ea typeface="华文细黑" panose="02010600040101010101" charset="-122"/>
                <a:cs typeface="华文细黑" panose="02010600040101010101" charset="-122"/>
              </a:rPr>
              <a:t>BCI</a:t>
            </a:r>
            <a:r>
              <a:rPr lang="zh-CN" altLang="en-US" sz="2000">
                <a:latin typeface="华文细黑" panose="02010600040101010101" charset="-122"/>
                <a:ea typeface="华文细黑" panose="02010600040101010101" charset="-122"/>
                <a:cs typeface="华文细黑" panose="02010600040101010101" charset="-122"/>
              </a:rPr>
              <a:t>技术已经应用到帮助人们恢复听力和视力，就是我们常说的人工耳蜗和视觉假体；</a:t>
            </a:r>
            <a:endParaRPr lang="zh-CN" altLang="en-US" sz="20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马斯克创立的纽拉林公司正在研制可以</a:t>
            </a:r>
            <a:r>
              <a:rPr lang="en-US" altLang="zh-CN" sz="2000">
                <a:latin typeface="华文细黑" panose="02010600040101010101" charset="-122"/>
                <a:ea typeface="华文细黑" panose="02010600040101010101" charset="-122"/>
                <a:cs typeface="华文细黑" panose="02010600040101010101" charset="-122"/>
              </a:rPr>
              <a:t>“</a:t>
            </a:r>
            <a:r>
              <a:rPr lang="zh-CN" altLang="en-US" sz="2000">
                <a:latin typeface="华文细黑" panose="02010600040101010101" charset="-122"/>
                <a:ea typeface="华文细黑" panose="02010600040101010101" charset="-122"/>
                <a:cs typeface="华文细黑" panose="02010600040101010101" charset="-122"/>
              </a:rPr>
              <a:t>读取</a:t>
            </a:r>
            <a:r>
              <a:rPr lang="en-US" altLang="zh-CN" sz="2000">
                <a:latin typeface="华文细黑" panose="02010600040101010101" charset="-122"/>
                <a:ea typeface="华文细黑" panose="02010600040101010101" charset="-122"/>
                <a:cs typeface="华文细黑" panose="02010600040101010101" charset="-122"/>
              </a:rPr>
              <a:t>”</a:t>
            </a:r>
            <a:r>
              <a:rPr lang="zh-CN" altLang="en-US" sz="2000">
                <a:latin typeface="华文细黑" panose="02010600040101010101" charset="-122"/>
                <a:ea typeface="华文细黑" panose="02010600040101010101" charset="-122"/>
                <a:cs typeface="华文细黑" panose="02010600040101010101" charset="-122"/>
              </a:rPr>
              <a:t>人的心思的小机器人：</a:t>
            </a:r>
            <a:r>
              <a:rPr lang="en-US" altLang="zh-CN" sz="2000">
                <a:latin typeface="华文细黑" panose="02010600040101010101" charset="-122"/>
                <a:ea typeface="华文细黑" panose="02010600040101010101" charset="-122"/>
                <a:cs typeface="华文细黑" panose="02010600040101010101" charset="-122"/>
              </a:rPr>
              <a:t>n1</a:t>
            </a:r>
            <a:r>
              <a:rPr lang="zh-CN" altLang="en-US" sz="2000">
                <a:latin typeface="华文细黑" panose="02010600040101010101" charset="-122"/>
                <a:ea typeface="华文细黑" panose="02010600040101010101" charset="-122"/>
                <a:cs typeface="华文细黑" panose="02010600040101010101" charset="-122"/>
              </a:rPr>
              <a:t>。直径约</a:t>
            </a:r>
            <a:r>
              <a:rPr lang="en-US" altLang="zh-CN" sz="2000">
                <a:latin typeface="华文细黑" panose="02010600040101010101" charset="-122"/>
                <a:ea typeface="华文细黑" panose="02010600040101010101" charset="-122"/>
                <a:cs typeface="华文细黑" panose="02010600040101010101" charset="-122"/>
              </a:rPr>
              <a:t>8mm</a:t>
            </a:r>
            <a:r>
              <a:rPr lang="zh-CN" altLang="en-US" sz="2000">
                <a:latin typeface="华文细黑" panose="02010600040101010101" charset="-122"/>
                <a:ea typeface="华文细黑" panose="02010600040101010101" charset="-122"/>
                <a:cs typeface="华文细黑" panose="02010600040101010101" charset="-122"/>
              </a:rPr>
              <a:t>，厚</a:t>
            </a:r>
            <a:r>
              <a:rPr lang="en-US" altLang="zh-CN" sz="2000">
                <a:latin typeface="华文细黑" panose="02010600040101010101" charset="-122"/>
                <a:ea typeface="华文细黑" panose="02010600040101010101" charset="-122"/>
                <a:cs typeface="华文细黑" panose="02010600040101010101" charset="-122"/>
              </a:rPr>
              <a:t>4mm</a:t>
            </a:r>
            <a:r>
              <a:rPr lang="zh-CN" altLang="en-US" sz="2000">
                <a:latin typeface="华文细黑" panose="02010600040101010101" charset="-122"/>
                <a:ea typeface="华文细黑" panose="02010600040101010101" charset="-122"/>
                <a:cs typeface="华文细黑" panose="02010600040101010101" charset="-122"/>
              </a:rPr>
              <a:t>，</a:t>
            </a:r>
            <a:r>
              <a:rPr lang="en-US" altLang="zh-CN" sz="2000">
                <a:latin typeface="华文细黑" panose="02010600040101010101" charset="-122"/>
                <a:ea typeface="华文细黑" panose="02010600040101010101" charset="-122"/>
                <a:cs typeface="华文细黑" panose="02010600040101010101" charset="-122"/>
              </a:rPr>
              <a:t>n1</a:t>
            </a:r>
            <a:r>
              <a:rPr lang="zh-CN" altLang="en-US" sz="2000">
                <a:latin typeface="华文细黑" panose="02010600040101010101" charset="-122"/>
                <a:ea typeface="华文细黑" panose="02010600040101010101" charset="-122"/>
                <a:cs typeface="华文细黑" panose="02010600040101010101" charset="-122"/>
              </a:rPr>
              <a:t>里面装有</a:t>
            </a:r>
            <a:r>
              <a:rPr lang="en-US" altLang="zh-CN" sz="2000">
                <a:latin typeface="华文细黑" panose="02010600040101010101" charset="-122"/>
                <a:ea typeface="华文细黑" panose="02010600040101010101" charset="-122"/>
                <a:cs typeface="华文细黑" panose="02010600040101010101" charset="-122"/>
              </a:rPr>
              <a:t>1024</a:t>
            </a:r>
            <a:r>
              <a:rPr lang="zh-CN" altLang="en-US" sz="2000">
                <a:latin typeface="华文细黑" panose="02010600040101010101" charset="-122"/>
                <a:ea typeface="华文细黑" panose="02010600040101010101" charset="-122"/>
                <a:cs typeface="华文细黑" panose="02010600040101010101" charset="-122"/>
              </a:rPr>
              <a:t>条宽度只有发丝十分之一、且具有弹性又能读取神经冲动的细线。安装入大脑后（讲解如何安装），人就可以靠意念来控制与之相连机器设备</a:t>
            </a:r>
            <a:r>
              <a:rPr lang="en-US" altLang="zh-CN" sz="2000">
                <a:latin typeface="华文细黑" panose="02010600040101010101" charset="-122"/>
                <a:ea typeface="华文细黑" panose="02010600040101010101" charset="-122"/>
                <a:cs typeface="华文细黑" panose="02010600040101010101" charset="-122"/>
              </a:rPr>
              <a:t>——</a:t>
            </a:r>
            <a:r>
              <a:rPr lang="zh-CN" altLang="en-US" sz="2000">
                <a:latin typeface="华文细黑" panose="02010600040101010101" charset="-122"/>
                <a:ea typeface="华文细黑" panose="02010600040101010101" charset="-122"/>
                <a:cs typeface="华文细黑" panose="02010600040101010101" charset="-122"/>
              </a:rPr>
              <a:t>只用大脑想一想，家里的电灯、电视、电脑</a:t>
            </a:r>
            <a:r>
              <a:rPr lang="en-US" altLang="zh-CN" sz="2000">
                <a:latin typeface="华文细黑" panose="02010600040101010101" charset="-122"/>
                <a:ea typeface="华文细黑" panose="02010600040101010101" charset="-122"/>
                <a:cs typeface="华文细黑" panose="02010600040101010101" charset="-122"/>
              </a:rPr>
              <a:t>……</a:t>
            </a:r>
            <a:r>
              <a:rPr lang="zh-CN" altLang="en-US" sz="2000">
                <a:latin typeface="华文细黑" panose="02010600040101010101" charset="-122"/>
                <a:ea typeface="华文细黑" panose="02010600040101010101" charset="-122"/>
                <a:cs typeface="华文细黑" panose="02010600040101010101" charset="-122"/>
              </a:rPr>
              <a:t>就打开了，不需要用手；</a:t>
            </a:r>
            <a:endParaRPr lang="zh-CN" altLang="en-US" sz="20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通过</a:t>
            </a:r>
            <a:r>
              <a:rPr lang="en-US" altLang="zh-CN" sz="2000">
                <a:latin typeface="华文细黑" panose="02010600040101010101" charset="-122"/>
                <a:ea typeface="华文细黑" panose="02010600040101010101" charset="-122"/>
                <a:cs typeface="华文细黑" panose="02010600040101010101" charset="-122"/>
              </a:rPr>
              <a:t>BCI</a:t>
            </a:r>
            <a:r>
              <a:rPr lang="zh-CN" altLang="en-US" sz="2000">
                <a:latin typeface="华文细黑" panose="02010600040101010101" charset="-122"/>
                <a:ea typeface="华文细黑" panose="02010600040101010101" charset="-122"/>
                <a:cs typeface="华文细黑" panose="02010600040101010101" charset="-122"/>
              </a:rPr>
              <a:t>，让人类大脑拥有计算机的高速计算、快速记忆、海量图片对比、决策推断等超能力后，人类是否就进入一个全新的时代，成为某种意义上的半机器人时代呢？</a:t>
            </a:r>
            <a:endParaRPr lang="zh-CN" altLang="en-US" sz="20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另外关于运用</a:t>
            </a:r>
            <a:r>
              <a:rPr lang="en-US" altLang="zh-CN" sz="2000">
                <a:latin typeface="华文细黑" panose="02010600040101010101" charset="-122"/>
                <a:ea typeface="华文细黑" panose="02010600040101010101" charset="-122"/>
                <a:cs typeface="华文细黑" panose="02010600040101010101" charset="-122"/>
              </a:rPr>
              <a:t>BCI</a:t>
            </a:r>
            <a:r>
              <a:rPr lang="zh-CN" altLang="en-US" sz="2000">
                <a:latin typeface="华文细黑" panose="02010600040101010101" charset="-122"/>
                <a:ea typeface="华文细黑" panose="02010600040101010101" charset="-122"/>
                <a:cs typeface="华文细黑" panose="02010600040101010101" charset="-122"/>
              </a:rPr>
              <a:t>之后，对人类的隐形风险，比如：</a:t>
            </a:r>
            <a:r>
              <a:rPr lang="en-US" altLang="zh-CN" sz="2000">
                <a:latin typeface="华文细黑" panose="02010600040101010101" charset="-122"/>
                <a:ea typeface="华文细黑" panose="02010600040101010101" charset="-122"/>
                <a:cs typeface="华文细黑" panose="02010600040101010101" charset="-122"/>
              </a:rPr>
              <a:t>1</a:t>
            </a:r>
            <a:r>
              <a:rPr lang="zh-CN" altLang="en-US" sz="2000">
                <a:latin typeface="华文细黑" panose="02010600040101010101" charset="-122"/>
                <a:ea typeface="华文细黑" panose="02010600040101010101" charset="-122"/>
                <a:cs typeface="华文细黑" panose="02010600040101010101" charset="-122"/>
              </a:rPr>
              <a:t>、排异反应！是否可以用提取植入者本人</a:t>
            </a:r>
            <a:r>
              <a:rPr lang="en-US" altLang="zh-CN" sz="2000">
                <a:latin typeface="华文细黑" panose="02010600040101010101" charset="-122"/>
                <a:ea typeface="华文细黑" panose="02010600040101010101" charset="-122"/>
                <a:cs typeface="华文细黑" panose="02010600040101010101" charset="-122"/>
              </a:rPr>
              <a:t>DNA</a:t>
            </a:r>
            <a:r>
              <a:rPr lang="zh-CN" altLang="en-US" sz="2000">
                <a:latin typeface="华文细黑" panose="02010600040101010101" charset="-122"/>
                <a:ea typeface="华文细黑" panose="02010600040101010101" charset="-122"/>
                <a:cs typeface="华文细黑" panose="02010600040101010101" charset="-122"/>
              </a:rPr>
              <a:t>培养出组织细胞，包裹于</a:t>
            </a:r>
            <a:r>
              <a:rPr lang="en-US" altLang="zh-CN" sz="2000">
                <a:latin typeface="华文细黑" panose="02010600040101010101" charset="-122"/>
                <a:ea typeface="华文细黑" panose="02010600040101010101" charset="-122"/>
                <a:cs typeface="华文细黑" panose="02010600040101010101" charset="-122"/>
              </a:rPr>
              <a:t>BCI</a:t>
            </a:r>
            <a:r>
              <a:rPr lang="zh-CN" altLang="en-US" sz="2000">
                <a:latin typeface="华文细黑" panose="02010600040101010101" charset="-122"/>
                <a:ea typeface="华文细黑" panose="02010600040101010101" charset="-122"/>
                <a:cs typeface="华文细黑" panose="02010600040101010101" charset="-122"/>
              </a:rPr>
              <a:t>外表后再植入的方式解</a:t>
            </a:r>
            <a:r>
              <a:rPr lang="zh-CN" altLang="en-US" sz="2000">
                <a:latin typeface="华文细黑" panose="02010600040101010101" charset="-122"/>
                <a:ea typeface="华文细黑" panose="02010600040101010101" charset="-122"/>
                <a:cs typeface="华文细黑" panose="02010600040101010101" charset="-122"/>
                <a:sym typeface="+mn-ea"/>
              </a:rPr>
              <a:t>否可以靠设置自由开关、防护墙</a:t>
            </a:r>
            <a:r>
              <a:rPr lang="zh-CN" altLang="en-US" sz="2000">
                <a:latin typeface="华文细黑" panose="02010600040101010101" charset="-122"/>
                <a:ea typeface="华文细黑" panose="02010600040101010101" charset="-122"/>
                <a:cs typeface="华文细黑" panose="02010600040101010101" charset="-122"/>
              </a:rPr>
              <a:t>决呢？</a:t>
            </a:r>
            <a:r>
              <a:rPr lang="en-US" altLang="zh-CN" sz="2000">
                <a:latin typeface="华文细黑" panose="02010600040101010101" charset="-122"/>
                <a:ea typeface="华文细黑" panose="02010600040101010101" charset="-122"/>
                <a:cs typeface="华文细黑" panose="02010600040101010101" charset="-122"/>
              </a:rPr>
              <a:t>2</a:t>
            </a:r>
            <a:r>
              <a:rPr lang="zh-CN" altLang="en-US" sz="2000">
                <a:latin typeface="华文细黑" panose="02010600040101010101" charset="-122"/>
                <a:ea typeface="华文细黑" panose="02010600040101010101" charset="-122"/>
                <a:cs typeface="华文细黑" panose="02010600040101010101" charset="-122"/>
              </a:rPr>
              <a:t>、关于被黑客利用或被机器控制的风险！是和设定将人类大脑作为主控等方法来解决呢？</a:t>
            </a:r>
            <a:endParaRPr lang="zh-CN" altLang="en-US" sz="20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最后，对于这个时代的到来，我感觉既期待、兴奋，又感到有些茫然和恐慌。</a:t>
            </a:r>
            <a:endParaRPr lang="zh-CN" altLang="en-US" sz="2000">
              <a:latin typeface="华文细黑" panose="02010600040101010101" charset="-122"/>
              <a:ea typeface="华文细黑" panose="02010600040101010101" charset="-122"/>
              <a:cs typeface="华文细黑" panose="02010600040101010101" charset="-122"/>
            </a:endParaRPr>
          </a:p>
          <a:p>
            <a:pPr>
              <a:lnSpc>
                <a:spcPct val="100000"/>
              </a:lnSpc>
            </a:pPr>
            <a:r>
              <a:rPr lang="zh-CN" altLang="en-US" sz="2000">
                <a:latin typeface="华文细黑" panose="02010600040101010101" charset="-122"/>
                <a:ea typeface="华文细黑" panose="02010600040101010101" charset="-122"/>
                <a:cs typeface="华文细黑" panose="02010600040101010101" charset="-122"/>
              </a:rPr>
              <a:t>目前这个技术到底发展到什么程度了？可不可以请</a:t>
            </a:r>
            <a:r>
              <a:rPr lang="en-US" altLang="zh-CN" sz="2000">
                <a:latin typeface="华文细黑" panose="02010600040101010101" charset="-122"/>
                <a:ea typeface="华文细黑" panose="02010600040101010101" charset="-122"/>
                <a:cs typeface="华文细黑" panose="02010600040101010101" charset="-122"/>
              </a:rPr>
              <a:t>Dr.</a:t>
            </a:r>
            <a:r>
              <a:rPr lang="zh-CN" altLang="en-US" sz="2000">
                <a:latin typeface="华文细黑" panose="02010600040101010101" charset="-122"/>
                <a:ea typeface="华文细黑" panose="02010600040101010101" charset="-122"/>
                <a:cs typeface="华文细黑" panose="02010600040101010101" charset="-122"/>
              </a:rPr>
              <a:t>蒋给我们多讲讲与这此相关的知识呢？</a:t>
            </a:r>
            <a:endParaRPr lang="zh-CN" altLang="en-US" sz="2000">
              <a:latin typeface="华文细黑" panose="02010600040101010101" charset="-122"/>
              <a:ea typeface="华文细黑" panose="02010600040101010101" charset="-122"/>
              <a:cs typeface="华文细黑" panose="02010600040101010101" charset="-122"/>
            </a:endParaRPr>
          </a:p>
        </p:txBody>
      </p:sp>
    </p:spTree>
  </p:cSld>
  <p:clrMapOvr>
    <a:masterClrMapping/>
  </p:clrMapOvr>
</p:sld>
</file>

<file path=ppt/tags/tag1.xml><?xml version="1.0" encoding="utf-8"?>
<p:tagLst xmlns:p="http://schemas.openxmlformats.org/presentationml/2006/main">
  <p:tag name="KSO_WM_UNIT_PLACING_PICTURE_USER_VIEWPORT" val="{&quot;height&quot;:15840,&quot;width&quot;:8137}"/>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1147</Words>
  <Application>WPS 演示</Application>
  <PresentationFormat>宽屏</PresentationFormat>
  <Paragraphs>42</Paragraphs>
  <Slides>6</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vt:i4>
      </vt:variant>
    </vt:vector>
  </HeadingPairs>
  <TitlesOfParts>
    <vt:vector size="14" baseType="lpstr">
      <vt:lpstr>Arial</vt:lpstr>
      <vt:lpstr>宋体</vt:lpstr>
      <vt:lpstr>Wingdings</vt:lpstr>
      <vt:lpstr>微软雅黑</vt:lpstr>
      <vt:lpstr>Calibri</vt:lpstr>
      <vt:lpstr>Arial Unicode MS</vt:lpstr>
      <vt:lpstr>华文细黑</vt:lpstr>
      <vt:lpstr>Office 主题</vt:lpstr>
      <vt:lpstr>纳米机器人</vt:lpstr>
      <vt:lpstr>PowerPoint 演示文稿</vt:lpstr>
      <vt:lpstr>这周的作业</vt:lpstr>
      <vt:lpstr>关于纳米机器人</vt:lpstr>
      <vt:lpstr>真实的纳米机器人和我想的不一样</vt:lpstr>
      <vt:lpstr>提问……</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dc:creator>
  <cp:lastModifiedBy>Administrator</cp:lastModifiedBy>
  <cp:revision>24</cp:revision>
  <dcterms:created xsi:type="dcterms:W3CDTF">2020-11-14T03:50:00Z</dcterms:created>
  <dcterms:modified xsi:type="dcterms:W3CDTF">2020-11-20T14:22:17Z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