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p="http://schemas.openxmlformats.org/presentationml/2006/main" strictFirstAndLastChars="0" saveSubsetFonts="1" autoCompressPictures="0">
  <p:sldMasterIdLst>
    <p:sldMasterId xmlns:r="http://schemas.openxmlformats.org/officeDocument/2006/relationships" id="2147483648" r:id="rId4"/>
    <p:sldMasterId xmlns:r="http://schemas.openxmlformats.org/officeDocument/2006/relationships" id="2147483649" r:id="rId6"/>
  </p:sldMasterIdLst>
  <p:notesMasterIdLst>
    <p:notesMasterId xmlns:r="http://schemas.openxmlformats.org/officeDocument/2006/relationships" r:id="rId18"/>
  </p:notesMasterIdLst>
  <p:sldIdLst>
    <p:sldId xmlns:r="http://schemas.openxmlformats.org/officeDocument/2006/relationships" id="256" r:id="rId7"/>
    <p:sldId xmlns:r="http://schemas.openxmlformats.org/officeDocument/2006/relationships" id="257" r:id="rId8"/>
    <p:sldId xmlns:r="http://schemas.openxmlformats.org/officeDocument/2006/relationships" id="258" r:id="rId9"/>
    <p:sldId xmlns:r="http://schemas.openxmlformats.org/officeDocument/2006/relationships" id="259" r:id="rId10"/>
    <p:sldId xmlns:r="http://schemas.openxmlformats.org/officeDocument/2006/relationships" id="260" r:id="rId11"/>
    <p:sldId xmlns:r="http://schemas.openxmlformats.org/officeDocument/2006/relationships" id="261" r:id="rId12"/>
    <p:sldId xmlns:r="http://schemas.openxmlformats.org/officeDocument/2006/relationships" id="262" r:id="rId13"/>
    <p:sldId xmlns:r="http://schemas.openxmlformats.org/officeDocument/2006/relationships" id="263" r:id="rId14"/>
    <p:sldId xmlns:r="http://schemas.openxmlformats.org/officeDocument/2006/relationships" id="264" r:id="rId15"/>
    <p:sldId xmlns:r="http://schemas.openxmlformats.org/officeDocument/2006/relationships" id="265" r:id="rId16"/>
    <p:sldId xmlns:r="http://schemas.openxmlformats.org/officeDocument/2006/relationships" id="266" r:id="rId17"/>
  </p:sldIdLst>
  <p:sldSz cx="12192000" cy="6858000"/>
  <p:notesSz cx="6858000" cy="9144000"/>
  <p:extLst>
    <p:ext uri="{EFAFB233-063F-42B5-8137-9DF3F51BA10A}">
      <p15:sldGuideLst xmlns:p15="http://schemas.microsoft.com/office/powerpoint/2012/main">
        <p15:guide id="1" orient="horz" pos="1620">
          <p15:clr>
            <a:srgbClr xmlns:a="http://schemas.openxmlformats.org/drawingml/2006/main" val="747775"/>
          </p15:clr>
        </p15:guide>
        <p15:guide id="2" pos="2880">
          <p15:clr>
            <a:srgbClr xmlns:a="http://schemas.openxmlformats.org/drawingml/2006/main" val="747775"/>
          </p15:clr>
        </p15:guide>
      </p15:sldGuideLst>
    </p:ext>
  </p:extLst>
</p:presentation>
</file>

<file path=ppt/presProps.xml><?xml version="1.0" encoding="utf-8"?>
<p:presentationPr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viewProps" Target="viewProps.xml"/><Relationship Id="rId5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1" Type="http://schemas.openxmlformats.org/officeDocument/2006/relationships/theme" Target="theme/theme3.xml"/><Relationship Id="rId6" Type="http://schemas.openxmlformats.org/officeDocument/2006/relationships/slideMaster" Target="slideMasters/slideMaster2.xml"/><Relationship Id="rId18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>
  <p:cSld name="Notes Master 1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lvl="0"/>
            <a:r>
              <a:rPr lang="en-US">
                <a:solidFill>
                  <a:schemeClr val="tx1"/>
                </a:solidFill>
              </a:rPr>
              <a:t>Click to edit Master text styles</a:t>
            </a:r>
          </a:p>
          <a:p xmlns:a="http://schemas.openxmlformats.org/drawingml/2006/main">
            <a:pPr lvl="1"/>
            <a:r>
              <a:rPr lang="en-US">
                <a:solidFill>
                  <a:schemeClr val="tx1"/>
                </a:solidFill>
              </a:rPr>
              <a:t>Second level</a:t>
            </a:r>
          </a:p>
          <a:p xmlns:a="http://schemas.openxmlformats.org/drawingml/2006/main">
            <a:pPr lvl="2"/>
            <a:r>
              <a:rPr lang="en-US">
                <a:solidFill>
                  <a:schemeClr val="tx1"/>
                </a:solidFill>
              </a:rPr>
              <a:t>Third level</a:t>
            </a:r>
          </a:p>
          <a:p xmlns:a="http://schemas.openxmlformats.org/drawingml/2006/main">
            <a:pPr lvl="3"/>
            <a:r>
              <a:rPr lang="en-US">
                <a:solidFill>
                  <a:schemeClr val="tx1"/>
                </a:solidFill>
              </a:rPr>
              <a:t>Fourth level</a:t>
            </a:r>
          </a:p>
          <a:p xmlns:a="http://schemas.openxmlformats.org/drawingml/2006/main">
            <a:pPr lvl="4"/>
            <a:r>
              <a:rPr lang="en-US">
                <a:solidFill>
                  <a:schemeClr val="tx1"/>
                </a:solidFill>
              </a:rPr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p="http://schemas.openxmlformats.org/presentationml/2006/main">
  <p:cSld name="Notes Slide 1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大家好，这是我第7课时的课后挑战汇报。这次挑战叫"用人类语言操控机器人做汉堡"。我在一个叫里兰汉堡店的游戏里，用语音或打字说人话，指挥机械臂在厨房里叠汉堡。我要通过这个游戏搞懂一件事：为什么我随便说一句话，机器人就能听懂并照做？这背后藏着人类和机器之间的"翻译官"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 name="Notes Slide 2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这个游戏叫里兰汉堡店。我扮演老板，用打字或者语音对机械臂说人话，让它在厨房里把食材按顺序叠好。游戏有四关：叠汉堡、切番茄、秘制酱、顾客来了。最神奇的是，我不用写任何代码，只是说一句中文，机器人就开始动了。但游戏中间有三个窗口，我能清楚看到我的话被一层一层"翻译"成了什么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 name="Notes Slide 3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这是游戏里的真实界面。我在左下角输入框里说人话，比如"先放面包，再放肉饼，最后盖生菜"。然后我能同时看到三件事：左上角是我打的自然语言，中间是游戏自动生成的 Python 代码，下面是这串代码进一步编译出来的 0 和 1 机器码，右边那个卡通厨房就是机器人实际在干活的地方。我一句话下去，三层东西同时变，这就是这次挑战最让我震撼的地方。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 name="Notes Slide 4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这一页是这次挑战最核心的知识点。从我的一句话，到机器人真的动起来，要经过两次翻译。第一次，AI 把我说的人话翻译成 Python 或者 C++ 这种高级编程语言；第二次，编译器再把这串代码翻译成 0 和 1 组成的机器码，计算机硬件只认识这个。所以游戏界面才会同时有三栏——因为它就是把这两次翻译的中间过程，全部摊开给我看了。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 name="Notes Slide 5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这页是历史。最早程序员直接用 0 和 1 写程序，靠拨开关、纸带上打孔，人得迁就机器。后来有了 C 语言，第一次出现接近人类英语的关键字；再到 Python，代码读起来已经很像英语句子。2022 年 11 月 30 日 ChatGPT 一出来，连代码都不用人写了，直接说人话就行。这条时间轴看下来，方向非常明确：编程语言一直在往"像人说话"的方向走。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 name="Notes Slide 6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ChatGPT 出来两个月后，前 OpenAI 创始成员、前特斯拉 AI 总监 Karpathy 在社交媒体上说了一句话：最火的新编程语言是英语。他的意思是，以前你得学 Python、C++ 才能让电脑干活；现在只要把需求用人话说清楚，AI 自己会把代码写出来。我在汉堡店里干的事，就是这句话的现场版。但这句话有个重要前提：你必须说得清楚、有顺序、没歧义，不然 AI 翻译出来的代码就是错的，机器人叠出来的汉堡就会是乱的。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 name="Notes Slide 7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第 1 关要叠一个三层汉堡：底层面包、肉饼、生菜。我第一次图省事，直接说"把汉堡叠好"，结果机器人根本不知道先放什么后放什么，叠出来是散的。后来我改成：先放底层面包，再放肉饼，最后盖生菜——顺序、动作、目标都说清楚，一次就成了。这时候我注意到，我把话说清楚的那一刻，中间代码栏自动换了一串新的顺序指令，下面的 0101 机器码也全部跟着重算。这让我明白：AI 翻译得对不对，完全取决于我话说得准不准。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 name="Notes Slide 8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玩完这个游戏我有个挺大的感悟。以前我以为程序员就是很会写代码的人，像会魔法一样。现在我明白了，程序员的本质工作其实是翻译官——把人类想要的东西，一步一步翻译成机器能执行的指令。以前这个翻译官必须自己学会 Python、C++ 这门外语；现在 AI 把翻译这一步自动做了。那翻译官还剩什么？想清楚到底要什么、判断 AI 翻译得对不对、最后为做出来的东西负责。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 name="Notes Slide 9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那既然 AI 能写代码，我们还要不要学编程？我的答案是要学，但学法变了。不用再死记硬背语法规则、函数名怎么拼、反复练打字速度，这些 AI 比我们强得多。真正要练的是三件事：第一，把一个大问题拆成小步骤，就像我叠汉堡那样；第二，判断 AI 写得对不对，因为它也会一本正经地出错；第三，把话说清楚，有顺序、没歧义。这就像有了计算器，我们仍然要学数学，只是不再练速算，而是练懂问题和查答案。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 name="Notes Slide 10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最后回到我自己。以前我觉得编程是程序员大人的事，跟我一个学生没关系。玩完这个游戏我才发现，我平时用 AI 查题、问作业，本质上已经在给 AI 下指令了。我指令说得越清楚、给的条件越全，AI 给我的答案就越靠谱，就像叠汉堡那次一样。所以我真正要练的不是背多少语法，而是把问题想明白、说明白。这个能力不止编程有用，写作文、做数学题、跟同学老师沟通，全是同一种本事。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 name="Notes Slide 11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xmlns:a="http://schemas.openxmlformats.org/drawingml/2006/main" noGrp="1"/>
          </p:cNvSpPr>
          <p:nvPr>
            <p:ph type="hdr" sz="quarter"/>
          </p:nvPr>
        </p:nvSpPr>
        <p:spPr>
          <a:xfrm xmlns:a="http://schemas.openxmlformats.org/drawingml/2006/main">
            <a:off x="0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3" name="Date Placeholder 2"/>
          <p:cNvSpPr>
            <a:spLocks xmlns:a="http://schemas.openxmlformats.org/drawingml/2006/main" noGrp="1"/>
          </p:cNvSpPr>
          <p:nvPr>
            <p:ph type="dt" sz="quarter" idx="1"/>
          </p:nvPr>
        </p:nvSpPr>
        <p:spPr>
          <a:xfrm xmlns:a="http://schemas.openxmlformats.org/drawingml/2006/main">
            <a:off x="5180013" y="0"/>
            <a:ext cx="3962400" cy="342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4" name="Slide Image Placeholder 3"/>
          <p:cNvSpPr>
            <a:spLocks xmlns:a="http://schemas.openxmlformats.org/drawingml/2006/main" noGrp="1"/>
          </p:cNvSpPr>
          <p:nvPr>
            <p:ph type="sldImg" sz="quarter" idx="2"/>
          </p:nvPr>
        </p:nvSpPr>
        <p:spPr>
          <a:xfrm xmlns:a="http://schemas.openxmlformats.org/drawingml/2006/main">
            <a:off x="2857500" y="512763"/>
            <a:ext cx="3429000" cy="25669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solidFill>
              <a:srgbClr val="000000"/>
            </a:solidFill>
          </a:ln>
        </p:spPr>
        <p:txBody>
          <a:bodyPr xmlns:a="http://schemas.openxmlformats.org/drawingml/2006/main" vert="horz" lIns="91440" tIns="45720" rIns="91440" bIns="45720" rtlCol="0" anchor="ctr"/>
          <a:lstStyle xmlns:a="http://schemas.openxmlformats.org/drawingml/2006/main"/>
          <a:p xmlns:a="http://schemas.openxmlformats.org/drawingml/2006/main">
            <a:endParaRPr lang="cs-CZ"/>
          </a:p>
        </p:txBody>
      </p:sp>
      <p:sp>
        <p:nvSpPr>
          <p:cNvPr id="5" name="Notes Placeholder 4"/>
          <p:cNvSpPr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914400" y="3251200"/>
            <a:ext cx="7315200" cy="3081338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/>
          <a:lstStyle xmlns:a="http://schemas.openxmlformats.org/drawingml/2006/main"/>
          <a:p xmlns:a="http://schemas.openxmlformats.org/drawingml/2006/main">
            <a:pPr marL="0" algn="l" defTabSz="914400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用一句话收尾我的汇报：未来最值钱的，不是会写代码的人，而是能把话说清楚、把问题想明白的人。AI 会成为那个不知疲倦的翻译官，替我们把人话翻成代码、翻成机器码；而我们要做的，是那个坐在汉堡店柜台后面、知道该点什么、并且尝一口就知道味道对不对的老板。谢谢大家。</a:t>
            </a:r>
          </a:p>
        </p:txBody>
      </p:sp>
      <p:sp>
        <p:nvSpPr>
          <p:cNvPr id="6" name="Footer Placeholder 5"/>
          <p:cNvSpPr>
            <a:spLocks xmlns:a="http://schemas.openxmlformats.org/drawingml/2006/main" noGrp="1"/>
          </p:cNvSpPr>
          <p:nvPr>
            <p:ph type="ftr" sz="quarter" idx="4"/>
          </p:nvPr>
        </p:nvSpPr>
        <p:spPr>
          <a:xfrm xmlns:a="http://schemas.openxmlformats.org/drawingml/2006/main">
            <a:off x="0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l">
              <a:defRPr sz="1200"/>
            </a:lvl1pPr>
          </a:lstStyle>
          <a:p xmlns:a="http://schemas.openxmlformats.org/drawingml/2006/main">
            <a:endParaRPr lang="cs-CZ"/>
          </a:p>
        </p:txBody>
      </p:sp>
      <p:sp>
        <p:nvSpPr>
          <p:cNvPr id="7" name="Slide Number Placeholder 6"/>
          <p:cNvSpPr>
            <a:spLocks xmlns:a="http://schemas.openxmlformats.org/drawingml/2006/main" noGrp="1"/>
          </p:cNvSpPr>
          <p:nvPr>
            <p:ph type="sldNum" sz="quarter" idx="5" hasCustomPrompt="1"/>
          </p:nvPr>
        </p:nvSpPr>
        <p:spPr>
          <a:xfrm xmlns:a="http://schemas.openxmlformats.org/drawingml/2006/main">
            <a:off x="5180013" y="6502400"/>
            <a:ext cx="3962400" cy="34131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rtlCol="0" anchor="b"/>
          <a:lstStyle xmlns:a="http://schemas.openxmlformats.org/drawingml/2006/main">
            <a:lvl1pPr algn="r">
              <a:defRPr sz="1200"/>
            </a:lvl1pPr>
          </a:lstStyle>
          <a:p xmlns:a="http://schemas.openxmlformats.org/drawingml/2006/main">
            <a:r>
              <a:rPr lang="cs-CZ"/>
              <a:t>&lt;#&gt;</a:t>
            </a:r>
            <a:endParaRPr lang="cs-CZ"/>
          </a:p>
        </p:txBody>
      </p:sp>
    </p:spTree>
  </p:cSld>
  <p:clrMapOvr>
    <a:masterClrMapping xmlns:a="http://schemas.openxmlformats.org/drawingml/2006/main"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p="http://schemas.openxmlformats.org/presentationml/2006/main" matchingName="TITLE" preserve="1">
  <p:cSld name="TITLE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1143000" y="841772"/>
            <a:ext cx="6858000" cy="1790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p:spPr>
        <p:txBody>
          <a:bodyPr xmlns:a="http://schemas.openxmlformats.org/drawingml/2006/main" wrap="square" lIns="68575" tIns="34275" rIns="68575" bIns="34275" rtlCol="0" anchor="b">
            <a:normAutofit lnSpcReduction="0"/>
          </a:bodyPr>
          <a:lstStyle xmlns:a="http://schemas.openxmlformats.org/drawingml/2006/main">
            <a:lvl1pPr algn="ctr">
              <a:lnSpc>
                <a:spcPct val="90000"/>
              </a:lnSpc>
              <a:buNone/>
              <a:defRPr sz="4500"/>
            </a:lvl1pPr>
          </a:lstStyle>
          <a:p xmlns:a="http://schemas.openxmlformats.org/drawingml/2006/main">
            <a:pPr marR="0" algn="ctr">
              <a:lnSpc>
                <a:spcPct val="90000"/>
              </a:lnSpc>
            </a:pPr>
            <a:r>
              <a:rPr lang="en-US" sz="45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subTitle" sz="quarter" idx="1" hasCustomPrompt="1"/>
          </p:nvPr>
        </p:nvSpPr>
        <p:spPr>
          <a:xfrm xmlns:a="http://schemas.openxmlformats.org/drawingml/2006/main">
            <a:off x="1143000" y="2701528"/>
            <a:ext cx="6858000" cy="124182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ctr">
              <a:lnSpc>
                <a:spcPct val="90000"/>
              </a:lnSpc>
              <a:buNone/>
              <a:defRPr sz="1800"/>
            </a:lvl1pPr>
          </a:lstStyle>
          <a:p xmlns:a="http://schemas.openxmlformats.org/drawingml/2006/main">
            <a:pPr marL="457200" marR="0" indent="-361950" algn="ctr">
              <a:lnSpc>
                <a:spcPct val="90000"/>
              </a:lnSpc>
              <a:spcBef>
                <a:spcPts val="800"/>
              </a:spcBef>
            </a:pPr>
            <a:r>
              <a:rPr lang="en-US" sz="18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单击此处添加副标题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AB861F0F-88FC-4139-8B03-2B5FCD9790E8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2.xml><?xml version="1.0" encoding="utf-8"?>
<p:sldLayout xmlns:p="http://schemas.openxmlformats.org/presentationml/2006/main" matchingName="OBJECT" preserve="1">
  <p:cSld name="OBJECT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8650" y="273844"/>
            <a:ext cx="7886700" cy="99417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33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33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>
            <a:off x="628650" y="1369219"/>
            <a:ext cx="7886700" cy="326350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100"/>
            </a:lvl1pPr>
          </a:lstStyle>
          <a:p xmlns:a="http://schemas.openxmlformats.org/drawingml/2006/main">
            <a:pPr marL="457200" marR="0" indent="-317500" algn="l">
              <a:lnSpc>
                <a:spcPct val="90000"/>
              </a:lnSpc>
              <a:spcBef>
                <a:spcPts val="800"/>
              </a:spcBef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E4F7EEAF-B184-441D-A6FA-27ED4A777683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3.xml><?xml version="1.0" encoding="utf-8"?>
<p:sldLayout xmlns:p="http://schemas.openxmlformats.org/presentationml/2006/main" matchingName="SECTION_HEADER" preserve="1">
  <p:cSld name="SECTION_HEADER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3888" y="1282304"/>
            <a:ext cx="7886700" cy="2139553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b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45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45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>
            <a:off x="623888" y="3442097"/>
            <a:ext cx="7886700" cy="112514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1800"/>
            </a:lvl1pPr>
          </a:lstStyle>
          <a:p xmlns:a="http://schemas.openxmlformats.org/drawingml/2006/main">
            <a:pPr marL="457200" marR="0" indent="-228600" algn="l">
              <a:lnSpc>
                <a:spcPct val="90000"/>
              </a:lnSpc>
              <a:spcBef>
                <a:spcPts val="800"/>
              </a:spcBef>
            </a:pPr>
            <a:r>
              <a:rPr lang="en-US" sz="18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2742214F-C27A-4008-8856-F47223149D9E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4.xml><?xml version="1.0" encoding="utf-8"?>
<p:sldLayout xmlns:p="http://schemas.openxmlformats.org/presentationml/2006/main" matchingName="TWO_OBJECTS" preserve="1">
  <p:cSld name="TWO_OBJECTS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8650" y="273844"/>
            <a:ext cx="7886700" cy="99417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33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33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>
            <a:off x="628650" y="1369219"/>
            <a:ext cx="3886200" cy="326350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100"/>
            </a:lvl1pPr>
          </a:lstStyle>
          <a:p xmlns:a="http://schemas.openxmlformats.org/drawingml/2006/main">
            <a:pPr marL="457200" marR="0" indent="-317500" algn="l">
              <a:lnSpc>
                <a:spcPct val="90000"/>
              </a:lnSpc>
              <a:spcBef>
                <a:spcPts val="800"/>
              </a:spcBef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2" hasCustomPrompt="1"/>
          </p:nvPr>
        </p:nvSpPr>
        <p:spPr>
          <a:xfrm xmlns:a="http://schemas.openxmlformats.org/drawingml/2006/main">
            <a:off x="4629150" y="1369219"/>
            <a:ext cx="3886200" cy="326350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100"/>
            </a:lvl1pPr>
          </a:lstStyle>
          <a:p xmlns:a="http://schemas.openxmlformats.org/drawingml/2006/main">
            <a:pPr marL="457200" marR="0" indent="-317500" algn="l">
              <a:lnSpc>
                <a:spcPct val="90000"/>
              </a:lnSpc>
              <a:spcBef>
                <a:spcPts val="800"/>
              </a:spcBef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7" name="Text Box 6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3BF293D6-8527-445A-80DC-E6466F320A1E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5.xml><?xml version="1.0" encoding="utf-8"?>
<p:sldLayout xmlns:p="http://schemas.openxmlformats.org/presentationml/2006/main" matchingName="TWO_OBJECTS_WITH_TEXT" preserve="1">
  <p:cSld name="TWO_OBJECTS_WITH_TEXT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9841" y="273844"/>
            <a:ext cx="7886700" cy="99417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33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33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>
            <a:off x="629841" y="1260872"/>
            <a:ext cx="3868340" cy="61793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b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1800"/>
            </a:lvl1pPr>
          </a:lstStyle>
          <a:p xmlns:a="http://schemas.openxmlformats.org/drawingml/2006/main">
            <a:pPr marL="457200" marR="0" indent="-228600" algn="l">
              <a:lnSpc>
                <a:spcPct val="90000"/>
              </a:lnSpc>
              <a:spcBef>
                <a:spcPts val="800"/>
              </a:spcBef>
            </a:pPr>
            <a:r>
              <a:rPr lang="en-US" sz="1800" b="1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2" hasCustomPrompt="1"/>
          </p:nvPr>
        </p:nvSpPr>
        <p:spPr>
          <a:xfrm xmlns:a="http://schemas.openxmlformats.org/drawingml/2006/main">
            <a:off x="629841" y="1878806"/>
            <a:ext cx="3868340" cy="2763441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100"/>
            </a:lvl1pPr>
          </a:lstStyle>
          <a:p xmlns:a="http://schemas.openxmlformats.org/drawingml/2006/main">
            <a:pPr marL="457200" marR="0" indent="-317500" algn="l">
              <a:lnSpc>
                <a:spcPct val="90000"/>
              </a:lnSpc>
              <a:spcBef>
                <a:spcPts val="800"/>
              </a:spcBef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3" hasCustomPrompt="1"/>
          </p:nvPr>
        </p:nvSpPr>
        <p:spPr>
          <a:xfrm xmlns:a="http://schemas.openxmlformats.org/drawingml/2006/main">
            <a:off x="4629150" y="1260872"/>
            <a:ext cx="3887391" cy="61793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b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1800"/>
            </a:lvl1pPr>
          </a:lstStyle>
          <a:p xmlns:a="http://schemas.openxmlformats.org/drawingml/2006/main">
            <a:pPr marL="457200" marR="0" indent="-228600" algn="l">
              <a:lnSpc>
                <a:spcPct val="90000"/>
              </a:lnSpc>
              <a:spcBef>
                <a:spcPts val="800"/>
              </a:spcBef>
            </a:pPr>
            <a:r>
              <a:rPr lang="en-US" sz="1800" b="1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4" hasCustomPrompt="1"/>
          </p:nvPr>
        </p:nvSpPr>
        <p:spPr>
          <a:xfrm xmlns:a="http://schemas.openxmlformats.org/drawingml/2006/main">
            <a:off x="4629150" y="1878806"/>
            <a:ext cx="3887391" cy="2763441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100"/>
            </a:lvl1pPr>
          </a:lstStyle>
          <a:p xmlns:a="http://schemas.openxmlformats.org/drawingml/2006/main">
            <a:pPr marL="457200" marR="0" indent="-317500" algn="l">
              <a:lnSpc>
                <a:spcPct val="90000"/>
              </a:lnSpc>
              <a:spcBef>
                <a:spcPts val="800"/>
              </a:spcBef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7" name="Text Box 6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8" name="Text Box 7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9" name="Text Box 8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08DD5671-607D-4C95-8BB4-5448EACFFE9F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6.xml><?xml version="1.0" encoding="utf-8"?>
<p:sldLayout xmlns:p="http://schemas.openxmlformats.org/presentationml/2006/main" matchingName="TITLE_ONLY" preserve="1">
  <p:cSld name="TITLE_ONLY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8650" y="273844"/>
            <a:ext cx="7886700" cy="99417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33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33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48B52D4F-D1BD-4066-B89A-9236B2AAA159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7.xml><?xml version="1.0" encoding="utf-8"?>
<p:sldLayout xmlns:p="http://schemas.openxmlformats.org/presentationml/2006/main" matchingName="BLANK" preserve="1">
  <p:cSld name="BLANK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D4EDAFE8-1754-46A8-9262-13C23DD7F6D5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8.xml><?xml version="1.0" encoding="utf-8"?>
<p:sldLayout xmlns:p="http://schemas.openxmlformats.org/presentationml/2006/main" matchingName="OBJECT_WITH_CAPTION_TEXT" preserve="1">
  <p:cSld name="OBJECT_WITH_CAPTION_TEXT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9841" y="342900"/>
            <a:ext cx="2949178" cy="120015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b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4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2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>
            <a:off x="3887391" y="740569"/>
            <a:ext cx="4629150" cy="3655219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400"/>
            </a:lvl1pPr>
          </a:lstStyle>
          <a:p xmlns:a="http://schemas.openxmlformats.org/drawingml/2006/main">
            <a:pPr marL="457200" marR="0" indent="-381000" algn="l">
              <a:lnSpc>
                <a:spcPct val="90000"/>
              </a:lnSpc>
              <a:spcBef>
                <a:spcPts val="800"/>
              </a:spcBef>
            </a:pPr>
            <a:r>
              <a:rPr lang="en-US" sz="2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2" hasCustomPrompt="1"/>
          </p:nvPr>
        </p:nvSpPr>
        <p:spPr>
          <a:xfrm xmlns:a="http://schemas.openxmlformats.org/drawingml/2006/main">
            <a:off x="629841" y="1543050"/>
            <a:ext cx="2949178" cy="2858691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1200"/>
            </a:lvl1pPr>
          </a:lstStyle>
          <a:p xmlns:a="http://schemas.openxmlformats.org/drawingml/2006/main">
            <a:pPr marL="457200" marR="0" indent="-228600" algn="l">
              <a:lnSpc>
                <a:spcPct val="90000"/>
              </a:lnSpc>
              <a:spcBef>
                <a:spcPts val="800"/>
              </a:spcBef>
            </a:pPr>
            <a:r>
              <a:rPr lang="en-US" sz="12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7" name="Text Box 6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A2BFD12B-4CE3-4829-B32A-CB5940B038C6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9.xml><?xml version="1.0" encoding="utf-8"?>
<p:sldLayout xmlns:p="http://schemas.openxmlformats.org/presentationml/2006/main" matchingName="PICTURE_WITH_CAPTION_TEXT" preserve="1">
  <p:cSld name="PICTURE_WITH_CAPTION_TEXT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9841" y="342900"/>
            <a:ext cx="2949178" cy="120015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b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4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2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Auto Shape 2"/>
          <p:cNvSpPr>
            <a:spLocks xmlns:a="http://schemas.openxmlformats.org/drawingml/2006/main" noGrp="1"/>
          </p:cNvSpPr>
          <p:nvPr>
            <p:ph type="pic" sz="quarter" idx="2"/>
          </p:nvPr>
        </p:nvSpPr>
        <p:spPr>
          <a:xfrm xmlns:a="http://schemas.openxmlformats.org/drawingml/2006/main">
            <a:off x="3887391" y="740569"/>
            <a:ext cx="4629150" cy="3655219"/>
          </a:xfrm>
          <a:prstGeom xmlns:a="http://schemas.openxmlformats.org/drawingml/2006/main" prst="rect">
            <a:avLst/>
          </a:prstGeom>
          <a:ln xmlns:a="http://schemas.openxmlformats.org/drawingml/2006/main" w="12700">
            <a:noFill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>
            <a:off x="629841" y="1543050"/>
            <a:ext cx="2949178" cy="2858691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1200"/>
            </a:lvl1pPr>
          </a:lstStyle>
          <a:p xmlns:a="http://schemas.openxmlformats.org/drawingml/2006/main">
            <a:pPr marL="457200" marR="0" indent="-228600" algn="l">
              <a:lnSpc>
                <a:spcPct val="90000"/>
              </a:lnSpc>
              <a:spcBef>
                <a:spcPts val="800"/>
              </a:spcBef>
            </a:pPr>
            <a:r>
              <a:rPr lang="en-US" sz="12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7" name="Text Box 6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5DFF9279-083B-4DC1-A600-6E74D26D427B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10.xml><?xml version="1.0" encoding="utf-8"?>
<p:sldLayout xmlns:p="http://schemas.openxmlformats.org/presentationml/2006/main" matchingName="VERTICAL_TEXT" preserve="1">
  <p:cSld name="VERTICAL_TEXT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8650" y="273844"/>
            <a:ext cx="7886700" cy="99417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33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33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 rot="5400000">
            <a:off x="2940248" y="-942379"/>
            <a:ext cx="3263504" cy="78867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100"/>
            </a:lvl1pPr>
          </a:lstStyle>
          <a:p xmlns:a="http://schemas.openxmlformats.org/drawingml/2006/main">
            <a:pPr marL="457200" marR="0" indent="-317500" algn="l">
              <a:lnSpc>
                <a:spcPct val="90000"/>
              </a:lnSpc>
              <a:spcBef>
                <a:spcPts val="800"/>
              </a:spcBef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C17671AD-8D40-47EE-BF9E-44011B94C8D8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11.xml><?xml version="1.0" encoding="utf-8"?>
<p:sldLayout xmlns:p="http://schemas.openxmlformats.org/presentationml/2006/main" matchingName="VERTICAL_TITLE_AND_VERTICAL_TEXT" preserve="1">
  <p:cSld name="VERTICAL_TITLE_AND_VERTICAL_TEXT"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 rot="5400000">
            <a:off x="5350073" y="1467445"/>
            <a:ext cx="4358879" cy="1971675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3300"/>
            </a:lvl1pPr>
          </a:lstStyle>
          <a:p xmlns:a="http://schemas.openxmlformats.org/drawingml/2006/main">
            <a:pPr marR="0" algn="l">
              <a:lnSpc>
                <a:spcPct val="90000"/>
              </a:lnSpc>
            </a:pPr>
            <a:r>
              <a:rPr lang="en-US" sz="33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 rot="5400000">
            <a:off x="1349573" y="-447080"/>
            <a:ext cx="4358879" cy="5800725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90000"/>
              </a:lnSpc>
              <a:buNone/>
              <a:defRPr sz="2100"/>
            </a:lvl1pPr>
          </a:lstStyle>
          <a:p xmlns:a="http://schemas.openxmlformats.org/drawingml/2006/main">
            <a:pPr marL="457200" marR="0" indent="-317500" algn="l">
              <a:lnSpc>
                <a:spcPct val="90000"/>
              </a:lnSpc>
              <a:spcBef>
                <a:spcPts val="800"/>
              </a:spcBef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75E67096-181F-44AF-A4AE-23C257D38E79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 xmlns:a="http://schemas.openxmlformats.org/drawingml/2006/main"/>
  </p:clrMapOvr>
</p:sldLayout>
</file>

<file path=ppt/slideLayouts/slideLayout12.xml><?xml version="1.0" encoding="utf-8"?>
<p:sldLayout xmlns:p="http://schemas.openxmlformats.org/presentationml/2006/main" matchingName="" preserve="1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</p:spTree>
  </p:cSld>
  <p:clrMapOvr>
    <a:masterClrMapping xmlns:a="http://schemas.openxmlformats.org/drawingml/2006/main"/>
  </p:clrMapOvr>
</p:sldLayout>
</file>

<file path=ppt/slideMasters/_rels/slideMaster1.xml.rels><?xml version="1.0" encoding="UTF-8" standalone="yes"?><Relationships xmlns="http://schemas.openxmlformats.org/package/2006/relationships"><Relationship Id="rId13" Type="http://schemas.openxmlformats.org/officeDocument/2006/relationships/slideLayout" Target="../slideLayouts/slideLayout1.xml"/><Relationship Id="rId14" Type="http://schemas.openxmlformats.org/officeDocument/2006/relationships/slideLayout" Target="../slideLayouts/slideLayout2.xml"/><Relationship Id="rId15" Type="http://schemas.openxmlformats.org/officeDocument/2006/relationships/slideLayout" Target="../slideLayouts/slideLayout3.xml"/><Relationship Id="rId16" Type="http://schemas.openxmlformats.org/officeDocument/2006/relationships/slideLayout" Target="../slideLayouts/slideLayout4.xml"/><Relationship Id="rId17" Type="http://schemas.openxmlformats.org/officeDocument/2006/relationships/slideLayout" Target="../slideLayouts/slideLayout5.xml"/><Relationship Id="rId18" Type="http://schemas.openxmlformats.org/officeDocument/2006/relationships/slideLayout" Target="../slideLayouts/slideLayout6.xml"/><Relationship Id="rId19" Type="http://schemas.openxmlformats.org/officeDocument/2006/relationships/slideLayout" Target="../slideLayouts/slideLayout7.xml"/><Relationship Id="rId2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11.xml"/><Relationship Id="rId1" Type="http://schemas.openxmlformats.org/officeDocument/2006/relationships/theme" Target="../theme/theme3.xml"/></Relationships>
</file>

<file path=ppt/slideMasters/_rels/slideMaster2.xml.rels><?xml version="1.0" encoding="UTF-8" standalone="yes"?><Relationships xmlns="http://schemas.openxmlformats.org/package/2006/relationships"><Relationship Id="rId3" Type="http://schemas.openxmlformats.org/officeDocument/2006/relationships/slideLayout" Target="../slideLayouts/slideLayout12.xml"/><Relationship Id="rId1" Type="http://schemas.openxmlformats.org/officeDocument/2006/relationships/theme" Target="../theme/theme4.xml"/></Relationships>
</file>

<file path=ppt/slideMasters/slideMaster1.xml><?xml version="1.0" encoding="utf-8"?>
<p:sldMaster xmlns:p="http://schemas.openxmlformats.org/presentationml/2006/main" preserve="1">
  <p:cSld name="Office 主题​​">
    <p:bg>
      <p:bgPr>
        <a:solidFill xmlns:a="http://schemas.openxmlformats.org/drawingml/2006/main">
          <a:srgbClr val="FFFFFF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>
            <p:ph type="title" sz="quarter" hasCustomPrompt="1"/>
          </p:nvPr>
        </p:nvSpPr>
        <p:spPr>
          <a:xfrm xmlns:a="http://schemas.openxmlformats.org/drawingml/2006/main">
            <a:off x="628650" y="273844"/>
            <a:ext cx="7886700" cy="99417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p:spPr>
        <p:txBody>
          <a:bodyPr xmlns:a="http://schemas.openxmlformats.org/drawingml/2006/main" wrap="square" lIns="68575" tIns="34275" rIns="68575" bIns="34275" rtlCol="0" anchor="ctr">
            <a:normAutofit lnSpcReduction="0"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33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33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单击此处添加标题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>
            <p:ph type="body" sz="quarter" idx="1" hasCustomPrompt="1"/>
          </p:nvPr>
        </p:nvSpPr>
        <p:spPr>
          <a:xfrm xmlns:a="http://schemas.openxmlformats.org/drawingml/2006/main">
            <a:off x="628650" y="1369219"/>
            <a:ext cx="7886700" cy="326350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p:spPr>
        <p:txBody>
          <a:bodyPr xmlns:a="http://schemas.openxmlformats.org/drawingml/2006/main" wrap="square" lIns="68575" tIns="34275" rIns="68575" bIns="34275" rtlCol="0" anchor="t">
            <a:normAutofit lnSpcReduction="0"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21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21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单击此处添加文本</a:t>
            </a:r>
          </a:p>
        </p:txBody>
      </p:sp>
      <p:sp>
        <p:nvSpPr>
          <p:cNvPr id="4" name="Text Box 3"/>
          <p:cNvSpPr txBox="1">
            <a:spLocks xmlns:a="http://schemas.openxmlformats.org/drawingml/2006/main" noGrp="1"/>
          </p:cNvSpPr>
          <p:nvPr>
            <p:ph type="body" sz="quarter" idx="10" hasCustomPrompt="1"/>
          </p:nvPr>
        </p:nvSpPr>
        <p:spPr>
          <a:xfrm xmlns:a="http://schemas.openxmlformats.org/drawingml/2006/main">
            <a:off x="628650" y="4767263"/>
            <a:ext cx="2057400" cy="27384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l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l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日期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>
            <p:ph type="body" sz="quarter" idx="11" hasCustomPrompt="1"/>
          </p:nvPr>
        </p:nvSpPr>
        <p:spPr>
          <a:xfrm xmlns:a="http://schemas.openxmlformats.org/drawingml/2006/main">
            <a:off x="3028950" y="4767263"/>
            <a:ext cx="3086100" cy="27384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ctr">
              <a:lnSpc>
                <a:spcPct val="100000"/>
              </a:lnSpc>
              <a:buNone/>
              <a:defRPr sz="900"/>
            </a:lvl1pPr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页脚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>
            <p:ph type="body" sz="quarter" idx="12"/>
          </p:nvPr>
        </p:nvSpPr>
        <p:spPr>
          <a:xfrm xmlns:a="http://schemas.openxmlformats.org/drawingml/2006/main">
            <a:off x="6457950" y="4767263"/>
            <a:ext cx="2057400" cy="27384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p:spPr>
        <p:txBody>
          <a:bodyPr xmlns:a="http://schemas.openxmlformats.org/drawingml/2006/main" wrap="square" lIns="68575" tIns="34275" rIns="68575" bIns="34275" rtlCol="0" anchor="ctr">
            <a:noAutofit/>
          </a:bodyPr>
          <a:lstStyle xmlns:a="http://schemas.openxmlformats.org/drawingml/2006/main">
            <a:lvl1pPr algn="r">
              <a:lnSpc>
                <a:spcPct val="100000"/>
              </a:lnSpc>
              <a:buNone/>
              <a:defRPr sz="900" b="0" i="0" u="none" strike="noStrike">
                <a:solidFill>
                  <a:srgbClr val="888888"/>
                </a:solidFill>
                <a:latin typeface="Arial"/>
              </a:defRPr>
            </a:lvl1pPr>
          </a:lstStyle>
          <a:p xmlns:a="http://schemas.openxmlformats.org/drawingml/2006/main">
            <a:pPr marL="0" marR="0" algn="r">
              <a:lnSpc>
                <a:spcPct val="100000"/>
              </a:lnSpc>
            </a:pPr>
            <a:fld id="{092FABA4-67EA-4A8C-A1F0-F5C70A671A45}" type="slidenum">
              <a:rPr lang="zh-CN" sz="900" b="0" i="0" u="none" strike="noStrike" spc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57483699" r:id="rId13"/>
    <p:sldLayoutId xmlns:r="http://schemas.openxmlformats.org/officeDocument/2006/relationships" id="2157483700" r:id="rId14"/>
    <p:sldLayoutId xmlns:r="http://schemas.openxmlformats.org/officeDocument/2006/relationships" id="2157483701" r:id="rId15"/>
    <p:sldLayoutId xmlns:r="http://schemas.openxmlformats.org/officeDocument/2006/relationships" id="2157483702" r:id="rId16"/>
    <p:sldLayoutId xmlns:r="http://schemas.openxmlformats.org/officeDocument/2006/relationships" id="2157483703" r:id="rId17"/>
    <p:sldLayoutId xmlns:r="http://schemas.openxmlformats.org/officeDocument/2006/relationships" id="2157483704" r:id="rId18"/>
    <p:sldLayoutId xmlns:r="http://schemas.openxmlformats.org/officeDocument/2006/relationships" id="2157483705" r:id="rId19"/>
    <p:sldLayoutId xmlns:r="http://schemas.openxmlformats.org/officeDocument/2006/relationships" id="2157483706" r:id="rId20"/>
    <p:sldLayoutId xmlns:r="http://schemas.openxmlformats.org/officeDocument/2006/relationships" id="2157483707" r:id="rId21"/>
    <p:sldLayoutId xmlns:r="http://schemas.openxmlformats.org/officeDocument/2006/relationships" id="2157483708" r:id="rId22"/>
    <p:sldLayoutId xmlns:r="http://schemas.openxmlformats.org/officeDocument/2006/relationships" id="2157483709" r:id="rId23"/>
  </p:sldLayoutIdLst>
</p:sldMaster>
</file>

<file path=ppt/slideMasters/slideMaster2.xml><?xml version="1.0" encoding="utf-8"?>
<p:sldMaster xmlns:p="http://schemas.openxmlformats.org/presentationml/2006/main" preserve="1">
  <p:cSld name="默认主题">
    <p:bg>
      <p:bgPr>
        <a:solidFill xmlns:a="http://schemas.openxmlformats.org/drawingml/2006/main">
          <a:srgbClr val="FFFFFF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57483710" r:id="rId3"/>
  </p:sldLayoutIdLst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Relationship Id="rId3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A2E4B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1143000"/>
            <a:ext cx="10160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400" b="0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《AI 将如何改变你的学习，和你的未来》 · 第7课时 课后挑战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2286000"/>
            <a:ext cx="10160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non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4600" b="1" i="0" u="none" strike="noStrike" spc="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人类和机器之间的"翻译官"</a:t>
            </a:r>
          </a:p>
        </p:txBody>
      </p:sp>
      <p:cxnSp>
        <p:nvCxnSpPr>
          <p:cNvPr id="4" name="Connector"/>
          <p:cNvCxnSpPr/>
          <p:nvPr/>
        </p:nvCxnSpPr>
        <p:spPr>
          <a:xfrm xmlns:a="http://schemas.openxmlformats.org/drawingml/2006/main" rot="-42969">
            <a:off x="1016040" y="3740150"/>
            <a:ext cx="1016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4000500"/>
            <a:ext cx="10160000" cy="63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200" b="1" i="0" u="none" strike="noStrike" spc="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用一句人话，怎么指挥机器人做出一个汉堡？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5842000"/>
            <a:ext cx="10160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96A8C3"/>
                </a:solidFill>
                <a:latin typeface="Noto Sans SC"/>
                <a:ea typeface="Noto Sans SC"/>
                <a:cs typeface="Noto Sans SC"/>
                <a:sym typeface="Noto Sans SC"/>
              </a:rPr>
              <a:t>挑战汇报：里兰汉堡店 · 第1关叠汉堡 · 观察"人话 → 代码 → 机器码"的两级翻译</a:t>
            </a:r>
          </a:p>
        </p:txBody>
      </p:sp>
    </p:spTree>
  </p:cSld>
  <p:clrMapOvr>
    <a:masterClrMapping xmlns:a="http://schemas.openxmlformats.org/drawingml/2006/main"/>
  </p:clrMapOvr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这个游戏到底要我做什么？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4" name="Text Box 3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1968500"/>
            <a:ext cx="10160000" cy="317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我在</a:t>
            </a:r>
            <a:r>
              <a:rPr lang="en-US" sz="17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"里兰汉堡店"</a:t>
            </a: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里扮演老板，对着机械臂</a:t>
            </a:r>
            <a:r>
              <a:rPr lang="en-US" sz="17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说人话</a:t>
            </a: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（可以打字，也可以语音）；</a:t>
            </a:r>
          </a:p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机械臂要在厨房里把食材按顺序叠好，完成每一关的任务；</a:t>
            </a:r>
          </a:p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游戏一共 4 关：叠汉堡 → 切番茄 → 秘制酱 → 顾客来了；</a:t>
            </a:r>
          </a:p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我的每一句话，都会被自动</a:t>
            </a:r>
            <a:r>
              <a:rPr lang="en-US" sz="17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翻译成代码，再翻译成 0 和 1</a:t>
            </a: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，机器人才能动起来。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5588000"/>
            <a:ext cx="10160000" cy="50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6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这一页的关键：我不需要写一行代码，只用说人话，机器人就开工了。</a:t>
            </a:r>
          </a:p>
        </p:txBody>
      </p:sp>
    </p:spTree>
  </p:cSld>
  <p:clrMapOvr>
    <a:masterClrMapping xmlns:a="http://schemas.openxmlformats.org/drawingml/2006/main"/>
  </p:clrMapOvr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508000"/>
            <a:ext cx="10160000" cy="50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4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游戏界面：一句人话，同时变出三层东西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200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pic>
        <p:nvPicPr>
          <p:cNvPr id="4" name="Picture 3"/>
          <p:cNvPicPr/>
          <p:nvPr/>
        </p:nvPicPr>
        <p:blipFill>
          <a:blip xmlns:a="http://schemas.openxmlformats.org/drawingml/2006/main" xmlns:r="http://schemas.openxmlformats.org/officeDocument/2006/relationships" r:embed="rId1"/>
          <a:srcRect xmlns:a="http://schemas.openxmlformats.org/drawingml/2006/main" l="0" t="23" r="0" b="23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2540000" y="1397000"/>
            <a:ext cx="7112000" cy="5524500"/>
          </a:xfrm>
          <a:prstGeom xmlns:a="http://schemas.openxmlformats.org/drawingml/2006/main" prst="rect">
            <a:avLst/>
          </a:prstGeom>
          <a:ln xmlns:a="http://schemas.openxmlformats.org/drawingml/2006/main" w="12700" cap="flat" cmpd="sng">
            <a:noFill/>
            <a:round/>
          </a:ln>
        </p:spPr>
      </p:pic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477000"/>
            <a:ext cx="10160000" cy="279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2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左：我打的人话　　中：自动生成的 Python/C++ 代码　　下：0 和 1 的机器码　　右：机器人厨房</a:t>
            </a:r>
          </a:p>
        </p:txBody>
      </p:sp>
    </p:spTree>
  </p:cSld>
  <p:clrMapOvr>
    <a:masterClrMapping xmlns:a="http://schemas.openxmlformats.org/drawingml/2006/main"/>
  </p:clrMapOvr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为什么我一句人话，机器人就能动？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4" name="Auto Shape 3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2159000"/>
            <a:ext cx="2794000" cy="165100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E8720C">
              <a:alpha val="12000"/>
            </a:srgbClr>
          </a:solidFill>
          <a:ln xmlns:a="http://schemas.openxmlformats.org/drawingml/2006/main" w="25400" cap="flat" cmpd="sng">
            <a:solidFill>
              <a:srgbClr val="E8720C"/>
            </a:solidFill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06500" y="2349500"/>
            <a:ext cx="241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7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第 1 层 · 人类语言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06500" y="2857500"/>
            <a:ext cx="2413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"先放面包，再放肉饼，最后盖生菜"</a:t>
            </a:r>
          </a:p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只有我懂</a:t>
            </a:r>
          </a:p>
        </p:txBody>
      </p:sp>
      <p:cxnSp>
        <p:nvCxnSpPr>
          <p:cNvPr id="7" name="Connector"/>
          <p:cNvCxnSpPr/>
          <p:nvPr/>
        </p:nvCxnSpPr>
        <p:spPr>
          <a:xfrm xmlns:a="http://schemas.openxmlformats.org/drawingml/2006/main" rot="-68745">
            <a:off x="3873563" y="2978150"/>
            <a:ext cx="635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25400" cap="flat" cmpd="sng">
            <a:solidFill>
              <a:srgbClr val="6B7280"/>
            </a:solidFill>
            <a:round/>
            <a:tailEnd type="arrow" w="lg" len="lg"/>
          </a:ln>
        </p:spPr>
      </p:cxnSp>
      <p:sp>
        <p:nvSpPr>
          <p:cNvPr id="8" name="Auto Shape 7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0" y="2159000"/>
            <a:ext cx="2794000" cy="165100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5A78AA">
              <a:alpha val="15000"/>
            </a:srgbClr>
          </a:solidFill>
          <a:ln xmlns:a="http://schemas.openxmlformats.org/drawingml/2006/main" w="25400" cap="flat" cmpd="sng">
            <a:solidFill>
              <a:srgbClr val="5A78AA"/>
            </a:solidFill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9" name="Text Box 8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62500" y="2349500"/>
            <a:ext cx="241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700" b="1" i="0" u="none" strike="noStrike" spc="0">
                <a:solidFill>
                  <a:srgbClr val="5A78AA"/>
                </a:solidFill>
                <a:latin typeface="Noto Sans SC"/>
                <a:ea typeface="Noto Sans SC"/>
                <a:cs typeface="Noto Sans SC"/>
                <a:sym typeface="Noto Sans SC"/>
              </a:rPr>
              <a:t>第 2 层 · 代码</a:t>
            </a:r>
          </a:p>
        </p:txBody>
      </p:sp>
      <p:sp>
        <p:nvSpPr>
          <p:cNvPr id="10" name="Text Box 9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62500" y="2857500"/>
            <a:ext cx="2413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Python / C++</a:t>
            </a:r>
          </a:p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AI 帮我自动翻译出来的</a:t>
            </a:r>
          </a:p>
        </p:txBody>
      </p:sp>
      <p:cxnSp>
        <p:nvCxnSpPr>
          <p:cNvPr id="11" name="Connector"/>
          <p:cNvCxnSpPr/>
          <p:nvPr/>
        </p:nvCxnSpPr>
        <p:spPr>
          <a:xfrm xmlns:a="http://schemas.openxmlformats.org/drawingml/2006/main" rot="-68745">
            <a:off x="7429563" y="2978150"/>
            <a:ext cx="635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25400" cap="flat" cmpd="sng">
            <a:solidFill>
              <a:srgbClr val="6B7280"/>
            </a:solidFill>
            <a:round/>
            <a:tailEnd type="arrow" w="lg" len="lg"/>
          </a:ln>
        </p:spPr>
      </p:cxnSp>
      <p:sp>
        <p:nvSpPr>
          <p:cNvPr id="12" name="Auto Shape 11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28000" y="2159000"/>
            <a:ext cx="3048000" cy="165100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1A2E4B"/>
          </a:solidFill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3" name="Text Box 12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18500" y="2349500"/>
            <a:ext cx="2667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700" b="1" i="0" u="none" strike="noStrike" spc="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第 3 层 · 机器码</a:t>
            </a:r>
          </a:p>
        </p:txBody>
      </p:sp>
      <p:sp>
        <p:nvSpPr>
          <p:cNvPr id="14" name="Text Box 13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18500" y="2857500"/>
            <a:ext cx="2667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01010101 01001000…</a:t>
            </a:r>
          </a:p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机器人唯一听得懂的语言</a:t>
            </a:r>
          </a:p>
        </p:txBody>
      </p:sp>
      <p:sp>
        <p:nvSpPr>
          <p:cNvPr id="15" name="Text Box 1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4318000"/>
            <a:ext cx="10160000" cy="1524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5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第一次翻译</a:t>
            </a: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：AI 把我说的人话，翻译成 Python/C++ 这种高级编程语言；</a:t>
            </a:r>
          </a:p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5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第二次翻译</a:t>
            </a: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：编译器再把代码，翻译成 0 和 1 组成的机器码——这才是计算机真正能执行的指令。</a:t>
            </a:r>
          </a:p>
        </p:txBody>
      </p:sp>
      <p:sp>
        <p:nvSpPr>
          <p:cNvPr id="16" name="Text Box 1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032500"/>
            <a:ext cx="10160000" cy="44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一句话要"翻译两次"，机器才能听懂我在说什么。</a:t>
            </a:r>
          </a:p>
        </p:txBody>
      </p:sp>
    </p:spTree>
  </p:cSld>
  <p:clrMapOvr>
    <a:masterClrMapping xmlns:a="http://schemas.openxmlformats.org/drawingml/2006/main"/>
  </p:clrMapOvr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编程语言这七十年，一直在做同一件事——向人类靠近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cxnSp>
        <p:nvCxnSpPr>
          <p:cNvPr id="4" name="Connector"/>
          <p:cNvCxnSpPr/>
          <p:nvPr/>
        </p:nvCxnSpPr>
        <p:spPr>
          <a:xfrm xmlns:a="http://schemas.openxmlformats.org/drawingml/2006/main" rot="-4523">
            <a:off x="1270004" y="3549650"/>
            <a:ext cx="9652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25400" cap="flat" cmpd="sng">
            <a:solidFill>
              <a:srgbClr val="B4BECD"/>
            </a:solidFill>
            <a:round/>
          </a:ln>
        </p:spPr>
      </p:cxnSp>
      <p:sp>
        <p:nvSpPr>
          <p:cNvPr id="5" name="Auto Shape 4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60500" y="3403600"/>
            <a:ext cx="304800" cy="3048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2E4B"/>
          </a:solidFill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286000"/>
            <a:ext cx="1524000" cy="101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3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最早</a:t>
            </a:r>
          </a:p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3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0 和 1 写程序</a:t>
            </a:r>
          </a:p>
        </p:txBody>
      </p:sp>
      <p:sp>
        <p:nvSpPr>
          <p:cNvPr id="7" name="Text Box 6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000" y="3873500"/>
            <a:ext cx="1651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1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拨开关、纸带上打孔</a:t>
            </a:r>
          </a:p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1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人直接迁就机器</a:t>
            </a:r>
          </a:p>
        </p:txBody>
      </p:sp>
      <p:sp>
        <p:nvSpPr>
          <p:cNvPr id="8" name="Auto Shape 7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3403600"/>
            <a:ext cx="304800" cy="3048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C5A8C"/>
          </a:solidFill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9" name="Text Box 8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65500" y="2286000"/>
            <a:ext cx="1524000" cy="101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3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1972</a:t>
            </a:r>
          </a:p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3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C 语言</a:t>
            </a:r>
          </a:p>
        </p:txBody>
      </p:sp>
      <p:sp>
        <p:nvSpPr>
          <p:cNvPr id="10" name="Text Box 9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3873500"/>
            <a:ext cx="1778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1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第一次出现接近人类英语的关键字</a:t>
            </a:r>
          </a:p>
        </p:txBody>
      </p:sp>
      <p:sp>
        <p:nvSpPr>
          <p:cNvPr id="11" name="Auto Shape 10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0500" y="3403600"/>
            <a:ext cx="304800" cy="3048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896BE"/>
          </a:solidFill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2" name="Text Box 1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86000"/>
            <a:ext cx="1524000" cy="101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3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1991</a:t>
            </a:r>
          </a:p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3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Python</a:t>
            </a:r>
          </a:p>
        </p:txBody>
      </p:sp>
      <p:sp>
        <p:nvSpPr>
          <p:cNvPr id="13" name="Text Box 12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78500" y="3873500"/>
            <a:ext cx="1778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1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代码越来越短，越来越像读英语句子</a:t>
            </a:r>
          </a:p>
        </p:txBody>
      </p:sp>
      <p:sp>
        <p:nvSpPr>
          <p:cNvPr id="14" name="Auto Shape 13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42500" y="3340100"/>
            <a:ext cx="431800" cy="4318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E8720C"/>
          </a:solidFill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5" name="Text Box 1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2222500"/>
            <a:ext cx="1778000" cy="101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4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2022.11.30</a:t>
            </a:r>
          </a:p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4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ChatGPT 出现</a:t>
            </a:r>
          </a:p>
        </p:txBody>
      </p:sp>
      <p:sp>
        <p:nvSpPr>
          <p:cNvPr id="16" name="Text Box 1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80500" y="3873500"/>
            <a:ext cx="1905000" cy="88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1100" b="0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连代码都不用写了，直接说人话</a:t>
            </a:r>
          </a:p>
        </p:txBody>
      </p:sp>
      <p:sp>
        <p:nvSpPr>
          <p:cNvPr id="17" name="Text Box 16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5461000"/>
            <a:ext cx="10160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趋势很清楚：从"人迁就机器"，一步步走到"机器迁就人"。</a:t>
            </a:r>
          </a:p>
        </p:txBody>
      </p:sp>
    </p:spTree>
  </p:cSld>
  <p:clrMapOvr>
    <a:masterClrMapping xmlns:a="http://schemas.openxmlformats.org/drawingml/2006/main"/>
  </p:clrMapOvr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前特斯拉 AI 总监说了一句很狂的话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4" name="Text Box 3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0000" y="2032000"/>
            <a:ext cx="9652000" cy="101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3000" b="1" i="1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"The hottest new programming</a:t>
            </a:r>
          </a:p>
          <a:p xmlns:a="http://schemas.openxmlformats.org/drawingml/2006/main">
            <a:pPr marL="0" marR="0" algn="ctr">
              <a:lnSpc>
                <a:spcPct val="116666"/>
              </a:lnSpc>
            </a:pPr>
            <a:r>
              <a:rPr lang="en-US" sz="3000" b="1" i="1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language is English."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0000" y="3238500"/>
            <a:ext cx="9652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4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—— Andrej Karpathy，OpenAI 创始成员之一，前特斯拉 AI 总监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0000" y="3937000"/>
            <a:ext cx="9652000" cy="203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他的意思是：以前你得学会 Python、C++ 才能让电脑干活；现在，</a:t>
            </a:r>
            <a:r>
              <a:rPr lang="en-US" sz="15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只要把需求用人话说清楚，AI 自己会把代码写出来</a:t>
            </a: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所以人类语言本身，正在变成新的编程语言——我在汉堡店里做的事，就是这句话的现场版。</a:t>
            </a:r>
          </a:p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但有个前提：</a:t>
            </a:r>
            <a:r>
              <a:rPr lang="en-US" sz="15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你必须说得清楚、有顺序、没歧义</a:t>
            </a: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，不然 AI 翻译出来的代码就是错的。</a:t>
            </a:r>
          </a:p>
        </p:txBody>
      </p:sp>
    </p:spTree>
  </p:cSld>
  <p:clrMapOvr>
    <a:masterClrMapping xmlns:a="http://schemas.openxmlformats.org/drawingml/2006/main"/>
  </p:clrMapOvr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第 1 关叠汉堡：一句话说不清楚，机器人就懵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4" name="Text Box 3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1841500"/>
            <a:ext cx="4572000" cy="330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第一次尝试 · 我这样说</a:t>
            </a:r>
          </a:p>
        </p:txBody>
      </p:sp>
      <p:sp>
        <p:nvSpPr>
          <p:cNvPr id="5" name="Auto Shape 4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2260600"/>
            <a:ext cx="4572000" cy="114300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DC5050">
              <a:alpha val="8000"/>
            </a:srgbClr>
          </a:solidFill>
          <a:ln xmlns:a="http://schemas.openxmlformats.org/drawingml/2006/main" w="12700" cap="flat" cmpd="sng">
            <a:solidFill>
              <a:srgbClr val="C85050"/>
            </a:solidFill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0000" y="2476500"/>
            <a:ext cx="4064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600" b="0" i="0" u="none" strike="noStrike" spc="0">
                <a:solidFill>
                  <a:srgbClr val="963C3C"/>
                </a:solidFill>
                <a:latin typeface="Noto Sans SC"/>
                <a:ea typeface="Noto Sans SC"/>
                <a:cs typeface="Noto Sans SC"/>
                <a:sym typeface="Noto Sans SC"/>
              </a:rPr>
              <a:t>"把汉堡叠好。"</a:t>
            </a:r>
          </a:p>
        </p:txBody>
      </p:sp>
      <p:sp>
        <p:nvSpPr>
          <p:cNvPr id="7" name="Text Box 6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3619500"/>
            <a:ext cx="4572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机器人不知道先放哪、后放哪，叠出来的汉堡是散的。</a:t>
            </a:r>
          </a:p>
        </p:txBody>
      </p:sp>
      <p:sp>
        <p:nvSpPr>
          <p:cNvPr id="8" name="Text Box 7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04000" y="1841500"/>
            <a:ext cx="4572000" cy="330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第二次 · 我改这样说</a:t>
            </a:r>
          </a:p>
        </p:txBody>
      </p:sp>
      <p:sp>
        <p:nvSpPr>
          <p:cNvPr id="9" name="Auto Shape 8"/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04000" y="2260600"/>
            <a:ext cx="4572000" cy="114300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2E7D50">
              <a:alpha val="10000"/>
            </a:srgbClr>
          </a:solidFill>
          <a:ln xmlns:a="http://schemas.openxmlformats.org/drawingml/2006/main" w="12700" cap="flat" cmpd="sng">
            <a:solidFill>
              <a:srgbClr val="2E7D50"/>
            </a:solidFill>
            <a:round/>
          </a:ln>
        </p:spPr>
        <p:txBody>
          <a:bodyPr xmlns:a="http://schemas.openxmlformats.org/drawingml/2006/main" vert="horz" wrap="square" lIns="63500" tIns="63500" rIns="63500" bIns="6350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R="0" algn="ctr">
              <a:lnSpc>
                <a:spcPct val="100000"/>
              </a:lnSpc>
            </a:pPr>
            <a:r>
              <a:rPr lang="en-US" sz="1400" b="0" i="0" u="none" strike="noStrike" spc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0" name="Text Box 9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0" y="2476500"/>
            <a:ext cx="4064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600" b="0" i="0" u="none" strike="noStrike" spc="0">
                <a:solidFill>
                  <a:srgbClr val="1E6E46"/>
                </a:solidFill>
                <a:latin typeface="Noto Sans SC"/>
                <a:ea typeface="Noto Sans SC"/>
                <a:cs typeface="Noto Sans SC"/>
                <a:sym typeface="Noto Sans SC"/>
              </a:rPr>
              <a:t>"先放底层面包，再放肉饼，最后盖生菜。"</a:t>
            </a:r>
          </a:p>
        </p:txBody>
      </p:sp>
      <p:sp>
        <p:nvSpPr>
          <p:cNvPr id="11" name="Text Box 10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04000" y="3619500"/>
            <a:ext cx="4572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3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顺序、动作、目标全说清楚了，机器人一次成功。</a:t>
            </a:r>
          </a:p>
        </p:txBody>
      </p:sp>
      <p:sp>
        <p:nvSpPr>
          <p:cNvPr id="12" name="Text Box 1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4826000"/>
            <a:ext cx="10160000" cy="1270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我同时盯着三栏看：我把话从模糊说清楚的那一刻，中间的代码栏</a:t>
            </a:r>
            <a:r>
              <a:rPr lang="en-US" sz="15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自动换了一串新的顺序指令</a:t>
            </a: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，下面的 0101 机器码也跟着全部重算。</a:t>
            </a:r>
          </a:p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原来——</a:t>
            </a:r>
            <a:r>
              <a:rPr lang="en-US" sz="15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AI 翻译得对不对，完全取决于我话说得准不准</a:t>
            </a:r>
            <a:r>
              <a:rPr lang="en-US" sz="15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</p:txBody>
      </p:sp>
    </p:spTree>
  </p:cSld>
  <p:clrMapOvr>
    <a:masterClrMapping xmlns:a="http://schemas.openxmlformats.org/drawingml/2006/main"/>
  </p:clrMapOvr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玩完我才明白：程序员到底是干嘛的？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4" name="Text Box 3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1905000"/>
            <a:ext cx="10160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5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以前我以为：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2286000"/>
            <a:ext cx="10160000" cy="50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程序员就是很会写代码的人，像会魔法一样。</a:t>
            </a:r>
          </a:p>
        </p:txBody>
      </p:sp>
      <p:sp>
        <p:nvSpPr>
          <p:cNvPr id="6" name="Text Box 5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3048000"/>
            <a:ext cx="10160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5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现在我明白了：</a:t>
            </a:r>
          </a:p>
        </p:txBody>
      </p:sp>
      <p:sp>
        <p:nvSpPr>
          <p:cNvPr id="7" name="Text Box 6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3492500"/>
            <a:ext cx="10160000" cy="1524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程序员的本质工作是</a:t>
            </a:r>
            <a:r>
              <a:rPr lang="en-US" sz="17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"翻译官"</a:t>
            </a: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——把人类想要的东西，一步一步翻译成机器能执行的指令。</a:t>
            </a:r>
          </a:p>
          <a:p xmlns:a="http://schemas.openxmlformats.org/drawingml/2006/main">
            <a:pPr marL="0" marR="0" algn="l">
              <a:lnSpc>
                <a:spcPct val="150000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以前翻译官必须自己学会 Python/C++ 这门"外语"；现在，AI 把翻译这一步自动做了。</a:t>
            </a:r>
          </a:p>
        </p:txBody>
      </p:sp>
      <p:sp>
        <p:nvSpPr>
          <p:cNvPr id="8" name="Text Box 7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5334000"/>
            <a:ext cx="10160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那翻译官剩下什么？想清楚要什么、判断翻译得对不对、为结果负责。</a:t>
            </a:r>
          </a:p>
        </p:txBody>
      </p:sp>
    </p:spTree>
  </p:cSld>
  <p:clrMapOvr>
    <a:masterClrMapping xmlns:a="http://schemas.openxmlformats.org/drawingml/2006/main"/>
  </p:clrMapOvr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既然 AI 能写代码，我们还要不要学编程？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4" name="Text Box 3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1905000"/>
            <a:ext cx="10160000" cy="44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7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我的答案：要学，但学法变了。</a:t>
            </a:r>
          </a:p>
        </p:txBody>
      </p:sp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2667000"/>
            <a:ext cx="4826000" cy="304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41666"/>
              </a:lnSpc>
            </a:pPr>
            <a:r>
              <a:rPr lang="en-US" sz="14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不用再死记硬背：</a:t>
            </a:r>
          </a:p>
          <a:p xmlns:a="http://schemas.openxmlformats.org/drawingml/2006/main">
            <a:pPr marL="177800" marR="0" indent="-177800" algn="l">
              <a:lnSpc>
                <a:spcPct val="141666"/>
              </a:lnSpc>
              <a:buClr>
                <a:srgbClr val="6B7280"/>
              </a:buClr>
              <a:buFont typeface="Arial"/>
              <a:buChar char="•"/>
            </a:pPr>
            <a:r>
              <a:rPr lang="en-US" sz="14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语法规则</a:t>
            </a:r>
          </a:p>
          <a:p xmlns:a="http://schemas.openxmlformats.org/drawingml/2006/main">
            <a:pPr marL="177800" marR="0" indent="-177800" algn="l">
              <a:lnSpc>
                <a:spcPct val="141666"/>
              </a:lnSpc>
              <a:buClr>
                <a:srgbClr val="6B7280"/>
              </a:buClr>
              <a:buFont typeface="Arial"/>
              <a:buChar char="•"/>
            </a:pPr>
            <a:r>
              <a:rPr lang="en-US" sz="14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函数名怎么拼</a:t>
            </a:r>
          </a:p>
          <a:p xmlns:a="http://schemas.openxmlformats.org/drawingml/2006/main">
            <a:pPr marL="177800" marR="0" indent="-177800" algn="l">
              <a:lnSpc>
                <a:spcPct val="141666"/>
              </a:lnSpc>
              <a:buClr>
                <a:srgbClr val="6B7280"/>
              </a:buClr>
              <a:buFont typeface="Arial"/>
              <a:buChar char="•"/>
            </a:pPr>
            <a:r>
              <a:rPr lang="en-US" sz="14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反复练打字速度</a:t>
            </a:r>
          </a:p>
          <a:p xmlns:a="http://schemas.openxmlformats.org/drawingml/2006/main">
            <a:pPr marL="0" marR="0" algn="l">
              <a:lnSpc>
                <a:spcPct val="141666"/>
              </a:lnSpc>
            </a:pPr>
            <a:r>
              <a:rPr lang="en-US" sz="1400" b="0" i="0" u="none" strike="noStrike" spc="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这些 AI 比我们强得多。</a:t>
            </a:r>
          </a:p>
        </p:txBody>
      </p:sp>
      <p:cxnSp>
        <p:nvCxnSpPr>
          <p:cNvPr id="6" name="Connector"/>
          <p:cNvCxnSpPr/>
          <p:nvPr/>
        </p:nvCxnSpPr>
        <p:spPr>
          <a:xfrm xmlns:a="http://schemas.openxmlformats.org/drawingml/2006/main" rot="5384010">
            <a:off x="4730750" y="4089415"/>
            <a:ext cx="27305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12700" cap="flat" cmpd="sng">
            <a:solidFill>
              <a:srgbClr val="C8D0DC"/>
            </a:solidFill>
            <a:round/>
          </a:ln>
        </p:spPr>
      </p:cxnSp>
      <p:sp>
        <p:nvSpPr>
          <p:cNvPr id="7" name="Text Box 6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2667000"/>
            <a:ext cx="4826000" cy="304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41666"/>
              </a:lnSpc>
            </a:pPr>
            <a:r>
              <a:rPr lang="en-US" sz="14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真正要练的三件事：</a:t>
            </a:r>
          </a:p>
          <a:p xmlns:a="http://schemas.openxmlformats.org/drawingml/2006/main">
            <a:pPr marL="177800" marR="0" indent="-177800" algn="l">
              <a:lnSpc>
                <a:spcPct val="141666"/>
              </a:lnSpc>
              <a:buClr>
                <a:srgbClr val="2B2F36"/>
              </a:buClr>
              <a:buFont typeface="Arial"/>
              <a:buChar char="•"/>
            </a:pPr>
            <a:r>
              <a:rPr lang="en-US" sz="14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把大问题拆成小步骤</a:t>
            </a:r>
            <a:r>
              <a:rPr lang="en-US" sz="14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——就像我叠汉堡那样</a:t>
            </a:r>
          </a:p>
          <a:p xmlns:a="http://schemas.openxmlformats.org/drawingml/2006/main">
            <a:pPr marL="177800" marR="0" indent="-177800" algn="l">
              <a:lnSpc>
                <a:spcPct val="141666"/>
              </a:lnSpc>
              <a:buClr>
                <a:srgbClr val="2B2F36"/>
              </a:buClr>
              <a:buFont typeface="Arial"/>
              <a:buChar char="•"/>
            </a:pPr>
            <a:r>
              <a:rPr lang="en-US" sz="14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判断 AI 写得对不对</a:t>
            </a:r>
            <a:r>
              <a:rPr lang="en-US" sz="14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——它也会一本正经地出错</a:t>
            </a:r>
          </a:p>
          <a:p xmlns:a="http://schemas.openxmlformats.org/drawingml/2006/main">
            <a:pPr marL="177800" marR="0" indent="-177800" algn="l">
              <a:lnSpc>
                <a:spcPct val="141666"/>
              </a:lnSpc>
              <a:buClr>
                <a:srgbClr val="2B2F36"/>
              </a:buClr>
              <a:buFont typeface="Arial"/>
              <a:buChar char="•"/>
            </a:pPr>
            <a:r>
              <a:rPr lang="en-US" sz="14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把话说清楚</a:t>
            </a:r>
            <a:r>
              <a:rPr lang="en-US" sz="14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——有顺序、没歧义</a:t>
            </a:r>
          </a:p>
        </p:txBody>
      </p:sp>
      <p:sp>
        <p:nvSpPr>
          <p:cNvPr id="8" name="Text Box 7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5905500"/>
            <a:ext cx="10160000" cy="50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ctr"/>
          </a:lstStyle>
          <a:p xmlns:a="http://schemas.openxmlformats.org/drawingml/2006/main">
            <a:pPr marL="0" marR="0" algn="ctr">
              <a:lnSpc>
                <a:spcPct val="125000"/>
              </a:lnSpc>
            </a:pPr>
            <a:r>
              <a:rPr lang="en-US" sz="15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就像有了计算器，我们仍然要学数学——只是不再练速算，而是练"懂问题、查答案"。</a:t>
            </a:r>
          </a:p>
        </p:txBody>
      </p:sp>
    </p:spTree>
  </p:cSld>
  <p:clrMapOvr>
    <a:masterClrMapping xmlns:a="http://schemas.openxmlformats.org/drawingml/2006/main"/>
  </p:clrMapOvr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0F2F5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635000"/>
            <a:ext cx="10160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2600" b="1" i="0" u="none" strike="noStrike" spc="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回到我自己：这节课对我最大的触动</a:t>
            </a:r>
          </a:p>
        </p:txBody>
      </p:sp>
      <p:cxnSp>
        <p:nvCxnSpPr>
          <p:cNvPr id="3" name="Connector"/>
          <p:cNvCxnSpPr/>
          <p:nvPr/>
        </p:nvCxnSpPr>
        <p:spPr>
          <a:xfrm xmlns:a="http://schemas.openxmlformats.org/drawingml/2006/main" rot="-85925">
            <a:off x="1016079" y="1454150"/>
            <a:ext cx="508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4" name="Text Box 3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2032000"/>
            <a:ext cx="10160000" cy="3810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以前我觉得编程是程序员大人的事，跟我没关系；</a:t>
            </a:r>
          </a:p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现在发现：我平时用 AI 查题、问作业，</a:t>
            </a:r>
            <a:r>
              <a:rPr lang="en-US" sz="1700" b="1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本质上已经在"给 AI 下指令"</a:t>
            </a: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了；</a:t>
            </a:r>
          </a:p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我指令说得越清楚、给的条件越全，AI 给我的答案就越靠谱——就像叠汉堡那次；</a:t>
            </a:r>
          </a:p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所以我真正要练的，不是背多少语法，而是</a:t>
            </a:r>
            <a:r>
              <a:rPr lang="en-US" sz="1700" b="1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把问题想明白、说明白</a:t>
            </a: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——</a:t>
            </a:r>
          </a:p>
          <a:p xmlns:a="http://schemas.openxmlformats.org/drawingml/2006/main">
            <a:pPr marL="0" marR="0" algn="l">
              <a:lnSpc>
                <a:spcPct val="166666"/>
              </a:lnSpc>
            </a:pPr>
            <a:r>
              <a:rPr lang="en-US" sz="1700" b="0" i="0" u="none" strike="noStrike" spc="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　 这个能力写作文、做数学题、跟人沟通，全用得上。</a:t>
            </a:r>
          </a:p>
        </p:txBody>
      </p:sp>
    </p:spTree>
  </p:cSld>
  <p:clrMapOvr>
    <a:masterClrMapping xmlns:a="http://schemas.openxmlformats.org/drawingml/2006/main"/>
  </p:clrMapOvr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1A2E4B"/>
        </a:solidFill>
        <a:effectLst xmlns:a="http://schemas.openxmlformats.org/drawingml/2006/main"/>
      </p:bgPr>
    </p:bg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1397000"/>
            <a:ext cx="10160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25000"/>
              </a:lnSpc>
            </a:pPr>
            <a:r>
              <a:rPr lang="en-US" sz="1400" b="0" i="0" u="none" strike="noStrike" spc="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我的结论</a:t>
            </a:r>
          </a:p>
        </p:txBody>
      </p:sp>
      <p:sp>
        <p:nvSpPr>
          <p:cNvPr id="3" name="Text Box 2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2159000"/>
            <a:ext cx="10160000" cy="177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12500"/>
              </a:lnSpc>
            </a:pPr>
            <a:r>
              <a:rPr lang="en-US" sz="3800" b="1" i="0" u="none" strike="noStrike" spc="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未来最值钱的，</a:t>
            </a:r>
          </a:p>
          <a:p xmlns:a="http://schemas.openxmlformats.org/drawingml/2006/main">
            <a:pPr marL="0" marR="0" algn="l">
              <a:lnSpc>
                <a:spcPct val="112500"/>
              </a:lnSpc>
            </a:pPr>
            <a:r>
              <a:rPr lang="en-US" sz="3800" b="1" i="0" u="none" strike="noStrike" spc="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不是会写代码的人，</a:t>
            </a:r>
          </a:p>
          <a:p xmlns:a="http://schemas.openxmlformats.org/drawingml/2006/main">
            <a:pPr marL="0" marR="0" algn="l">
              <a:lnSpc>
                <a:spcPct val="112500"/>
              </a:lnSpc>
            </a:pPr>
            <a:r>
              <a:rPr lang="en-US" sz="3800" b="1" i="0" u="none" strike="noStrike" spc="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而是</a:t>
            </a:r>
            <a:r>
              <a:rPr lang="en-US" sz="3800" b="1" i="0" u="none" strike="noStrike" spc="0">
                <a:solidFill>
                  <a:srgbClr val="FFC878"/>
                </a:solidFill>
                <a:latin typeface="Noto Sans SC"/>
                <a:ea typeface="Noto Sans SC"/>
                <a:cs typeface="Noto Sans SC"/>
                <a:sym typeface="Noto Sans SC"/>
              </a:rPr>
              <a:t>能把话说清楚、把问题想明白</a:t>
            </a:r>
            <a:r>
              <a:rPr lang="en-US" sz="3800" b="1" i="0" u="none" strike="noStrike" spc="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的人。</a:t>
            </a:r>
          </a:p>
        </p:txBody>
      </p:sp>
      <p:cxnSp>
        <p:nvCxnSpPr>
          <p:cNvPr id="4" name="Connector"/>
          <p:cNvCxnSpPr/>
          <p:nvPr/>
        </p:nvCxnSpPr>
        <p:spPr>
          <a:xfrm xmlns:a="http://schemas.openxmlformats.org/drawingml/2006/main" rot="-42969">
            <a:off x="1016040" y="4819650"/>
            <a:ext cx="1016000" cy="12700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rgbClr val="DEE0E3"/>
          </a:solidFill>
          <a:ln xmlns:a="http://schemas.openxmlformats.org/drawingml/2006/main" w="38100" cap="flat" cmpd="sng">
            <a:solidFill>
              <a:srgbClr val="E8720C"/>
            </a:solidFill>
            <a:round/>
          </a:ln>
        </p:spPr>
      </p:cxnSp>
      <p:sp>
        <p:nvSpPr>
          <p:cNvPr id="5" name="Text Box 4"/>
          <p:cNvSpPr txBox="1"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6000" y="5143500"/>
            <a:ext cx="10160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 cap="flat" cmpd="sng">
            <a:noFill/>
            <a:round/>
          </a:ln>
        </p:spPr>
        <p:txBody>
          <a:bodyPr xmlns:a="http://schemas.openxmlformats.org/drawingml/2006/main" vert="horz" wrap="square" lIns="0" tIns="0" rIns="0" bIns="0" rtlCol="0" anchor="ctr">
            <a:noAutofit/>
          </a:bodyPr>
          <a:lstStyle xmlns:a="http://schemas.openxmlformats.org/drawingml/2006/main">
            <a:lvl1pPr algn="l"/>
          </a:lstStyle>
          <a:p xmlns:a="http://schemas.openxmlformats.org/drawingml/2006/main">
            <a:pPr marL="0" marR="0" algn="l">
              <a:lnSpc>
                <a:spcPct val="141666"/>
              </a:lnSpc>
            </a:pPr>
            <a:r>
              <a:rPr lang="en-US" sz="1600" b="0" i="0" u="none" strike="noStrike" spc="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AI 是那个不知疲倦的"翻译官"，而我们，要做那个知道</a:t>
            </a:r>
            <a:r>
              <a:rPr lang="en-US" sz="1600" b="1" i="0" u="none" strike="noStrike" spc="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该翻译什么、翻得对不对</a:t>
            </a:r>
            <a:r>
              <a:rPr lang="en-US" sz="1600" b="0" i="0" u="none" strike="noStrike" spc="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的老板。</a:t>
            </a:r>
          </a:p>
        </p:txBody>
      </p:sp>
    </p:spTree>
  </p:cSld>
  <p:clrMapOvr>
    <a:masterClrMapping xmlns:a="http://schemas.openxmlformats.org/drawingml/2006/main"/>
  </p:clrMapOvr>
</p:sld>
</file>

<file path=ppt/theme/theme2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11</Slides>
  <Notes>0</Notes>
  <HiddenSlides>0</HiddenSlides>
  <ScaleCrop>false</ScaleCrop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