
<file path=[Content_Types].xml><?xml version="1.0" encoding="utf-8"?>
<Types xmlns="http://schemas.openxmlformats.org/package/2006/content-types">
  <Default ContentType="image/png" Extension="png"/>
  <Default ContentType="application/vnd.openxmlformats-package.relationships+xml" Extension="rels"/>
  <Default ContentType="application/xml" Extension="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core.xml" Type="http://schemas.openxmlformats.org/package/2006/relationships/metadata/core-properties"/><Relationship Id="rId3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  <p:sldMasterId id="2147483660" r:id="rId8"/>
  </p:sldMasterIdLst>
  <p:notesMasterIdLst>
    <p:notesMasterId r:id="rId6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</p:sldIdLst>
  <p:sldSz cx="12192000" cy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 mar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 marL="457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 marL="914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 marL="1371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 marL="18288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 marL="22860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 marL="2743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 marL="3200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 marL="3657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arget="theme/theme1.xml" Type="http://schemas.openxmlformats.org/officeDocument/2006/relationships/theme"/><Relationship Id="rId10" Target="slides/slide2.xml" Type="http://schemas.openxmlformats.org/officeDocument/2006/relationships/slide"/><Relationship Id="rId11" Target="slides/slide3.xml" Type="http://schemas.openxmlformats.org/officeDocument/2006/relationships/slide"/><Relationship Id="rId12" Target="slides/slide4.xml" Type="http://schemas.openxmlformats.org/officeDocument/2006/relationships/slide"/><Relationship Id="rId13" Target="slides/slide5.xml" Type="http://schemas.openxmlformats.org/officeDocument/2006/relationships/slide"/><Relationship Id="rId14" Target="slides/slide6.xml" Type="http://schemas.openxmlformats.org/officeDocument/2006/relationships/slide"/><Relationship Id="rId15" Target="slides/slide7.xml" Type="http://schemas.openxmlformats.org/officeDocument/2006/relationships/slide"/><Relationship Id="rId16" Target="slides/slide8.xml" Type="http://schemas.openxmlformats.org/officeDocument/2006/relationships/slide"/><Relationship Id="rId17" Target="slides/slide9.xml" Type="http://schemas.openxmlformats.org/officeDocument/2006/relationships/slide"/><Relationship Id="rId18" Target="slides/slide10.xml" Type="http://schemas.openxmlformats.org/officeDocument/2006/relationships/slide"/><Relationship Id="rId19" Target="slides/slide11.xml" Type="http://schemas.openxmlformats.org/officeDocument/2006/relationships/slide"/><Relationship Id="rId2" Target="viewProps.xml" Type="http://schemas.openxmlformats.org/officeDocument/2006/relationships/viewProps"/><Relationship Id="rId20" Target="slides/slide12.xml" Type="http://schemas.openxmlformats.org/officeDocument/2006/relationships/slide"/><Relationship Id="rId21" Target="slides/slide13.xml" Type="http://schemas.openxmlformats.org/officeDocument/2006/relationships/slide"/><Relationship Id="rId22" Target="notesSlides/notesSlide1.xml" Type="http://schemas.openxmlformats.org/officeDocument/2006/relationships/notesSlide"/><Relationship Id="rId23" Target="notesSlides/notesSlide2.xml" Type="http://schemas.openxmlformats.org/officeDocument/2006/relationships/notesSlide"/><Relationship Id="rId24" Target="notesSlides/notesSlide3.xml" Type="http://schemas.openxmlformats.org/officeDocument/2006/relationships/notesSlide"/><Relationship Id="rId25" Target="notesSlides/notesSlide4.xml" Type="http://schemas.openxmlformats.org/officeDocument/2006/relationships/notesSlide"/><Relationship Id="rId26" Target="notesSlides/notesSlide5.xml" Type="http://schemas.openxmlformats.org/officeDocument/2006/relationships/notesSlide"/><Relationship Id="rId27" Target="notesSlides/notesSlide6.xml" Type="http://schemas.openxmlformats.org/officeDocument/2006/relationships/notesSlide"/><Relationship Id="rId28" Target="notesSlides/notesSlide7.xml" Type="http://schemas.openxmlformats.org/officeDocument/2006/relationships/notesSlide"/><Relationship Id="rId29" Target="notesSlides/notesSlide8.xml" Type="http://schemas.openxmlformats.org/officeDocument/2006/relationships/notesSlide"/><Relationship Id="rId3" Target="presProps.xml" Type="http://schemas.openxmlformats.org/officeDocument/2006/relationships/presProps"/><Relationship Id="rId30" Target="notesSlides/notesSlide9.xml" Type="http://schemas.openxmlformats.org/officeDocument/2006/relationships/notesSlide"/><Relationship Id="rId31" Target="notesSlides/notesSlide10.xml" Type="http://schemas.openxmlformats.org/officeDocument/2006/relationships/notesSlide"/><Relationship Id="rId32" Target="notesSlides/notesSlide11.xml" Type="http://schemas.openxmlformats.org/officeDocument/2006/relationships/notesSlide"/><Relationship Id="rId33" Target="notesSlides/notesSlide12.xml" Type="http://schemas.openxmlformats.org/officeDocument/2006/relationships/notesSlide"/><Relationship Id="rId34" Target="notesSlides/notesSlide13.xml" Type="http://schemas.openxmlformats.org/officeDocument/2006/relationships/notesSlide"/><Relationship Id="rId4" Target="slideMasters/slideMaster1.xml" Type="http://schemas.openxmlformats.org/officeDocument/2006/relationships/slideMaster"/><Relationship Id="rId6" Target="notesMasters/notesMaster1.xml" Type="http://schemas.openxmlformats.org/officeDocument/2006/relationships/notesMaster"/><Relationship Id="rId7" Target="theme/theme2.xml" Type="http://schemas.openxmlformats.org/officeDocument/2006/relationships/theme"/><Relationship Id="rId8" Target="slideMasters/slideMaster2.xml" Type="http://schemas.openxmlformats.org/officeDocument/2006/relationships/slideMaster"/><Relationship Id="rId9" Target="slides/slide1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_rels/notesSlide1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3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大家好，这是我第6课时的课后挑战汇报。我要回答的问题是：未来数学家的工作会变成什么样？我的办法是"以史为镜"——先去看看历史上 AI 已经颠覆过的四个行业：围棋、结构生物学、翻译和编程。看看那些行业里的人到底是被取代了，还是工作被改写了。再从里面总结规律，最后来预测数学家。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这一页把矛盾摆出来：一边是菲尔兹奖得主 Hugo，他觉得自己一辈子的方向被 AI 三个小时做完了；另一边是 MIT 的 Pavel，他觉得数学家永远有活干。两个人都不是外行，所以不能靠站队，要靠证据。我的办法是回到历史，看 AI 以前颠覆过的围棋、生物、翻译这些行业，人最后到底怎样了。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我选了四个案例：围棋、结构生物学、翻译和编程。它们的共同点是——都曾被认为是"人类智慧不能被机器替代"的堡垒。我想看看，堡垒被攻破之后，里面的人到底怎么样了。这四个案例分别对应：博弈决策、科学发现、语言转换、符号构造，和数学家日常做的事很像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先看围棋。AI 之前，棋手一辈子的功夫都花在背谱、打谱、跟老师学定式上，目标是比赛里赢过另一个人。AlphaGo 一来，李世石 1 比 4，柯洁 0 比 3，人类棋手对 AI 已经没有赢的可能。但奇怪的是，棋手这个职业没有消失。今天顶尖棋手每天和 AI 对练，学 AI 发明的新下法。他们从"比谁更会背前人"变成了"和 AI 一起探索围棋本身"。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第二个案例更震撼。蛋白质怎么折成三维结构，是科学家研究了五十年的难题，过去靠实验，几年才解一个，全世界加起来二十万个。结果 AlphaFold 一年就预测了两亿个，几乎是全部已知蛋白质，开发者直接拿了 2024 年诺贝尔化学奖。但生物学家没有失业——他们不用再花几年解结构了，而是直接拿 AlphaFold 的结果去做新药。重复的"解题"动作被 AI 拿走，"决定解什么、为什么解"的人反而站到了舞台中间。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第三个案例是翻译。ChatGPT 出来以后，普通稿件的机翻质量已经很高，速度还是人成千上万倍。但译员这个职业没有消失。行业现在流行一个词叫 MTPE，就是机器翻译加译后编辑：AI 先翻一稿，译员负责改错句、调语气、处理文化和专业细节。高端译员去做文学、同传和法律医学译审。中国翻译协会的蓝皮书说，超过 85% 的从业者认为"机翻加译后编辑"会成为主流。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第四个案例是编程，这跟数学最像——都是和符号打交道。2021 年 GitHub Copilot 上线，你写一句注释，它几秒钟就给你补出一个函数。程序员没有失业，但是工作内容明显变了：重复的样板代码不用自己写了，人把时间花在设计系统架构、审查 AI 写的代码、写测试找 bug 上。业界有句话很到位：不是 AI 取代程序员，而是会用 AI 的程序员取代不会用 AI 的。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这一页就是作业小贴士里让我们做的那张表。把四个案例并排放在一起，你会发现一个共同点：四个行业里，AI 都先接管了"重复、有标准答案、靠熟练度"的那一段工作；而人留下来做的事，都更靠近"决定做什么、判断做得对不对、为结果负责"。这不是巧合，而是规律，下一页我具体讲。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把四个案例对比完，我发现了一条规律。一个行业的工作可以拆成三层：最底下那层是重复的、有标准答案的、靠规模堆出来的执行，这一层最先被 AI 吃掉；中间那层是人和 AI 一起干的，人负责验证、审查、修改 AI 的产出；最上面那层——提出问题、判断对错、为结果负责——依然牢牢握在人手里。所以历史反复证明：AI 不是把一个职业整个端掉，而是端掉职业里最下面的那一段。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四个案例之间也有不同。我画了一条梯度：最左边是围棋，AI 已经碾压人类，人类再练也追不上；中间是结构生物学，AI 接管了预测这个动作；右边是翻译和编程，AI 更像副驾驶，人仍然在主导。规律是——越是有唯一标准答案、靠算力搜索的部分，AI 赢得越彻底；越是要判断"什么算好、为什么做、谁负责"的部分，人越安全。数学正好同时含有这两种成分，所以预测的时候必须分开说。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现在正面回答作业里的第二个问题。今天的数学家，很多功夫花在自己手算证明上。未来的数学家，我预测他们做四件事：第一，提出好问题——这是最核心的，AI 不知道该研究什么；第二，把自己的猜想和思路"说给 AI 听"，让 AI 帮忙找反例、试路径、补中间步骤；第三，像程序员做 Code Review 一样，审查 AI 给出的证明对不对、哪里跳步；第四，把 AI 当成一个永远不累、算力巨大的博士后，带着它干活。所以数学家不会消失，但工作重心从"写证明"挪到了"提问题"和"审证明"。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回答作业最后一个问题。为什么我敢这样预测？相同的地方是：规律会重演——AI 一定先接管有标准答案、靠计算搜索的部分，人一定被推到上层去提问题、审结果。不同的地方是：数学不是围棋。围棋规则固定、有终局，AI 可以碾压；数学没有终局，永远有新问题要问，而且什么叫"好证明"、什么叫"深刻"，这种品味需要人来判断。所以我认为开头那两位数学家其实都对了一半：Hugo 痛哭是因为他熟悉的那段工作真的被拿走了；Pavel 乐观是因为真正的数学家工作——提问题、定方向——反而更值钱了。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最后用一句话收束我的汇报：数学家不会消失，但"只会做题的人"会。AI 会把证明里最机械、最辛苦的那部分拿走，但提出好问题、判断什么是好结果、为结论负责——这些事永远需要人。对正在上学的我们来说，这其实是个好消息：比起比谁算得快，更重要的是学会问出好问题、学会判断 AI 给的东西靠不靠谱。谢谢大家。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幻灯片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idx="1" type="subTitle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内容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节标题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idx="1" type="body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两栏内容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idx="1" type="body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idx="2" type="body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较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idx="1" type="body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Shape 37"/>
          <p:cNvSpPr txBox="1"/>
          <p:nvPr>
            <p:ph idx="2" type="body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idx="3" type="body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Shape 39"/>
          <p:cNvSpPr txBox="1"/>
          <p:nvPr>
            <p:ph idx="4" type="body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仅标题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内容与标题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idx="1" type="body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idx="2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图片与标题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idx="2" type="pic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idx="1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竖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idx="1" type="body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竖排标题与文本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idx="1" type="body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_rels/slideMaster2.xml.rels><?xml version="1.0" encoding="UTF-8" standalone="yes"?><Relationships xmlns="http://schemas.openxmlformats.org/package/2006/relationships"><Relationship Id="rId1" Target="../theme/theme3.xml" Type="http://schemas.openxmlformats.org/officeDocument/2006/relationships/theme"/><Relationship Id="rId2" Target="../slideLayouts/slideLayout12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b="0" i="0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Shape 3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Shape 4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Shape 5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默认主题">
    <p:bg>
      <p:bgPr>
        <a:solidFill>
          <a:srgbClr val="FFFFFF">
            <a:alpha val="10000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5748369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.xml" Type="http://schemas.openxmlformats.org/officeDocument/2006/relationships/notesSlide"/></Relationships>
</file>

<file path=ppt/slides/_rels/slide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2.xml" Type="http://schemas.openxmlformats.org/officeDocument/2006/relationships/notesSlide"/></Relationships>
</file>

<file path=ppt/slides/_rels/slide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3.xml" Type="http://schemas.openxmlformats.org/officeDocument/2006/relationships/notesSlide"/></Relationships>
</file>

<file path=ppt/slides/_rels/slide4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4.xml" Type="http://schemas.openxmlformats.org/officeDocument/2006/relationships/notesSlide"/></Relationships>
</file>

<file path=ppt/slides/_rels/slide5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5.xml" Type="http://schemas.openxmlformats.org/officeDocument/2006/relationships/notesSlide"/></Relationships>
</file>

<file path=ppt/slides/_rels/slide6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6.xml" Type="http://schemas.openxmlformats.org/officeDocument/2006/relationships/notesSlide"/></Relationships>
</file>

<file path=ppt/slides/_rels/slide7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7.xml" Type="http://schemas.openxmlformats.org/officeDocument/2006/relationships/notesSlide"/></Relationships>
</file>

<file path=ppt/slides/_rels/slide8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8.xml" Type="http://schemas.openxmlformats.org/officeDocument/2006/relationships/notesSlide"/></Relationships>
</file>

<file path=ppt/slides/_rels/slide9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9.xml" Type="http://schemas.openxmlformats.org/officeDocument/2006/relationships/notesSlide"/></Relationships>
</file>

<file path=ppt/slides/_rels/slide10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0.xml" Type="http://schemas.openxmlformats.org/officeDocument/2006/relationships/notesSlide"/></Relationships>
</file>

<file path=ppt/slides/_rels/slide1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1.xml" Type="http://schemas.openxmlformats.org/officeDocument/2006/relationships/notesSlide"/></Relationships>
</file>

<file path=ppt/slides/_rels/slide1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2.xml" Type="http://schemas.openxmlformats.org/officeDocument/2006/relationships/notesSlide"/></Relationships>
</file>

<file path=ppt/slides/_rels/slide1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3.xml" Type="http://schemas.openxmlformats.org/officeDocument/2006/relationships/notesSlide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bg>
      <p:bgPr>
        <a:solidFill>
          <a:srgbClr val="1A2E4B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1143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false" i="false" strike="noStrike" u="none" sz="14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《AI 将如何改变你的学习，和你的未来》 · 第6课时 课后挑战</a:t>
            </a:r>
            <a:endParaRPr lang="en-US" sz="1100"/>
          </a:p>
        </p:txBody>
      </p:sp>
      <p:sp>
        <p:nvSpPr>
          <p:cNvPr name="AutoShape 3" id="3"/>
          <p:cNvSpPr txBox="true"/>
          <p:nvPr/>
        </p:nvSpPr>
        <p:spPr>
          <a:xfrm rot="0" flipH="false" flipV="false">
            <a:off x="1016000" y="2286000"/>
            <a:ext cx="10160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52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以史为镜，可以知兴替</a:t>
            </a:r>
            <a:endParaRPr lang="en-US" sz="1100"/>
          </a:p>
        </p:txBody>
      </p:sp>
      <p:cxnSp>
        <p:nvCxnSpPr>
          <p:cNvPr name="Connector 4" id="4"/>
          <p:cNvCxnSpPr/>
          <p:nvPr/>
        </p:nvCxnSpPr>
        <p:spPr>
          <a:xfrm rot="-42969" flipH="false" flipV="false">
            <a:off x="1016040" y="3803650"/>
            <a:ext cx="101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5" id="5"/>
          <p:cNvSpPr txBox="true"/>
          <p:nvPr/>
        </p:nvSpPr>
        <p:spPr>
          <a:xfrm rot="0" flipH="false" flipV="false">
            <a:off x="1016000" y="4064000"/>
            <a:ext cx="10160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40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未来，数学家的工作会变成什么样？</a:t>
            </a:r>
            <a:endParaRPr lang="en-US" sz="1100"/>
          </a:p>
        </p:txBody>
      </p:sp>
      <p:sp>
        <p:nvSpPr>
          <p:cNvPr name="AutoShape 6" id="6"/>
          <p:cNvSpPr txBox="true"/>
          <p:nvPr/>
        </p:nvSpPr>
        <p:spPr>
          <a:xfrm rot="0" flipH="false" flipV="false">
            <a:off x="1016000" y="5842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96A8C3"/>
                </a:solidFill>
                <a:latin typeface="Noto Sans SC"/>
                <a:ea typeface="Noto Sans SC"/>
                <a:cs typeface="Noto Sans SC"/>
                <a:sym typeface="Noto Sans SC"/>
              </a:rPr>
              <a:t>调研汇报：围棋 · 结构生物学 · 翻译 · 编程 —— 四个被 AI 改写过的行业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一位顶级数学家深夜痛哭，另一位却很乐观 —— 谁对？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905000"/>
            <a:ext cx="457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Hugo 为什么哭？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1016000" y="2413000"/>
            <a:ext cx="4572000" cy="292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41666"/>
              </a:lnSpc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2022 年菲尔兹奖得主 Hugo Duminil-Copin，深夜看到 OpenAI 的成果后痛哭失声。</a:t>
            </a:r>
            <a:endParaRPr lang="en-US" sz="1100"/>
          </a:p>
          <a:p>
            <a:pPr algn="l" marL="0" indent="0">
              <a:lnSpc>
                <a:spcPct val="141666"/>
              </a:lnSpc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因为其中不少问题正是他多年研究的方向，而 OpenAI 说，AI 大约只花了"三个小时"就得出了结果。</a:t>
            </a:r>
          </a:p>
          <a:p>
            <a:pPr algn="l" marL="0" indent="0">
              <a:lnSpc>
                <a:spcPct val="141666"/>
              </a:lnSpc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他说：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"OpenAI 摧毁了我的研究领域。"</a:t>
            </a:r>
          </a:p>
        </p:txBody>
      </p:sp>
      <p:cxnSp>
        <p:nvCxnSpPr>
          <p:cNvPr name="Connector 6" id="6"/>
          <p:cNvCxnSpPr/>
          <p:nvPr/>
        </p:nvCxnSpPr>
        <p:spPr>
          <a:xfrm rot="5386777" flipH="false" flipV="false">
            <a:off x="4445000" y="3549662"/>
            <a:ext cx="330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8D0D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 txBox="true"/>
          <p:nvPr/>
        </p:nvSpPr>
        <p:spPr>
          <a:xfrm rot="0" flipH="false" flipV="false">
            <a:off x="6604000" y="1905000"/>
            <a:ext cx="457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Pavel 为什么不慌？</a:t>
            </a:r>
            <a:endParaRPr lang="en-US" sz="1100"/>
          </a:p>
        </p:txBody>
      </p:sp>
      <p:sp>
        <p:nvSpPr>
          <p:cNvPr name="AutoShape 8" id="8"/>
          <p:cNvSpPr txBox="true"/>
          <p:nvPr/>
        </p:nvSpPr>
        <p:spPr>
          <a:xfrm rot="0" flipH="false" flipV="false">
            <a:off x="6604000" y="2413000"/>
            <a:ext cx="4572000" cy="292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41666"/>
              </a:lnSpc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麻省理工学院数学家 Pavel Etingof 则认为：以后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"数学家仍有很多工作要做"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  <a:endParaRPr lang="en-US" sz="1100"/>
          </a:p>
          <a:p>
            <a:pPr algn="l" marL="0" indent="0">
              <a:lnSpc>
                <a:spcPct val="141666"/>
              </a:lnSpc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工作内容也许和以前不一样，但肯定是有意思的工作。</a:t>
            </a:r>
          </a:p>
          <a:p>
            <a:pPr algn="l" marL="0" indent="0">
              <a:lnSpc>
                <a:spcPct val="141666"/>
              </a:lnSpc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两个人都是站在数学最顶端的人，判断却完全相反。</a:t>
            </a:r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016000" y="57150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那，谁是对的？我的办法是 —— 先去历史里，看看 AI 以前是怎么"颠覆"其他行业的。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我选了哪四个"被 AI 颠覆过"的行业？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778000"/>
            <a:ext cx="889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0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01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2159000" y="1841500"/>
            <a:ext cx="2794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围棋</a:t>
            </a:r>
            <a:endParaRPr lang="en-US" sz="1100"/>
          </a:p>
        </p:txBody>
      </p:sp>
      <p:sp>
        <p:nvSpPr>
          <p:cNvPr name="AutoShape 6" id="6"/>
          <p:cNvSpPr txBox="true"/>
          <p:nvPr/>
        </p:nvSpPr>
        <p:spPr>
          <a:xfrm rot="0" flipH="false" flipV="false">
            <a:off x="2159000" y="2260600"/>
            <a:ext cx="4064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2016 年 · AlphaGo 4:1 战胜李世石</a:t>
            </a:r>
            <a:endParaRPr lang="en-US" sz="1100"/>
          </a:p>
        </p:txBody>
      </p:sp>
      <p:sp>
        <p:nvSpPr>
          <p:cNvPr name="AutoShape 7" id="7"/>
          <p:cNvSpPr txBox="true"/>
          <p:nvPr/>
        </p:nvSpPr>
        <p:spPr>
          <a:xfrm rot="0" flipH="false" flipV="false">
            <a:off x="6604000" y="1905000"/>
            <a:ext cx="4572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曾被视为人类智慧巅峰的棋类，被 AI 攻破</a:t>
            </a:r>
            <a:endParaRPr lang="en-US" sz="1100"/>
          </a:p>
        </p:txBody>
      </p:sp>
      <p:cxnSp>
        <p:nvCxnSpPr>
          <p:cNvPr name="Connector 8" id="8"/>
          <p:cNvCxnSpPr/>
          <p:nvPr/>
        </p:nvCxnSpPr>
        <p:spPr>
          <a:xfrm rot="-4297" flipH="false" flipV="false">
            <a:off x="1016004" y="2724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2DAE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9" id="9"/>
          <p:cNvSpPr txBox="true"/>
          <p:nvPr/>
        </p:nvSpPr>
        <p:spPr>
          <a:xfrm rot="0" flipH="false" flipV="false">
            <a:off x="1016000" y="2857500"/>
            <a:ext cx="889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0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02</a:t>
            </a:r>
            <a:endParaRPr lang="en-US" sz="1100"/>
          </a:p>
        </p:txBody>
      </p:sp>
      <p:sp>
        <p:nvSpPr>
          <p:cNvPr name="AutoShape 10" id="10"/>
          <p:cNvSpPr txBox="true"/>
          <p:nvPr/>
        </p:nvSpPr>
        <p:spPr>
          <a:xfrm rot="0" flipH="false" flipV="false">
            <a:off x="2159000" y="2921000"/>
            <a:ext cx="2794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结构生物学</a:t>
            </a:r>
            <a:endParaRPr lang="en-US" sz="1100"/>
          </a:p>
        </p:txBody>
      </p:sp>
      <p:sp>
        <p:nvSpPr>
          <p:cNvPr name="AutoShape 11" id="11"/>
          <p:cNvSpPr txBox="true"/>
          <p:nvPr/>
        </p:nvSpPr>
        <p:spPr>
          <a:xfrm rot="0" flipH="false" flipV="false">
            <a:off x="2159000" y="3340100"/>
            <a:ext cx="4318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2021 年 · AlphaFold 预测 2 亿+ 蛋白质结构</a:t>
            </a:r>
            <a:endParaRPr lang="en-US" sz="1100"/>
          </a:p>
        </p:txBody>
      </p:sp>
      <p:sp>
        <p:nvSpPr>
          <p:cNvPr name="AutoShape 12" id="12"/>
          <p:cNvSpPr txBox="true"/>
          <p:nvPr/>
        </p:nvSpPr>
        <p:spPr>
          <a:xfrm rot="0" flipH="false" flipV="false">
            <a:off x="6604000" y="2984500"/>
            <a:ext cx="4572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科学家花了五十年只解出约 20 万个，AI 一年做完</a:t>
            </a:r>
            <a:endParaRPr lang="en-US" sz="1100"/>
          </a:p>
        </p:txBody>
      </p:sp>
      <p:cxnSp>
        <p:nvCxnSpPr>
          <p:cNvPr name="Connector 13" id="13"/>
          <p:cNvCxnSpPr/>
          <p:nvPr/>
        </p:nvCxnSpPr>
        <p:spPr>
          <a:xfrm rot="-4297" flipH="false" flipV="false">
            <a:off x="1016004" y="3803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2DAE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4" id="14"/>
          <p:cNvSpPr txBox="true"/>
          <p:nvPr/>
        </p:nvSpPr>
        <p:spPr>
          <a:xfrm rot="0" flipH="false" flipV="false">
            <a:off x="1016000" y="3937000"/>
            <a:ext cx="889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0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03</a:t>
            </a:r>
            <a:endParaRPr lang="en-US" sz="1100"/>
          </a:p>
        </p:txBody>
      </p:sp>
      <p:sp>
        <p:nvSpPr>
          <p:cNvPr name="AutoShape 15" id="15"/>
          <p:cNvSpPr txBox="true"/>
          <p:nvPr/>
        </p:nvSpPr>
        <p:spPr>
          <a:xfrm rot="0" flipH="false" flipV="false">
            <a:off x="2159000" y="4000500"/>
            <a:ext cx="2794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翻译</a:t>
            </a:r>
            <a:endParaRPr lang="en-US" sz="1100"/>
          </a:p>
        </p:txBody>
      </p:sp>
      <p:sp>
        <p:nvSpPr>
          <p:cNvPr name="AutoShape 16" id="16"/>
          <p:cNvSpPr txBox="true"/>
          <p:nvPr/>
        </p:nvSpPr>
        <p:spPr>
          <a:xfrm rot="0" flipH="false" flipV="false">
            <a:off x="2159000" y="4419600"/>
            <a:ext cx="4064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2022 年底 · ChatGPT 发布</a:t>
            </a:r>
            <a:endParaRPr lang="en-US" sz="1100"/>
          </a:p>
        </p:txBody>
      </p:sp>
      <p:sp>
        <p:nvSpPr>
          <p:cNvPr name="AutoShape 17" id="17"/>
          <p:cNvSpPr txBox="true"/>
          <p:nvPr/>
        </p:nvSpPr>
        <p:spPr>
          <a:xfrm rot="0" flipH="false" flipV="false">
            <a:off x="6604000" y="4064000"/>
            <a:ext cx="4572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需要深厚语言功底的工作，被 AI 在速度上碾压</a:t>
            </a:r>
            <a:endParaRPr lang="en-US" sz="1100"/>
          </a:p>
        </p:txBody>
      </p:sp>
      <p:cxnSp>
        <p:nvCxnSpPr>
          <p:cNvPr name="Connector 18" id="18"/>
          <p:cNvCxnSpPr/>
          <p:nvPr/>
        </p:nvCxnSpPr>
        <p:spPr>
          <a:xfrm rot="-4297" flipH="false" flipV="false">
            <a:off x="1016004" y="4883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2DAE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9" id="19"/>
          <p:cNvSpPr txBox="true"/>
          <p:nvPr/>
        </p:nvSpPr>
        <p:spPr>
          <a:xfrm rot="0" flipH="false" flipV="false">
            <a:off x="1016000" y="5016500"/>
            <a:ext cx="889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0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04</a:t>
            </a:r>
            <a:endParaRPr lang="en-US" sz="1100"/>
          </a:p>
        </p:txBody>
      </p:sp>
      <p:sp>
        <p:nvSpPr>
          <p:cNvPr name="AutoShape 20" id="20"/>
          <p:cNvSpPr txBox="true"/>
          <p:nvPr/>
        </p:nvSpPr>
        <p:spPr>
          <a:xfrm rot="0" flipH="false" flipV="false">
            <a:off x="2159000" y="5080000"/>
            <a:ext cx="2794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计算机编程</a:t>
            </a:r>
            <a:endParaRPr lang="en-US" sz="1100"/>
          </a:p>
        </p:txBody>
      </p:sp>
      <p:sp>
        <p:nvSpPr>
          <p:cNvPr name="AutoShape 21" id="21"/>
          <p:cNvSpPr txBox="true"/>
          <p:nvPr/>
        </p:nvSpPr>
        <p:spPr>
          <a:xfrm rot="0" flipH="false" flipV="false">
            <a:off x="2159000" y="5499100"/>
            <a:ext cx="4064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2021 年 · GitHub Copilot 上线</a:t>
            </a:r>
            <a:endParaRPr lang="en-US" sz="1100"/>
          </a:p>
        </p:txBody>
      </p:sp>
      <p:sp>
        <p:nvSpPr>
          <p:cNvPr name="AutoShape 22" id="22"/>
          <p:cNvSpPr txBox="true"/>
          <p:nvPr/>
        </p:nvSpPr>
        <p:spPr>
          <a:xfrm rot="0" flipH="false" flipV="false">
            <a:off x="6604000" y="5143500"/>
            <a:ext cx="4572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AI 开始替人写代码，程序员这个职业还在吗？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案例一：AlphaGo 赢了棋，棋手却消失了吗？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来之前 · 棋手在做什么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1016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背前人棋谱、打高手对局、师徒口传心授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研究几百年流传下来的定式和布局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目标很具体：在正式比赛里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赢过其他人类</a:t>
            </a:r>
          </a:p>
        </p:txBody>
      </p:sp>
      <p:cxnSp>
        <p:nvCxnSpPr>
          <p:cNvPr name="Connector 6" id="6"/>
          <p:cNvCxnSpPr/>
          <p:nvPr/>
        </p:nvCxnSpPr>
        <p:spPr>
          <a:xfrm rot="-68745" flipH="false" flipV="false">
            <a:off x="5842063" y="3295650"/>
            <a:ext cx="63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arrow" w="lg" len="lg"/>
          </a:ln>
        </p:spPr>
      </p:cxnSp>
      <p:sp>
        <p:nvSpPr>
          <p:cNvPr name="AutoShape 7" id="7"/>
          <p:cNvSpPr txBox="true"/>
          <p:nvPr/>
        </p:nvSpPr>
        <p:spPr>
          <a:xfrm rot="0" flipH="false" flipV="false">
            <a:off x="6604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来之后 · 棋手在做什么</a:t>
            </a:r>
            <a:endParaRPr lang="en-US" sz="1100"/>
          </a:p>
        </p:txBody>
      </p:sp>
      <p:sp>
        <p:nvSpPr>
          <p:cNvPr name="AutoShape 8" id="8"/>
          <p:cNvSpPr txBox="true"/>
          <p:nvPr/>
        </p:nvSpPr>
        <p:spPr>
          <a:xfrm rot="0" flipH="false" flipV="false">
            <a:off x="6604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2016 年李世石 1:4 负，2017 年柯洁 0:3 负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人类棋手之间的比赛还在，但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训练方式全变了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：每天和 AI 对练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主动去学 AI 下出的"新手式"，反过来研究围棋本身</a:t>
            </a:r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016000" y="5334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结论：棋手没有失业，但他们从"背谱的人"变成了"和 AI 一起理解围棋的人"。</a:t>
            </a:r>
            <a:endParaRPr lang="en-US" sz="1100"/>
          </a:p>
        </p:txBody>
      </p:sp>
      <p:sp>
        <p:nvSpPr>
          <p:cNvPr name="AutoShape 10" id="10"/>
          <p:cNvSpPr txBox="true"/>
          <p:nvPr/>
        </p:nvSpPr>
        <p:spPr>
          <a:xfrm rot="0" flipH="false" flipV="false">
            <a:off x="1016000" y="6350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96A0AF"/>
                </a:solidFill>
                <a:latin typeface="Noto Sans SC"/>
                <a:ea typeface="Noto Sans SC"/>
                <a:cs typeface="Noto Sans SC"/>
                <a:sym typeface="Noto Sans SC"/>
              </a:rPr>
              <a:t>来源：DeepMind AlphaGo 官方资料；澎湃新闻、人民网 2016–2017 年人机大战报道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案例二：AlphaFold 一年画完 2 亿个蛋白，生物学家失业了吗？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来之前 · 结构生物学家在做什么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1016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"蛋白质怎么折成三维结构"是 50 年难题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靠 X 射线晶体学、冷冻电镜，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几年才能解出一个结构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半个多世纪，全世界总共只解出约 20 万个</a:t>
            </a:r>
          </a:p>
        </p:txBody>
      </p:sp>
      <p:cxnSp>
        <p:nvCxnSpPr>
          <p:cNvPr name="Connector 6" id="6"/>
          <p:cNvCxnSpPr/>
          <p:nvPr/>
        </p:nvCxnSpPr>
        <p:spPr>
          <a:xfrm rot="-68745" flipH="false" flipV="false">
            <a:off x="5842063" y="3295650"/>
            <a:ext cx="63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arrow" w="lg" len="lg"/>
          </a:ln>
        </p:spPr>
      </p:cxnSp>
      <p:sp>
        <p:nvSpPr>
          <p:cNvPr name="AutoShape 7" id="7"/>
          <p:cNvSpPr txBox="true"/>
          <p:nvPr/>
        </p:nvSpPr>
        <p:spPr>
          <a:xfrm rot="0" flipH="false" flipV="false">
            <a:off x="6604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来之后 · 结构生物学家在做什么</a:t>
            </a:r>
            <a:endParaRPr lang="en-US" sz="1100"/>
          </a:p>
        </p:txBody>
      </p:sp>
      <p:sp>
        <p:nvSpPr>
          <p:cNvPr name="AutoShape 8" id="8"/>
          <p:cNvSpPr txBox="true"/>
          <p:nvPr/>
        </p:nvSpPr>
        <p:spPr>
          <a:xfrm rot="0" flipH="false" flipV="false">
            <a:off x="6604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2021 年 AlphaFold 预测了几乎所有已知的 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2 亿个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蛋白质结构；开发者获 2024 年诺贝尔化学奖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不再花几年"解结构"，而是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直接拿结果去研发新药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、研究疾病机理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实验精力转向更难的动态过程和药物分子对接</a:t>
            </a:r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016000" y="5334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结论："解结构"这个动作被 AI 接管了，但"该解哪个结构、用它治什么病"的人更重要了。</a:t>
            </a:r>
            <a:endParaRPr lang="en-US" sz="1100"/>
          </a:p>
        </p:txBody>
      </p:sp>
      <p:sp>
        <p:nvSpPr>
          <p:cNvPr name="AutoShape 10" id="10"/>
          <p:cNvSpPr txBox="true"/>
          <p:nvPr/>
        </p:nvSpPr>
        <p:spPr>
          <a:xfrm rot="0" flipH="false" flipV="false">
            <a:off x="1016000" y="6350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96A0AF"/>
                </a:solidFill>
                <a:latin typeface="Noto Sans SC"/>
                <a:ea typeface="Noto Sans SC"/>
                <a:cs typeface="Noto Sans SC"/>
                <a:sym typeface="Noto Sans SC"/>
              </a:rPr>
              <a:t>来源：Nobel Prize in Chemistry 2024 官方 Popular Information；DeepMind AlphaFold 数据库公开数据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案例三：ChatGPT 比人翻得快，译员去哪了？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来之前 · 译员在做什么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1016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逐句人工翻译，靠双语功底和语感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商务、文学、法律、医学稿件都要人亲自翻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单价高、周期长，一个项目做几周很常见</a:t>
            </a:r>
          </a:p>
        </p:txBody>
      </p:sp>
      <p:cxnSp>
        <p:nvCxnSpPr>
          <p:cNvPr name="Connector 6" id="6"/>
          <p:cNvCxnSpPr/>
          <p:nvPr/>
        </p:nvCxnSpPr>
        <p:spPr>
          <a:xfrm rot="-68745" flipH="false" flipV="false">
            <a:off x="5842063" y="3295650"/>
            <a:ext cx="63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arrow" w="lg" len="lg"/>
          </a:ln>
        </p:spPr>
      </p:cxnSp>
      <p:sp>
        <p:nvSpPr>
          <p:cNvPr name="AutoShape 7" id="7"/>
          <p:cNvSpPr txBox="true"/>
          <p:nvPr/>
        </p:nvSpPr>
        <p:spPr>
          <a:xfrm rot="0" flipH="false" flipV="false">
            <a:off x="6604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来之后 · 译员在做什么</a:t>
            </a:r>
            <a:endParaRPr lang="en-US" sz="1100"/>
          </a:p>
        </p:txBody>
      </p:sp>
      <p:sp>
        <p:nvSpPr>
          <p:cNvPr name="AutoShape 8" id="8"/>
          <p:cNvSpPr txBox="true"/>
          <p:nvPr/>
        </p:nvSpPr>
        <p:spPr>
          <a:xfrm rot="0" flipH="false" flipV="false">
            <a:off x="6604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普通稿件先机翻，译员做"译后编辑"（MTPE）：改错句、调语气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高端译员转向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文学翻译、同传、法律医学译审、本地化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译员被称为正在向"翻译工程师/译审"进化</a:t>
            </a:r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016000" y="5334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结论：译员没有消失，但"逐字写字"的人少了，"判断 AI 翻得对不对、好不好"的人成了主力。</a:t>
            </a:r>
            <a:endParaRPr lang="en-US" sz="1100"/>
          </a:p>
        </p:txBody>
      </p:sp>
      <p:sp>
        <p:nvSpPr>
          <p:cNvPr name="AutoShape 10" id="10"/>
          <p:cNvSpPr txBox="true"/>
          <p:nvPr/>
        </p:nvSpPr>
        <p:spPr>
          <a:xfrm rot="0" flipH="false" flipV="false">
            <a:off x="1016000" y="6350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96A0AF"/>
                </a:solidFill>
                <a:latin typeface="Noto Sans SC"/>
                <a:ea typeface="Noto Sans SC"/>
                <a:cs typeface="Noto Sans SC"/>
                <a:sym typeface="Noto Sans SC"/>
              </a:rPr>
              <a:t>来源：中国翻译协会《2023 机器翻译技术及产业应用蓝皮书》；澎湃新闻 2026 年译员访谈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案例四：Copilot 替程序员写代码，程序员失业了吗？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来之前 · 程序员在做什么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1016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一行一行手写代码，反复查文档、翻 Stack Overflow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大量时间花在写重复的样板代码、配置文件上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"写得多 = 干得多"，码量是工作量的直接体现</a:t>
            </a:r>
          </a:p>
        </p:txBody>
      </p:sp>
      <p:cxnSp>
        <p:nvCxnSpPr>
          <p:cNvPr name="Connector 6" id="6"/>
          <p:cNvCxnSpPr/>
          <p:nvPr/>
        </p:nvCxnSpPr>
        <p:spPr>
          <a:xfrm rot="-68745" flipH="false" flipV="false">
            <a:off x="5842063" y="3295650"/>
            <a:ext cx="63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arrow" w="lg" len="lg"/>
          </a:ln>
        </p:spPr>
      </p:cxnSp>
      <p:sp>
        <p:nvSpPr>
          <p:cNvPr name="AutoShape 7" id="7"/>
          <p:cNvSpPr txBox="true"/>
          <p:nvPr/>
        </p:nvSpPr>
        <p:spPr>
          <a:xfrm rot="0" flipH="false" flipV="false">
            <a:off x="6604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AI 来之后 · 程序员在做什么</a:t>
            </a:r>
            <a:endParaRPr lang="en-US" sz="1100"/>
          </a:p>
        </p:txBody>
      </p:sp>
      <p:sp>
        <p:nvSpPr>
          <p:cNvPr name="AutoShape 8" id="8"/>
          <p:cNvSpPr txBox="true"/>
          <p:nvPr/>
        </p:nvSpPr>
        <p:spPr>
          <a:xfrm rot="0" flipH="false" flipV="false">
            <a:off x="6604000" y="2184400"/>
            <a:ext cx="4572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样板代码由 Copilot 自动补全，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人只需要写注释和思路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更多时间花在系统架构设计、Code Review、给 AI 的代码写测试和找 bug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业界共识：不是 AI 取代程序员，而是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会用 AI 的程序员取代不会用的</a:t>
            </a:r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016000" y="5334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结论："敲代码"的比重下降了，但"想清楚要写什么、审查 AI 写得对不对"的比重上升了。</a:t>
            </a:r>
            <a:endParaRPr lang="en-US" sz="1100"/>
          </a:p>
        </p:txBody>
      </p:sp>
      <p:sp>
        <p:nvSpPr>
          <p:cNvPr name="AutoShape 10" id="10"/>
          <p:cNvSpPr txBox="true"/>
          <p:nvPr/>
        </p:nvSpPr>
        <p:spPr>
          <a:xfrm rot="0" flipH="false" flipV="false">
            <a:off x="1016000" y="6350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96A0AF"/>
                </a:solidFill>
                <a:latin typeface="Noto Sans SC"/>
                <a:ea typeface="Noto Sans SC"/>
                <a:cs typeface="Noto Sans SC"/>
                <a:sym typeface="Noto Sans SC"/>
              </a:rPr>
              <a:t>来源：GitHub Copilot 官方 2022 开发者调查；行业公开访谈综合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5080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4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把四个案例放进同一张表，规律藏不住了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200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graphicFrame>
        <p:nvGraphicFramePr>
          <p:cNvPr name="Table 4" id="4"/>
          <p:cNvGraphicFramePr>
            <a:graphicFrameLocks noGrp="true"/>
          </p:cNvGraphicFramePr>
          <p:nvPr/>
        </p:nvGraphicFramePr>
        <p:xfrm>
          <a:off x="635000" y="1460500"/>
          <a:ext cx="10922000" cy="482600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143000"/>
                <a:gridCol w="2540000"/>
                <a:gridCol w="2540000"/>
                <a:gridCol w="3175000"/>
                <a:gridCol w="1524000"/>
              </a:tblGrid>
              <a:tr h="4572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案例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2E4B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AI 之前在做什么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2E4B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AI 怎样颠覆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2E4B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现在的人在做什么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2E4B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信息来源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2E4B">
                        <a:alpha val="100000"/>
                      </a:srgbClr>
                    </a:solidFill>
                  </a:tcPr>
                </a:tc>
              </a:tr>
              <a:tr h="10922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E8720C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围棋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背谱、打谱、研究人类定式，比赛赢过其他人类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2016 年 4:1 胜李世石，2017 年 3:0 胜柯洁，人类棋手再无胜算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每天和 AI 对练，学习 AI 新手式，比赛仍在但训练方式全变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000">
                          <a:solidFill>
                            <a:srgbClr val="6B728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DeepMind；澎湃、人民网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10922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E8720C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结构生物学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靠实验几年解一个蛋白质结构，半世纪共解约 20 万个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AlphaFold 预测了 2 亿+ 结构，相当于全部已知蛋白，获 2024 诺贝尔化学奖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直接用 AI 结果做新药研发和疾病机理，实验转向动态过程与药物对接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000">
                          <a:solidFill>
                            <a:srgbClr val="6B728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诺贝尔奖官网 2024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</a:tr>
              <a:tr h="10922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E8720C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翻译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逐句人工翻译，靠双语功底，单价高、周期长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ChatGPT 后普通稿件机翻质量高、速度极快，价格被压到原来一半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MTPE 译后编辑为主，高端译员转向文学、同传、法律医学译审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000">
                          <a:solidFill>
                            <a:srgbClr val="6B728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中国译协 2023 蓝皮书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10922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E8720C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编程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手写每行代码，查文档、写重复样板，码量即工作量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Copilot 按注释几秒补出函数，样板代码几乎不用手写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16666"/>
                        </a:lnSpc>
                        <a:defRPr/>
                      </a:pPr>
                      <a:r>
                        <a:rPr lang="en-US" b="false" i="false" strike="noStrike" u="none" sz="1100">
                          <a:solidFill>
                            <a:srgbClr val="2B2F36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做架构设计、Code Review、给 AI 代码写测试找 bug；会用 AI 的人更值钱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000">
                          <a:solidFill>
                            <a:srgbClr val="6B728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GitHub 开发者调查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8ECF2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四个案例放在一起，藏着一条共同规律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714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一个行业的工作，可以拆成上中下三层，AI 先吃掉最下面那一层：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2159000"/>
            <a:ext cx="10160000" cy="1143000"/>
          </a:xfrm>
          <a:prstGeom prst="roundRect">
            <a:avLst>
              <a:gd name="adj" fmla="val 0"/>
            </a:avLst>
          </a:prstGeom>
          <a:solidFill>
            <a:srgbClr val="1A2E4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6" id="6"/>
          <p:cNvSpPr txBox="true"/>
          <p:nvPr/>
        </p:nvSpPr>
        <p:spPr>
          <a:xfrm rot="0" flipH="false" flipV="false">
            <a:off x="1270000" y="2286000"/>
            <a:ext cx="965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上层 · 留给人：提出问题、判断对错、为结果负责</a:t>
            </a:r>
            <a:endParaRPr lang="en-US" sz="1100"/>
          </a:p>
        </p:txBody>
      </p:sp>
      <p:sp>
        <p:nvSpPr>
          <p:cNvPr name="AutoShape 7" id="7"/>
          <p:cNvSpPr txBox="true"/>
          <p:nvPr/>
        </p:nvSpPr>
        <p:spPr>
          <a:xfrm rot="0" flipH="false" flipV="false">
            <a:off x="1270000" y="2730500"/>
            <a:ext cx="965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该解哪个蛋白？这段文学怎么翻才对味？这个系统该怎么设计？这盘棋到底在追求什么？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3492500"/>
            <a:ext cx="10160000" cy="1143000"/>
          </a:xfrm>
          <a:prstGeom prst="roundRect">
            <a:avLst>
              <a:gd name="adj" fmla="val 0"/>
            </a:avLst>
          </a:prstGeom>
          <a:solidFill>
            <a:srgbClr val="5A78A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270000" y="3619500"/>
            <a:ext cx="965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中层 · 人机一起：验证、审查、修改 AI 的产出</a:t>
            </a:r>
            <a:endParaRPr lang="en-US" sz="1100"/>
          </a:p>
        </p:txBody>
      </p:sp>
      <p:sp>
        <p:nvSpPr>
          <p:cNvPr name="AutoShape 10" id="10"/>
          <p:cNvSpPr txBox="true"/>
          <p:nvPr/>
        </p:nvSpPr>
        <p:spPr>
          <a:xfrm rot="0" flipH="false" flipV="false">
            <a:off x="1270000" y="4064000"/>
            <a:ext cx="965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EBF0F8"/>
                </a:solidFill>
                <a:latin typeface="Noto Sans SC"/>
                <a:ea typeface="Noto Sans SC"/>
                <a:cs typeface="Noto Sans SC"/>
                <a:sym typeface="Noto Sans SC"/>
              </a:rPr>
              <a:t>和 AI 对练学新手式、给 AI 写的代码做 Code Review、给机翻做译后编辑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1016000" y="4826000"/>
            <a:ext cx="10160000" cy="1143000"/>
          </a:xfrm>
          <a:prstGeom prst="roundRect">
            <a:avLst>
              <a:gd name="adj" fmla="val 0"/>
            </a:avLst>
          </a:prstGeom>
          <a:solidFill>
            <a:srgbClr val="CED6E2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2" id="12"/>
          <p:cNvSpPr txBox="true"/>
          <p:nvPr/>
        </p:nvSpPr>
        <p:spPr>
          <a:xfrm rot="0" flipH="false" flipV="false">
            <a:off x="1270000" y="4953000"/>
            <a:ext cx="965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下层 · AI 接管：重复、有标准答案、靠规模的执行</a:t>
            </a:r>
            <a:endParaRPr lang="en-US" sz="1100"/>
          </a:p>
        </p:txBody>
      </p:sp>
      <p:sp>
        <p:nvSpPr>
          <p:cNvPr name="AutoShape 13" id="13"/>
          <p:cNvSpPr txBox="true"/>
          <p:nvPr/>
        </p:nvSpPr>
        <p:spPr>
          <a:xfrm rot="0" flipH="false" flipV="false">
            <a:off x="1270000" y="5397500"/>
            <a:ext cx="965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算 2 亿个蛋白结构、一秒翻一段文字、自动补样板代码、自己跟自己下几亿盘棋</a:t>
            </a:r>
            <a:endParaRPr lang="en-US" sz="1100"/>
          </a:p>
        </p:txBody>
      </p:sp>
      <p:sp>
        <p:nvSpPr>
          <p:cNvPr name="AutoShape 14" id="14"/>
          <p:cNvSpPr txBox="true"/>
          <p:nvPr/>
        </p:nvSpPr>
        <p:spPr>
          <a:xfrm rot="0" flipH="false" flipV="false">
            <a:off x="1016000" y="61976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规律：AI 取代的是"工作里的某一段"，而不是"整个职业"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四个案例还有一个不同：AI 在各领域"赢多彻底"？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841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从"AI 已经碾压人类" → 到"人仍然主导"：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523" flipH="false" flipV="false">
            <a:off x="1270004" y="2533650"/>
            <a:ext cx="965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C8D0D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name="Connector 6" id="6"/>
          <p:cNvCxnSpPr/>
          <p:nvPr/>
        </p:nvCxnSpPr>
        <p:spPr>
          <a:xfrm rot="5057364" flipH="false" flipV="false">
            <a:off x="10858500" y="2533967"/>
            <a:ext cx="12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C8D0D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name="Connector 7" id="7"/>
          <p:cNvCxnSpPr/>
          <p:nvPr/>
        </p:nvCxnSpPr>
        <p:spPr>
          <a:xfrm rot="5057364" flipH="false" flipV="false">
            <a:off x="1206500" y="2533967"/>
            <a:ext cx="12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C8D0D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8" id="8"/>
          <p:cNvSpPr/>
          <p:nvPr/>
        </p:nvSpPr>
        <p:spPr>
          <a:xfrm rot="0" flipH="false" flipV="false">
            <a:off x="1651000" y="2349500"/>
            <a:ext cx="381000" cy="381000"/>
          </a:xfrm>
          <a:prstGeom prst="ellipse">
            <a:avLst/>
          </a:prstGeom>
          <a:solidFill>
            <a:srgbClr val="E8720C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143000" y="2857500"/>
            <a:ext cx="1397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16666"/>
              </a:lnSpc>
              <a:defRPr/>
            </a:pPr>
            <a:r>
              <a:rPr lang="en-US" b="true" i="false" strike="noStrike" u="none" sz="13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围棋</a:t>
            </a:r>
            <a:endParaRPr lang="en-US" sz="1100"/>
          </a:p>
          <a:p>
            <a:pPr algn="ctr" marL="0" indent="0">
              <a:lnSpc>
                <a:spcPct val="116666"/>
              </a:lnSpc>
            </a:pPr>
            <a:r>
              <a:rPr lang="en-US" b="true" i="false" strike="noStrike" u="none" sz="13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AI 远超人类</a:t>
            </a:r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445000" y="2349500"/>
            <a:ext cx="381000" cy="381000"/>
          </a:xfrm>
          <a:prstGeom prst="ellipse">
            <a:avLst/>
          </a:prstGeom>
          <a:solidFill>
            <a:srgbClr val="E8720C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1" id="11"/>
          <p:cNvSpPr txBox="true"/>
          <p:nvPr/>
        </p:nvSpPr>
        <p:spPr>
          <a:xfrm rot="0" flipH="false" flipV="false">
            <a:off x="3746500" y="2857500"/>
            <a:ext cx="177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16666"/>
              </a:lnSpc>
              <a:defRPr/>
            </a:pPr>
            <a:r>
              <a:rPr lang="en-US" b="true" i="false" strike="noStrike" u="none" sz="13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结构生物学</a:t>
            </a:r>
            <a:endParaRPr lang="en-US" sz="1100"/>
          </a:p>
          <a:p>
            <a:pPr algn="ctr" marL="0" indent="0">
              <a:lnSpc>
                <a:spcPct val="116666"/>
              </a:lnSpc>
            </a:pPr>
            <a:r>
              <a:rPr lang="en-US" b="true" i="false" strike="noStrike" u="none" sz="13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预测被 AI 接管</a:t>
            </a:r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7239000" y="2349500"/>
            <a:ext cx="381000" cy="381000"/>
          </a:xfrm>
          <a:prstGeom prst="ellipse">
            <a:avLst/>
          </a:prstGeom>
          <a:solidFill>
            <a:srgbClr val="5A78A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 txBox="true"/>
          <p:nvPr/>
        </p:nvSpPr>
        <p:spPr>
          <a:xfrm rot="0" flipH="false" flipV="false">
            <a:off x="6540500" y="2857500"/>
            <a:ext cx="177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16666"/>
              </a:lnSpc>
              <a:defRPr/>
            </a:pPr>
            <a:r>
              <a:rPr lang="en-US" b="true" i="false" strike="noStrike" u="none" sz="1300">
                <a:solidFill>
                  <a:srgbClr val="5A78AA"/>
                </a:solidFill>
                <a:latin typeface="Noto Sans SC"/>
                <a:ea typeface="Noto Sans SC"/>
                <a:cs typeface="Noto Sans SC"/>
                <a:sym typeface="Noto Sans SC"/>
              </a:rPr>
              <a:t>翻译</a:t>
            </a:r>
            <a:endParaRPr lang="en-US" sz="1100"/>
          </a:p>
          <a:p>
            <a:pPr algn="ctr" marL="0" indent="0">
              <a:lnSpc>
                <a:spcPct val="116666"/>
              </a:lnSpc>
            </a:pPr>
            <a:r>
              <a:rPr lang="en-US" b="true" i="false" strike="noStrike" u="none" sz="1300">
                <a:solidFill>
                  <a:srgbClr val="5A78AA"/>
                </a:solidFill>
                <a:latin typeface="Noto Sans SC"/>
                <a:ea typeface="Noto Sans SC"/>
                <a:cs typeface="Noto Sans SC"/>
                <a:sym typeface="Noto Sans SC"/>
              </a:rPr>
              <a:t>AI 出稿，人终审</a:t>
            </a:r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10033000" y="2349500"/>
            <a:ext cx="381000" cy="381000"/>
          </a:xfrm>
          <a:prstGeom prst="ellipse">
            <a:avLst/>
          </a:prstGeom>
          <a:solidFill>
            <a:srgbClr val="1A2E4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5" id="15"/>
          <p:cNvSpPr txBox="true"/>
          <p:nvPr/>
        </p:nvSpPr>
        <p:spPr>
          <a:xfrm rot="0" flipH="false" flipV="false">
            <a:off x="9334500" y="2857500"/>
            <a:ext cx="1651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16666"/>
              </a:lnSpc>
              <a:defRPr/>
            </a:pPr>
            <a:r>
              <a:rPr lang="en-US" b="true" i="false" strike="noStrike" u="none" sz="13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编程</a:t>
            </a:r>
            <a:endParaRPr lang="en-US" sz="1100"/>
          </a:p>
          <a:p>
            <a:pPr algn="ctr" marL="0" indent="0">
              <a:lnSpc>
                <a:spcPct val="116666"/>
              </a:lnSpc>
            </a:pPr>
            <a:r>
              <a:rPr lang="en-US" b="true" i="false" strike="noStrike" u="none" sz="13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AI 是副驾驶</a:t>
            </a:r>
          </a:p>
        </p:txBody>
      </p:sp>
      <p:sp>
        <p:nvSpPr>
          <p:cNvPr name="AutoShape 16" id="16"/>
          <p:cNvSpPr txBox="true"/>
          <p:nvPr/>
        </p:nvSpPr>
        <p:spPr>
          <a:xfrm rot="0" flipH="false" flipV="false">
            <a:off x="1016000" y="3810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这条梯度说明了什么？</a:t>
            </a:r>
            <a:endParaRPr lang="en-US" sz="1100"/>
          </a:p>
        </p:txBody>
      </p:sp>
      <p:sp>
        <p:nvSpPr>
          <p:cNvPr name="AutoShape 17" id="17"/>
          <p:cNvSpPr txBox="true"/>
          <p:nvPr/>
        </p:nvSpPr>
        <p:spPr>
          <a:xfrm rot="0" flipH="false" flipV="false">
            <a:off x="1016000" y="4254500"/>
            <a:ext cx="10160000" cy="190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50000"/>
              </a:lnSpc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越靠近"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有唯一标准答案、可以靠搜索和算力解决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"的部分，AI 赢得越彻底；</a:t>
            </a:r>
            <a:endParaRPr lang="en-US" sz="1100"/>
          </a:p>
          <a:p>
            <a:pPr algn="l" marL="0" indent="0">
              <a:lnSpc>
                <a:spcPct val="150000"/>
              </a:lnSpc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越靠近"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什么算好结果、为什么做、错了谁负责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"的部分，人越站得住；</a:t>
            </a:r>
          </a:p>
          <a:p>
            <a:pPr algn="l" marL="0" indent="0">
              <a:lnSpc>
                <a:spcPct val="150000"/>
              </a:lnSpc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· 数学恰好同时含有这两种成分 —— 所以它不会整体变成围棋，也不会整体停在编程。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那未来数学家的一天，会怎么过？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今天 · 数学家在做什么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1016000" y="2184400"/>
            <a:ext cx="4572000" cy="304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一个人对着黑板和纸，推公式、手算证明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为了一个定理，想几个月甚至几年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读论文、参加讨论班、自己做计算和验证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功夫花在"把证明写出来"这件事本身</a:t>
            </a:r>
          </a:p>
        </p:txBody>
      </p:sp>
      <p:cxnSp>
        <p:nvCxnSpPr>
          <p:cNvPr name="Connector 6" id="6"/>
          <p:cNvCxnSpPr/>
          <p:nvPr/>
        </p:nvCxnSpPr>
        <p:spPr>
          <a:xfrm rot="-68745" flipH="false" flipV="false">
            <a:off x="5842063" y="3295650"/>
            <a:ext cx="63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arrow" w="lg" len="lg"/>
          </a:ln>
        </p:spPr>
      </p:cxnSp>
      <p:sp>
        <p:nvSpPr>
          <p:cNvPr name="AutoShape 7" id="7"/>
          <p:cNvSpPr txBox="true"/>
          <p:nvPr/>
        </p:nvSpPr>
        <p:spPr>
          <a:xfrm rot="0" flipH="false" flipV="false">
            <a:off x="6604000" y="1778000"/>
            <a:ext cx="4572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未来 · 数学家更像在做什么</a:t>
            </a:r>
            <a:endParaRPr lang="en-US" sz="1100"/>
          </a:p>
        </p:txBody>
      </p:sp>
      <p:sp>
        <p:nvSpPr>
          <p:cNvPr name="AutoShape 8" id="8"/>
          <p:cNvSpPr txBox="true"/>
          <p:nvPr/>
        </p:nvSpPr>
        <p:spPr>
          <a:xfrm rot="0" flipH="false" flipV="false">
            <a:off x="6604000" y="2184400"/>
            <a:ext cx="4572000" cy="304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提出好问题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：判断什么问题值得研究、为什么重要</a:t>
            </a:r>
            <a:endParaRPr lang="en-US" sz="1100"/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把猜想和证明思路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"说给 AI 听"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，让 AI 找反例、试路径、补中间步骤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像 Code Review 一样</a:t>
            </a:r>
            <a:r>
              <a:rPr lang="en-US" b="tru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审查 AI 的证明</a:t>
            </a: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：哪里跳步、哪里有漏洞</a:t>
            </a:r>
          </a:p>
          <a:p>
            <a:pPr algn="l" indent="-190500" marL="1905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5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把 AI 当成"永远不累、算力巨大的博士后"来带</a:t>
            </a:r>
          </a:p>
        </p:txBody>
      </p:sp>
      <p:sp>
        <p:nvSpPr>
          <p:cNvPr name="AutoShape 9" id="9"/>
          <p:cNvSpPr txBox="true"/>
          <p:nvPr/>
        </p:nvSpPr>
        <p:spPr>
          <a:xfrm rot="0" flipH="false" flipV="false">
            <a:off x="1016000" y="5588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一句话：数学家不会不做题，但从"自己算题"，变成了"给 AI 出题、再检查 AI 算得对不对"。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F0F2F5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635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我为什么敢这样预测？和四个案例像，又不像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85925" flipH="false" flipV="false">
            <a:off x="1016079" y="1454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 txBox="true"/>
          <p:nvPr/>
        </p:nvSpPr>
        <p:spPr>
          <a:xfrm rot="0" flipH="false" flipV="false">
            <a:off x="1016000" y="1841500"/>
            <a:ext cx="4572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相同：规律会重演</a:t>
            </a:r>
            <a:endParaRPr lang="en-US" sz="1100"/>
          </a:p>
        </p:txBody>
      </p:sp>
      <p:sp>
        <p:nvSpPr>
          <p:cNvPr name="AutoShape 5" id="5"/>
          <p:cNvSpPr txBox="true"/>
          <p:nvPr/>
        </p:nvSpPr>
        <p:spPr>
          <a:xfrm rot="0" flipH="false" flipV="false">
            <a:off x="1016000" y="2286000"/>
            <a:ext cx="4572000" cy="317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77800" marL="1778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AI 一定先接管</a:t>
            </a:r>
            <a:r>
              <a:rPr lang="en-US" b="tru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有标准答案、靠计算和搜索</a:t>
            </a: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的那部分：长证明的验证、大规模枚举、机械推导</a:t>
            </a:r>
            <a:endParaRPr lang="en-US" sz="1100"/>
          </a:p>
          <a:p>
            <a:pPr algn="l" indent="-177800" marL="1778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人一定被推到上层：</a:t>
            </a:r>
            <a:r>
              <a:rPr lang="en-US" b="tru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提问题、审结果、为结论负责</a:t>
            </a: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</a:p>
          <a:p>
            <a:pPr algn="l" indent="-177800" marL="1778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不会"数学家整体失业"，而是工作内容重组——就像棋手、译员、程序员都没失业一样</a:t>
            </a:r>
          </a:p>
        </p:txBody>
      </p:sp>
      <p:sp>
        <p:nvSpPr>
          <p:cNvPr name="AutoShape 6" id="6"/>
          <p:cNvSpPr txBox="true"/>
          <p:nvPr/>
        </p:nvSpPr>
        <p:spPr>
          <a:xfrm rot="0" flipH="false" flipV="false">
            <a:off x="6604000" y="1841500"/>
            <a:ext cx="4572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不同：数学不是围棋</a:t>
            </a:r>
            <a:endParaRPr lang="en-US" sz="1100"/>
          </a:p>
        </p:txBody>
      </p:sp>
      <p:sp>
        <p:nvSpPr>
          <p:cNvPr name="AutoShape 7" id="7"/>
          <p:cNvSpPr txBox="true"/>
          <p:nvPr/>
        </p:nvSpPr>
        <p:spPr>
          <a:xfrm rot="0" flipH="false" flipV="false">
            <a:off x="6604000" y="2286000"/>
            <a:ext cx="4572000" cy="317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-177800" marL="177800">
              <a:lnSpc>
                <a:spcPct val="141666"/>
              </a:lnSpc>
              <a:buClr>
                <a:srgbClr val="2B2F36"/>
              </a:buClr>
              <a:buChar char="•"/>
              <a:defRPr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围棋规则固定、有终局，AI 可以碾压；</a:t>
            </a:r>
            <a:r>
              <a:rPr lang="en-US" b="tru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数学没有终局</a:t>
            </a: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，永远有新问题</a:t>
            </a:r>
            <a:endParaRPr lang="en-US" sz="1100"/>
          </a:p>
          <a:p>
            <a:pPr algn="l" indent="-177800" marL="1778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什么算"好证明"、什么问题"深刻"，需要人来判断和品味——这部分 AI 替不了</a:t>
            </a:r>
          </a:p>
          <a:p>
            <a:pPr algn="l" indent="-177800" marL="177800">
              <a:lnSpc>
                <a:spcPct val="141666"/>
              </a:lnSpc>
              <a:buClr>
                <a:srgbClr val="2B2F36"/>
              </a:buClr>
              <a:buChar char="•"/>
            </a:pP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数学更像</a:t>
            </a:r>
            <a:r>
              <a:rPr lang="en-US" b="tru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编程 + 生物</a:t>
            </a:r>
            <a:r>
              <a:rPr lang="en-US" b="false" i="false" strike="noStrike" u="none" sz="1400">
                <a:solidFill>
                  <a:srgbClr val="2B2F36"/>
                </a:solidFill>
                <a:latin typeface="Noto Sans SC"/>
                <a:ea typeface="Noto Sans SC"/>
                <a:cs typeface="Noto Sans SC"/>
                <a:sym typeface="Noto Sans SC"/>
              </a:rPr>
              <a:t>的混合：AI 是超强副驾，但方向由人定</a:t>
            </a:r>
          </a:p>
        </p:txBody>
      </p:sp>
      <p:sp>
        <p:nvSpPr>
          <p:cNvPr name="AutoShape 8" id="8"/>
          <p:cNvSpPr txBox="true"/>
          <p:nvPr/>
        </p:nvSpPr>
        <p:spPr>
          <a:xfrm rot="0" flipH="false" flipV="false">
            <a:off x="1016000" y="5778500"/>
            <a:ext cx="10160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A2E4B"/>
                </a:solidFill>
                <a:latin typeface="Noto Sans SC"/>
                <a:ea typeface="Noto Sans SC"/>
                <a:cs typeface="Noto Sans SC"/>
                <a:sym typeface="Noto Sans SC"/>
              </a:rPr>
              <a:t>所以开头那两个人都对了一半：Hugo 的慌是真的，Pavel 的乐观也是真的。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E4B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 txBox="true"/>
          <p:nvPr/>
        </p:nvSpPr>
        <p:spPr>
          <a:xfrm rot="0" flipH="false" flipV="false">
            <a:off x="1016000" y="1397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E8720C"/>
                </a:solidFill>
                <a:latin typeface="Noto Sans SC"/>
                <a:ea typeface="Noto Sans SC"/>
                <a:cs typeface="Noto Sans SC"/>
                <a:sym typeface="Noto Sans SC"/>
              </a:rPr>
              <a:t>我的结论</a:t>
            </a:r>
            <a:endParaRPr lang="en-US" sz="1100"/>
          </a:p>
        </p:txBody>
      </p:sp>
      <p:sp>
        <p:nvSpPr>
          <p:cNvPr name="AutoShape 3" id="3"/>
          <p:cNvSpPr txBox="true"/>
          <p:nvPr/>
        </p:nvSpPr>
        <p:spPr>
          <a:xfrm rot="0" flipH="false" flipV="false">
            <a:off x="1016000" y="2159000"/>
            <a:ext cx="10160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4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数学家不会消失，</a:t>
            </a:r>
            <a:endParaRPr lang="en-US" sz="1100"/>
          </a:p>
          <a:p>
            <a:pPr algn="l" marL="0" indent="0">
              <a:lnSpc>
                <a:spcPct val="108333"/>
              </a:lnSpc>
            </a:pPr>
            <a:r>
              <a:rPr lang="en-US" b="true" i="false" strike="noStrike" u="none" sz="4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但"只会做题的人"会。</a:t>
            </a:r>
          </a:p>
        </p:txBody>
      </p:sp>
      <p:cxnSp>
        <p:nvCxnSpPr>
          <p:cNvPr name="Connector 4" id="4"/>
          <p:cNvCxnSpPr/>
          <p:nvPr/>
        </p:nvCxnSpPr>
        <p:spPr>
          <a:xfrm rot="-42969" flipH="false" flipV="false">
            <a:off x="1016040" y="4311650"/>
            <a:ext cx="101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mpd="sng" cap="flat">
            <a:solidFill>
              <a:srgbClr val="E8720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5" id="5"/>
          <p:cNvSpPr txBox="true"/>
          <p:nvPr/>
        </p:nvSpPr>
        <p:spPr>
          <a:xfrm rot="0" flipH="false" flipV="false">
            <a:off x="1016000" y="4635500"/>
            <a:ext cx="10160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41666"/>
              </a:lnSpc>
              <a:defRPr/>
            </a:pPr>
            <a:r>
              <a:rPr lang="en-US" b="false" i="false" strike="noStrike" u="none" sz="170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对我们自己来说也是一样：AI 算得比我们快、查得比我们多，</a:t>
            </a:r>
            <a:endParaRPr lang="en-US" sz="1100"/>
          </a:p>
          <a:p>
            <a:pPr algn="l" marL="0" indent="0">
              <a:lnSpc>
                <a:spcPct val="141666"/>
              </a:lnSpc>
            </a:pPr>
            <a:r>
              <a:rPr lang="en-US" b="false" i="false" strike="noStrike" u="none" sz="170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真正要练的，是</a:t>
            </a:r>
            <a:r>
              <a:rPr lang="en-US" b="true" i="false" strike="noStrike" u="none" sz="17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问出好问题</a:t>
            </a:r>
            <a:r>
              <a:rPr lang="en-US" b="false" i="false" strike="noStrike" u="none" sz="170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、</a:t>
            </a:r>
            <a:r>
              <a:rPr lang="en-US" b="true" i="false" strike="noStrike" u="none" sz="17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判断 AI 给得对不对</a:t>
            </a:r>
            <a:r>
              <a:rPr lang="en-US" b="false" i="false" strike="noStrike" u="none" sz="170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、并且</a:t>
            </a:r>
            <a:r>
              <a:rPr lang="en-US" b="true" i="false" strike="noStrike" u="none" sz="17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为结果负责</a:t>
            </a:r>
            <a:r>
              <a:rPr lang="en-US" b="false" i="false" strike="noStrike" u="none" sz="1700">
                <a:solidFill>
                  <a:srgbClr val="DCE4F0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0" y="6318250"/>
            <a:ext cx="1524000" cy="5397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{"Label":"1","ContentProducer":"001191110102MACQD9K64010000","ProduceID":"7697485450142847399","ReservedCode1":"","ContentPropagator":"","PropagateID":"","ReservedCode2":""}</vt:lpwstr>
  </property>
</Properties>
</file>