
<file path=[Content_Types].xml><?xml version="1.0" encoding="utf-8"?>
<Types xmlns="http://schemas.openxmlformats.org/package/2006/content-types">
  <Default ContentType="image/png" Extension="png"/>
  <Default ContentType="application/vnd.openxmlformats-package.relationships+xml" Extension="rels"/>
  <Default ContentType="application/xml" Extension="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core.xml" Type="http://schemas.openxmlformats.org/package/2006/relationships/metadata/core-properties"/><Relationship Id="rId3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8"/>
  </p:sldMasterIdLst>
  <p:notesMasterIdLst>
    <p:notesMasterId r:id="rId6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</p:sldIdLst>
  <p:sldSz cx="12192000" cy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 mar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 marL="457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 marL="914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 marL="1371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 marL="18288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 marL="22860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 marL="2743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 marL="3200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 marL="3657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arget="theme/theme1.xml" Type="http://schemas.openxmlformats.org/officeDocument/2006/relationships/theme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slides/slide7.xml" Type="http://schemas.openxmlformats.org/officeDocument/2006/relationships/slide"/><Relationship Id="rId16" Target="slides/slide8.xml" Type="http://schemas.openxmlformats.org/officeDocument/2006/relationships/slide"/><Relationship Id="rId17" Target="slides/slide9.xml" Type="http://schemas.openxmlformats.org/officeDocument/2006/relationships/slide"/><Relationship Id="rId18" Target="slides/slide10.xml" Type="http://schemas.openxmlformats.org/officeDocument/2006/relationships/slide"/><Relationship Id="rId19" Target="slides/slide11.xml" Type="http://schemas.openxmlformats.org/officeDocument/2006/relationships/slide"/><Relationship Id="rId2" Target="viewProps.xml" Type="http://schemas.openxmlformats.org/officeDocument/2006/relationships/viewProps"/><Relationship Id="rId20" Target="slides/slide12.xml" Type="http://schemas.openxmlformats.org/officeDocument/2006/relationships/slide"/><Relationship Id="rId21" Target="slides/slide13.xml" Type="http://schemas.openxmlformats.org/officeDocument/2006/relationships/slide"/><Relationship Id="rId22" Target="notesSlides/notesSlide1.xml" Type="http://schemas.openxmlformats.org/officeDocument/2006/relationships/notesSlide"/><Relationship Id="rId23" Target="notesSlides/notesSlide2.xml" Type="http://schemas.openxmlformats.org/officeDocument/2006/relationships/notesSlide"/><Relationship Id="rId24" Target="notesSlides/notesSlide3.xml" Type="http://schemas.openxmlformats.org/officeDocument/2006/relationships/notesSlide"/><Relationship Id="rId25" Target="notesSlides/notesSlide4.xml" Type="http://schemas.openxmlformats.org/officeDocument/2006/relationships/notesSlide"/><Relationship Id="rId26" Target="notesSlides/notesSlide5.xml" Type="http://schemas.openxmlformats.org/officeDocument/2006/relationships/notesSlide"/><Relationship Id="rId27" Target="notesSlides/notesSlide6.xml" Type="http://schemas.openxmlformats.org/officeDocument/2006/relationships/notesSlide"/><Relationship Id="rId28" Target="notesSlides/notesSlide7.xml" Type="http://schemas.openxmlformats.org/officeDocument/2006/relationships/notesSlide"/><Relationship Id="rId29" Target="notesSlides/notesSlide8.xml" Type="http://schemas.openxmlformats.org/officeDocument/2006/relationships/notesSlide"/><Relationship Id="rId3" Target="presProps.xml" Type="http://schemas.openxmlformats.org/officeDocument/2006/relationships/presProps"/><Relationship Id="rId30" Target="notesSlides/notesSlide9.xml" Type="http://schemas.openxmlformats.org/officeDocument/2006/relationships/notesSlide"/><Relationship Id="rId31" Target="notesSlides/notesSlide10.xml" Type="http://schemas.openxmlformats.org/officeDocument/2006/relationships/notesSlide"/><Relationship Id="rId32" Target="notesSlides/notesSlide11.xml" Type="http://schemas.openxmlformats.org/officeDocument/2006/relationships/notesSlide"/><Relationship Id="rId33" Target="notesSlides/notesSlide12.xml" Type="http://schemas.openxmlformats.org/officeDocument/2006/relationships/notesSlide"/><Relationship Id="rId34" Target="notesSlides/notesSlide13.xml" Type="http://schemas.openxmlformats.org/officeDocument/2006/relationships/notesSlide"/><Relationship Id="rId4" Target="slideMasters/slideMaster1.xml" Type="http://schemas.openxmlformats.org/officeDocument/2006/relationships/slideMaster"/><Relationship Id="rId6" Target="notesMasters/notesMaster1.xml" Type="http://schemas.openxmlformats.org/officeDocument/2006/relationships/notesMaster"/><Relationship Id="rId7" Target="theme/theme2.xml" Type="http://schemas.openxmlformats.org/officeDocument/2006/relationships/theme"/><Relationship Id="rId8" Target="slideMasters/slideMaster2.xml" Type="http://schemas.openxmlformats.org/officeDocument/2006/relationships/slideMaster"/><Relationship Id="rId9" Target="slides/slide1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大家好，这是我第4课时课后挑战的汇报。本次挑战要求我们用0到10分，给文史社科、艺术、科学研究、工程和其他共5大门类26个细分领域，打出"AI工作量替代指数"。接下来我会先说明调研方法，再展示打分结果，最后回答三个思考问题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先说明打分口径。W是0到10的指数，0代表AI完全做不了，10代表100%的工作都能交给AI。我只统计2026年当下已经能被AI承担的任务，不预测未来。判断时我交叉参考了IMF、麦肯锡和世界经济论坛三份报告，它们的共识是：流程化的文书、数据类工作替代率最高，而需要现场操作、人际信任和责任承担的工作替代率最低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是26个领域打分后按大类取平均的结果。出乎直觉的是：文史社科平均5.75、艺术5.63，排在最前面；工程和科学研究反而在中间；医学和农学所在的"其他"大类只有3.75，最安全。也就是说，被AI冲击最大的并不是大家印象里"文科不行"，而是那些以语言、图像、信息处理为主的工作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展开看文史社科内部：法学和经济最高，6.5分，因为合同审查、法律检索、数据分析、报告初稿这些工作AI已经做得很好；文学和管理6分；历史5.5；哲学最低4分。差别在于——越是流程化的语言和信息处理，AI越擅长；而哲学这种需要原创概念和深度思辨的工作，AI目前只能做辅助梳理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艺术类里，美术设计最高7分，是所有26个领域里第二高的，因为AI生图、海报、初稿已经非常成熟；影视新媒体6.5，音乐6分。但舞蹈只有3分——动作编排也许能辅助，可舞台上的身体表演、现场感染力，AI目前根本无法替代。所以同样是"搞艺术"，差距悬殊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科学研究8个领域，分数集中在4到5.5之间，没有特别极端的。规律很一致：凡是面对已有数据和文献的工作，比如望远镜数据分类、天气预报模型、基因序列分析，AI都能承担一半左右；但只要需要动手做实验、跑野外、上船出海，分数就掉下来。科研不是被整体替代，而是被"削掉了案头部分"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工程类最值得讲：计算机7.5，是全部26个领域里最高的，写代码、改bug、写文档这些AI已经能做一大半；但同样是工程，机械和航空航天只有4分。反差来自哪里？写代码是在数字世界里用语言组织逻辑，正好撞上AI最强的能力；而机械加工、航空试飞要在真实世界里动手、还要为安全负责，AI插不上手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是医学和农学。医学4.5，AI读片、写病历已经很厉害，但面诊、开刀、尤其是出了问题谁负责，这部分AI替代不了；农学只有3分，大部分是田里的活。它们之所以最安全，是因为都有三个共同点：人必须到现场、必须动手操作、最后必须有人承担责任。这三条恰恰是AI最难跨越的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把所有26个领域排个队：受冲击最大的是计算机7.5、美术设计7.0，以及法学、经济、影视这些6.5的；最安全的是农学和舞蹈3分，哲学、海洋、机械、航空航天4分。中间是医学和科学研究。看这个榜你会发现一个反直觉的事——最危险的和最安全的，并不是按文科理科排的，而是按"你的工作成果是不是能用语言和数字描述清楚"来排的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回答第一个问题。高替代的领域有三个共同点：产出本来就是数字符号、任务能拆成模式化步骤、改错成本低；低替代的领域则都需要进入物理现场、依赖身体和信任、而且责任要由人承担。这个结果一半符合我原来的认知——医学农学确实安全；一半被颠覆——我原以为理工科稳，没想到写代码的计算机反而是最危险的。分界线其实不是文理科，而是工作能不能被数字化和模式化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二个问题。最让我意外的是计算机居然打了7.5分，全表最高。我原来以为工科最安全，可真正拆开一看，写代码大量工作就是把需求翻译成一种形式语言，这正好撞上AI最强的能力。这次调研让我对AI边界有三点新认识：第一，它的边界不按知识难度划分，而按任务形态划分；第二，它替代的是任务而不是整个职业；第三，高暴露不等于高失业，很多时候它是把人从重复劳动里解放出来去做更需要判断力的事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三个问题。我确实用了AI，前后8到10轮。举一个具体例子：AI一开始给计算机打了9分，说软件工程师要被大量替代。我核查后发现它把"AI能补全代码"和"AI能独立承担系统设计责任"混为一谈，翻McKinsey数据后把它降到了7.5；医学也类似，从6分降到4.5。我固定用三步审查法：核对数据真假、区分能做和能负责、对极端分数保持怀疑。AI是很好的初稿生成器，但最后的判断必须由我自己下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总结一下。这次调研让我意识到，AI淘汰的从来不是某个职业，而是职业里那些可以被模式化、被拆解成数字符号的工作。真正不会过时的，是判断力、责任心、原创力和人与人之间的连接。与其担心被AI替代，不如学会和它协作：把重复劳动交给它，把思考和判断留给自己。我的汇报到这里，谢谢老师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幻灯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idx="1" type="subTitle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内容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节标题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两栏内容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较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idx="1" type="body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Shape 37"/>
          <p:cNvSpPr txBox="1"/>
          <p:nvPr>
            <p:ph idx="2" type="body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Shape 39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仅标题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内容与标题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图片与标题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竖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竖排标题与文本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_rels/slideMaster2.xml.rels><?xml version="1.0" encoding="UTF-8" standalone="yes"?><Relationships xmlns="http://schemas.openxmlformats.org/package/2006/relationships"><Relationship Id="rId1" Target="../theme/theme3.xml" Type="http://schemas.openxmlformats.org/officeDocument/2006/relationships/theme"/><Relationship Id="rId2" Target="../slideLayouts/slideLayout12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b="0" i="0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默认主题">
    <p:bg>
      <p:bgPr>
        <a:solidFill>
          <a:srgbClr val="FFFFFF">
            <a:alpha val="10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5748369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.xml" Type="http://schemas.openxmlformats.org/officeDocument/2006/relationships/notesSlide"/></Relationships>
</file>

<file path=ppt/slides/_rels/slide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2.xml" Type="http://schemas.openxmlformats.org/officeDocument/2006/relationships/notesSlide"/></Relationships>
</file>

<file path=ppt/slides/_rels/slide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3.xml" Type="http://schemas.openxmlformats.org/officeDocument/2006/relationships/notesSlide"/></Relationships>
</file>

<file path=ppt/slides/_rels/slide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4.xml" Type="http://schemas.openxmlformats.org/officeDocument/2006/relationships/notesSlide"/></Relationships>
</file>

<file path=ppt/slides/_rels/slide5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5.xml" Type="http://schemas.openxmlformats.org/officeDocument/2006/relationships/notesSlide"/></Relationships>
</file>

<file path=ppt/slides/_rels/slide6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6.xml" Type="http://schemas.openxmlformats.org/officeDocument/2006/relationships/notesSlide"/></Relationships>
</file>

<file path=ppt/slides/_rels/slide7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7.xml" Type="http://schemas.openxmlformats.org/officeDocument/2006/relationships/notesSlide"/></Relationships>
</file>

<file path=ppt/slides/_rels/slide8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8.xml" Type="http://schemas.openxmlformats.org/officeDocument/2006/relationships/notesSlide"/></Relationships>
</file>

<file path=ppt/slides/_rels/slide9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9.xml" Type="http://schemas.openxmlformats.org/officeDocument/2006/relationships/notesSlide"/></Relationships>
</file>

<file path=ppt/slides/_rels/slide10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0.xml" Type="http://schemas.openxmlformats.org/officeDocument/2006/relationships/notesSlide"/></Relationships>
</file>

<file path=ppt/slides/_rels/slide1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1.xml" Type="http://schemas.openxmlformats.org/officeDocument/2006/relationships/notesSlide"/></Relationships>
</file>

<file path=ppt/slides/_rels/slide1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2.xml" Type="http://schemas.openxmlformats.org/officeDocument/2006/relationships/notesSlide"/></Relationships>
</file>

<file path=ppt/slides/_rels/slide1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notesSlides/notesSlide13.xml" Type="http://schemas.openxmlformats.org/officeDocument/2006/relationships/notesSlid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09122D">
                <a:alpha val="100000"/>
              </a:srgbClr>
            </a:gs>
            <a:gs pos="55000">
              <a:srgbClr val="14285A">
                <a:alpha val="100000"/>
              </a:srgbClr>
            </a:gs>
            <a:gs pos="100000">
              <a:srgbClr val="1E408C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1168400"/>
            <a:ext cx="6350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60A5FA"/>
                </a:solidFill>
                <a:latin typeface="Noto Sans SC"/>
                <a:ea typeface="Noto Sans SC"/>
                <a:cs typeface="Noto Sans SC"/>
                <a:sym typeface="Noto Sans SC"/>
              </a:rPr>
              <a:t>第 4 课时 · 课后挑战汇报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69" flipH="false" flipV="false">
            <a:off x="1016040" y="1771650"/>
            <a:ext cx="101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60A5FA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2286000"/>
            <a:ext cx="10160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62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当 AI 来敲门……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3683000"/>
            <a:ext cx="10160000" cy="609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BFDBFE"/>
                </a:solidFill>
                <a:latin typeface="Noto Sans SC"/>
                <a:ea typeface="Noto Sans SC"/>
                <a:cs typeface="Noto Sans SC"/>
                <a:sym typeface="Noto Sans SC"/>
              </a:rPr>
              <a:t>AI 对各行业的冲击，究竟有多大？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4297" flipH="false" flipV="false">
            <a:off x="1016004" y="4946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60A5FA">
                <a:alpha val="3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5207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93C5FD"/>
                </a:solidFill>
                <a:latin typeface="Noto Sans SC"/>
                <a:ea typeface="Noto Sans SC"/>
                <a:cs typeface="Noto Sans SC"/>
                <a:sym typeface="Noto Sans SC"/>
              </a:rPr>
              <a:t>调研覆盖 5 大门类、26 个细分领域 · AI 工作量替代指数 W（0–10）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635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怎么打分：W 指数是什么，依据是什么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7" flipH="false" flipV="false">
            <a:off x="1016004" y="13144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2563EB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1651000"/>
            <a:ext cx="4064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什么是 W 指数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2057400"/>
            <a:ext cx="4191000" cy="279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W = 0：该领域 0% 的工作能由 AI 完成。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W = 10：该领域 100% 的工作能由 AI 完成。</a:t>
            </a:r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口径：只统计"2026 年当下已经能被 AI 承担"的工作任务比例，而不是对未来的预测。</a:t>
            </a:r>
          </a:p>
        </p:txBody>
      </p:sp>
      <p:cxnSp>
        <p:nvCxnSpPr>
          <p:cNvPr name="Connector 6" id="6"/>
          <p:cNvCxnSpPr/>
          <p:nvPr/>
        </p:nvCxnSpPr>
        <p:spPr>
          <a:xfrm rot="5387267" flipH="false" flipV="false">
            <a:off x="4000500" y="3359162"/>
            <a:ext cx="342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6223000" y="1651000"/>
            <a:ext cx="4953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交叉核对的三份权威报告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223000" y="2108200"/>
            <a:ext cx="4953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IMF（2024）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《Gen-AI and the Future of Work》：全球约 40% 就业暴露于 AI；文书行政类"高暴露、低互补"，教师、律师、工程师则是"高暴露、高互补"。</a:t>
            </a:r>
            <a:endParaRPr lang="en-US" sz="1100"/>
          </a:p>
        </p:txBody>
      </p:sp>
      <p:cxnSp>
        <p:nvCxnSpPr>
          <p:cNvPr name="Connector 9" id="9"/>
          <p:cNvCxnSpPr/>
          <p:nvPr/>
        </p:nvCxnSpPr>
        <p:spPr>
          <a:xfrm rot="-8814" flipH="false" flipV="false">
            <a:off x="6223008" y="3092450"/>
            <a:ext cx="495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0" id="10"/>
          <p:cNvSpPr/>
          <p:nvPr/>
        </p:nvSpPr>
        <p:spPr>
          <a:xfrm rot="0" flipH="false" flipV="false">
            <a:off x="6223000" y="3251200"/>
            <a:ext cx="4953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McKinsey（2023）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：有生成式 AI 后，办公支持类约 87% 工作活动可自动化，而健康专业人员仅约 29%。</a:t>
            </a:r>
            <a:endParaRPr lang="en-US" sz="1100"/>
          </a:p>
        </p:txBody>
      </p:sp>
      <p:cxnSp>
        <p:nvCxnSpPr>
          <p:cNvPr name="Connector 11" id="11"/>
          <p:cNvCxnSpPr/>
          <p:nvPr/>
        </p:nvCxnSpPr>
        <p:spPr>
          <a:xfrm rot="-8814" flipH="false" flipV="false">
            <a:off x="6223008" y="4235450"/>
            <a:ext cx="495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2" id="12"/>
          <p:cNvSpPr/>
          <p:nvPr/>
        </p:nvSpPr>
        <p:spPr>
          <a:xfrm rot="0" flipH="false" flipV="false">
            <a:off x="6223000" y="4394200"/>
            <a:ext cx="4953000" cy="711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WEF（2025）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《Future of Jobs Report》：数据录入、行政助理、初级客服等流程化岗位替代率超过 90%。</a:t>
            </a:r>
            <a:endParaRPr lang="en-US" sz="1100"/>
          </a:p>
        </p:txBody>
      </p:sp>
      <p:cxnSp>
        <p:nvCxnSpPr>
          <p:cNvPr name="Connector 13" id="13"/>
          <p:cNvCxnSpPr/>
          <p:nvPr/>
        </p:nvCxnSpPr>
        <p:spPr>
          <a:xfrm rot="-4297" flipH="false" flipV="false">
            <a:off x="1016004" y="5708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4" id="14"/>
          <p:cNvSpPr/>
          <p:nvPr/>
        </p:nvSpPr>
        <p:spPr>
          <a:xfrm rot="0" flipH="false" flipV="false">
            <a:off x="1016000" y="58928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方法：用 AI 辅助检索与汇总资料 → 拆出每个领域的典型工作任务 → 对照上述报告逐类人工判断，再交叉复核。来源：IMF SDN/2024/001；McKinsey Global Institute, 2023；WEF Future of Jobs Report 2025。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609600"/>
            <a:ext cx="10160000" cy="482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总览：谁受 AI 冲击最大，谁相对安全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1016000" y="1168400"/>
            <a:ext cx="1016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五大门类的平均 AI 工作量替代指数 W（0–10），由 26 个细分领域打分取平均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1016000" y="1905000"/>
            <a:ext cx="1905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文史社科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3175000" y="1905000"/>
            <a:ext cx="6604000" cy="2794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3175000" y="1905000"/>
            <a:ext cx="3797300" cy="2794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9906000" y="18796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W 5.75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603500"/>
            <a:ext cx="1905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艺术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3175000" y="2603500"/>
            <a:ext cx="6604000" cy="2794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3175000" y="2603500"/>
            <a:ext cx="3721100" cy="2794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9906000" y="25781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W 5.63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1016000" y="3302000"/>
            <a:ext cx="1905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工程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3175000" y="3302000"/>
            <a:ext cx="6604000" cy="2794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3175000" y="3302000"/>
            <a:ext cx="3302000" cy="2794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9906000" y="32766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W 5.00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1016000" y="4000500"/>
            <a:ext cx="1905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科学研究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3175000" y="4000500"/>
            <a:ext cx="6604000" cy="2794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3175000" y="4000500"/>
            <a:ext cx="3225800" cy="2794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9906000" y="39751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W 4.88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1016000" y="4699000"/>
            <a:ext cx="1905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其他（医·农）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3175000" y="4699000"/>
            <a:ext cx="6604000" cy="2794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3175000" y="4699000"/>
            <a:ext cx="2476500" cy="2794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9906000" y="46736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W 3.75</a:t>
            </a:r>
            <a:endParaRPr lang="en-US" sz="1100"/>
          </a:p>
        </p:txBody>
      </p:sp>
      <p:cxnSp>
        <p:nvCxnSpPr>
          <p:cNvPr name="Connector 24" id="24"/>
          <p:cNvCxnSpPr/>
          <p:nvPr/>
        </p:nvCxnSpPr>
        <p:spPr>
          <a:xfrm rot="-4297" flipH="false" flipV="false">
            <a:off x="1016004" y="5454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5" id="25"/>
          <p:cNvSpPr/>
          <p:nvPr/>
        </p:nvSpPr>
        <p:spPr>
          <a:xfrm rot="0" flipH="false" flipV="false">
            <a:off x="1016000" y="56896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一句话结论：</a:t>
            </a:r>
            <a:r>
              <a:rPr lang="en-US" b="false" i="false" strike="noStrike" u="none" sz="16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冲击大小并不按"文科 vs 理工科"分野，而按"工作能否被文字与数据模式化"分野——文史社科、艺术平均最高，需要动手和承担责任的医学、农学最低。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58800"/>
            <a:ext cx="7620000" cy="457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文史社科：平均 W 5.75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8636000" y="6604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 6 个细分领域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7" flipH="false" flipV="false">
            <a:off x="1016004" y="1136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5" id="5"/>
          <p:cNvSpPr/>
          <p:nvPr/>
        </p:nvSpPr>
        <p:spPr>
          <a:xfrm rot="0" flipH="false" flipV="false">
            <a:off x="1016000" y="14224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法学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2286000" y="14224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2286000" y="1422400"/>
            <a:ext cx="3136900" cy="2286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7239000" y="13970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6.5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8128000" y="13970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合同审查、文书检索强；出庭与担责需人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20320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经济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2286000" y="20320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2286000" y="2032000"/>
            <a:ext cx="3136900" cy="2286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7239000" y="20066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6.5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8128000" y="20066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数据处理、报告初稿强；预测判断需人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26416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文学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2286000" y="26416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2286000" y="2641600"/>
            <a:ext cx="2895600" cy="2286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7239000" y="26162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6.0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8128000" y="26162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初稿、改写、翻译强；原创风格需人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1016000" y="32512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管理类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2286000" y="32512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2286000" y="3251200"/>
            <a:ext cx="2895600" cy="2286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239000" y="32258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6.0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8128000" y="32258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报表、文档强；人际领导与决策需人</a:t>
            </a:r>
            <a:endParaRPr lang="en-US" sz="1100"/>
          </a:p>
        </p:txBody>
      </p:sp>
      <p:sp>
        <p:nvSpPr>
          <p:cNvPr name="AutoShape 25" id="25"/>
          <p:cNvSpPr/>
          <p:nvPr/>
        </p:nvSpPr>
        <p:spPr>
          <a:xfrm rot="0" flipH="false" flipV="false">
            <a:off x="1016000" y="38608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历史类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2286000" y="38608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2286000" y="3860800"/>
            <a:ext cx="2654300" cy="2286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7239000" y="38354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5.5</a:t>
            </a:r>
            <a:endParaRPr lang="en-US" sz="1100"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8128000" y="38354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史料检索整理强；史观考证需人</a:t>
            </a:r>
            <a:endParaRPr lang="en-US" sz="1100"/>
          </a:p>
        </p:txBody>
      </p:sp>
      <p:sp>
        <p:nvSpPr>
          <p:cNvPr name="AutoShape 30" id="30"/>
          <p:cNvSpPr/>
          <p:nvPr/>
        </p:nvSpPr>
        <p:spPr>
          <a:xfrm rot="0" flipH="false" flipV="false">
            <a:off x="1016000" y="44704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哲学</a:t>
            </a:r>
            <a:endParaRPr lang="en-US" sz="1100"/>
          </a:p>
        </p:txBody>
      </p:sp>
      <p:sp>
        <p:nvSpPr>
          <p:cNvPr name="AutoShape 31" id="31"/>
          <p:cNvSpPr/>
          <p:nvPr/>
        </p:nvSpPr>
        <p:spPr>
          <a:xfrm rot="0" flipH="false" flipV="false">
            <a:off x="2286000" y="4470400"/>
            <a:ext cx="4826000" cy="2286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2" id="32"/>
          <p:cNvSpPr/>
          <p:nvPr/>
        </p:nvSpPr>
        <p:spPr>
          <a:xfrm rot="0" flipH="false" flipV="false">
            <a:off x="2286000" y="4470400"/>
            <a:ext cx="1930400" cy="2286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3" id="33"/>
          <p:cNvSpPr/>
          <p:nvPr/>
        </p:nvSpPr>
        <p:spPr>
          <a:xfrm rot="0" flipH="false" flipV="false">
            <a:off x="7239000" y="4445000"/>
            <a:ext cx="762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4.0</a:t>
            </a:r>
            <a:endParaRPr lang="en-US" sz="1100"/>
          </a:p>
        </p:txBody>
      </p:sp>
      <p:sp>
        <p:nvSpPr>
          <p:cNvPr name="AutoShape 34" id="34"/>
          <p:cNvSpPr/>
          <p:nvPr/>
        </p:nvSpPr>
        <p:spPr>
          <a:xfrm rot="0" flipH="false" flipV="false">
            <a:off x="8128000" y="44450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可梳理对比；原创思辨难以替代</a:t>
            </a:r>
            <a:endParaRPr lang="en-US" sz="1100"/>
          </a:p>
        </p:txBody>
      </p:sp>
      <p:cxnSp>
        <p:nvCxnSpPr>
          <p:cNvPr name="Connector 35" id="35"/>
          <p:cNvCxnSpPr/>
          <p:nvPr/>
        </p:nvCxnSpPr>
        <p:spPr>
          <a:xfrm rot="-4297" flipH="false" flipV="false">
            <a:off x="1016004" y="5200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36" id="36"/>
          <p:cNvSpPr/>
          <p:nvPr/>
        </p:nvSpPr>
        <p:spPr>
          <a:xfrm rot="0" flipH="false" flipV="false">
            <a:off x="1016000" y="53848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观察：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同一大门类内部差异也很大——法学、经济这类"文书+数据流程化"的工作冲到 6.5，而哲学因为核心是原创思辨，只有 4.0。</a:t>
            </a:r>
            <a:endParaRPr lang="en-US" sz="1100"/>
          </a:p>
        </p:txBody>
      </p:sp>
      <p:sp>
        <p:nvSpPr>
          <p:cNvPr name="AutoShape 37" id="37"/>
          <p:cNvSpPr/>
          <p:nvPr/>
        </p:nvSpPr>
        <p:spPr>
          <a:xfrm rot="0" flipH="false" flipV="false">
            <a:off x="1016000" y="6350000"/>
            <a:ext cx="10160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94A3B8"/>
                </a:solidFill>
                <a:latin typeface="Noto Sans SC"/>
                <a:ea typeface="Noto Sans SC"/>
                <a:cs typeface="Noto Sans SC"/>
                <a:sym typeface="Noto Sans SC"/>
              </a:rPr>
              <a:t>打分依据：IMF 2024、McKinsey 2023 中"高暴露"的语言/信息处理类任务占比，结合各领域典型工作拆解。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58800"/>
            <a:ext cx="7620000" cy="457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艺术：平均 W 5.63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8636000" y="6604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 4 个细分领域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7" flipH="false" flipV="false">
            <a:off x="1016004" y="1136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5" id="5"/>
          <p:cNvSpPr/>
          <p:nvPr/>
        </p:nvSpPr>
        <p:spPr>
          <a:xfrm rot="0" flipH="false" flipV="false">
            <a:off x="1016000" y="1574800"/>
            <a:ext cx="1270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美术/设计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2413000" y="15748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2413000" y="1574800"/>
            <a:ext cx="3378200" cy="254000"/>
          </a:xfrm>
          <a:prstGeom prst="roundRect">
            <a:avLst>
              <a:gd name="adj" fmla="val 0"/>
            </a:avLst>
          </a:prstGeom>
          <a:solidFill>
            <a:srgbClr val="EA580C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7366000" y="15494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7.0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8255000" y="1562100"/>
            <a:ext cx="2921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AI 生图、海报、初稿极强；原创概念需人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2413000"/>
            <a:ext cx="1270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影视/新媒体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2413000" y="24130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2413000" y="2413000"/>
            <a:ext cx="3136900" cy="2540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7366000" y="23876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6.5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8255000" y="2400300"/>
            <a:ext cx="2921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粗剪、脚本、配音强；导演叙事需人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3251200"/>
            <a:ext cx="1270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音乐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2413000" y="32512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2413000" y="3251200"/>
            <a:ext cx="2895600" cy="254000"/>
          </a:xfrm>
          <a:prstGeom prst="roundRect">
            <a:avLst>
              <a:gd name="adj" fmla="val 0"/>
            </a:avLst>
          </a:prstGeom>
          <a:solidFill>
            <a:srgbClr val="2563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7366000" y="32258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6.0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8255000" y="3238500"/>
            <a:ext cx="2921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作曲编曲小样强；独特表达与现场需人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1016000" y="4089400"/>
            <a:ext cx="1270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舞蹈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2413000" y="40894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2413000" y="4089400"/>
            <a:ext cx="1447800" cy="2540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366000" y="40640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3.0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8255000" y="4076700"/>
            <a:ext cx="2921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编排可辅助；舞台身体表演难替代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4297" flipH="false" flipV="false">
            <a:off x="1016004" y="5022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1016000" y="5257800"/>
            <a:ext cx="10160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观察：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艺术内部差距是全表最大的——美术/设计 7.0，舞蹈仅 3.0。分水岭不在"是不是艺术"，而在作品是输出在</a:t>
            </a: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屏幕里的像素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，还是必须由</a:t>
            </a: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身体在现场完成的表演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08000"/>
            <a:ext cx="7620000" cy="431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3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科学研究：平均 W 4.88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8636000" y="609600"/>
            <a:ext cx="2540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 8 个细分领域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7" flipH="false" flipV="false">
            <a:off x="1016004" y="1009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5" id="5"/>
          <p:cNvSpPr/>
          <p:nvPr/>
        </p:nvSpPr>
        <p:spPr>
          <a:xfrm rot="0" flipH="false" flipV="false">
            <a:off x="1016000" y="12700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天文类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2159000" y="12827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2159000" y="1282700"/>
            <a:ext cx="2654300" cy="2032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858000" y="12573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5.5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7620000" y="12700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望远镜数据分类强；观测决策需人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17018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大气类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2159000" y="17145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2159000" y="1714500"/>
            <a:ext cx="2654300" cy="2032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6858000" y="16891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5.5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7620000" y="17018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AI 天气预报进步快；服务决策需人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21336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数学类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2159000" y="21463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2159000" y="2146300"/>
            <a:ext cx="2413000" cy="2032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858000" y="21209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5.0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7620000" y="21336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符号推导解题强；原创猜想需人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1016000" y="25654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生物类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2159000" y="25781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2159000" y="2578100"/>
            <a:ext cx="2413000" cy="2032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6858000" y="25527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5.0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7620000" y="25654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基因分析、文献强；实验验证需人</a:t>
            </a:r>
            <a:endParaRPr lang="en-US" sz="1100"/>
          </a:p>
        </p:txBody>
      </p:sp>
      <p:sp>
        <p:nvSpPr>
          <p:cNvPr name="AutoShape 25" id="25"/>
          <p:cNvSpPr/>
          <p:nvPr/>
        </p:nvSpPr>
        <p:spPr>
          <a:xfrm rot="0" flipH="false" flipV="false">
            <a:off x="1016000" y="29972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地理类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2159000" y="30099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2159000" y="3009900"/>
            <a:ext cx="2413000" cy="2032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6858000" y="29845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5.0</a:t>
            </a:r>
            <a:endParaRPr lang="en-US" sz="1100"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7620000" y="29972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遥感解译、制图强；野外考察需人</a:t>
            </a:r>
            <a:endParaRPr lang="en-US" sz="1100"/>
          </a:p>
        </p:txBody>
      </p:sp>
      <p:sp>
        <p:nvSpPr>
          <p:cNvPr name="AutoShape 30" id="30"/>
          <p:cNvSpPr/>
          <p:nvPr/>
        </p:nvSpPr>
        <p:spPr>
          <a:xfrm rot="0" flipH="false" flipV="false">
            <a:off x="1016000" y="34290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物理类</a:t>
            </a:r>
            <a:endParaRPr lang="en-US" sz="1100"/>
          </a:p>
        </p:txBody>
      </p:sp>
      <p:sp>
        <p:nvSpPr>
          <p:cNvPr name="AutoShape 31" id="31"/>
          <p:cNvSpPr/>
          <p:nvPr/>
        </p:nvSpPr>
        <p:spPr>
          <a:xfrm rot="0" flipH="false" flipV="false">
            <a:off x="2159000" y="34417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2" id="32"/>
          <p:cNvSpPr/>
          <p:nvPr/>
        </p:nvSpPr>
        <p:spPr>
          <a:xfrm rot="0" flipH="false" flipV="false">
            <a:off x="2159000" y="3441700"/>
            <a:ext cx="2171700" cy="2032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3" id="33"/>
          <p:cNvSpPr/>
          <p:nvPr/>
        </p:nvSpPr>
        <p:spPr>
          <a:xfrm rot="0" flipH="false" flipV="false">
            <a:off x="6858000" y="34163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4.5</a:t>
            </a:r>
            <a:endParaRPr lang="en-US" sz="1100"/>
          </a:p>
        </p:txBody>
      </p:sp>
      <p:sp>
        <p:nvSpPr>
          <p:cNvPr name="AutoShape 34" id="34"/>
          <p:cNvSpPr/>
          <p:nvPr/>
        </p:nvSpPr>
        <p:spPr>
          <a:xfrm rot="0" flipH="false" flipV="false">
            <a:off x="7620000" y="34290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模拟、文献强；实验设计与直觉需人</a:t>
            </a:r>
            <a:endParaRPr lang="en-US" sz="1100"/>
          </a:p>
        </p:txBody>
      </p:sp>
      <p:sp>
        <p:nvSpPr>
          <p:cNvPr name="AutoShape 35" id="35"/>
          <p:cNvSpPr/>
          <p:nvPr/>
        </p:nvSpPr>
        <p:spPr>
          <a:xfrm rot="0" flipH="false" flipV="false">
            <a:off x="1016000" y="38608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化学类</a:t>
            </a:r>
            <a:endParaRPr lang="en-US" sz="1100"/>
          </a:p>
        </p:txBody>
      </p:sp>
      <p:sp>
        <p:nvSpPr>
          <p:cNvPr name="AutoShape 36" id="36"/>
          <p:cNvSpPr/>
          <p:nvPr/>
        </p:nvSpPr>
        <p:spPr>
          <a:xfrm rot="0" flipH="false" flipV="false">
            <a:off x="2159000" y="38735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7" id="37"/>
          <p:cNvSpPr/>
          <p:nvPr/>
        </p:nvSpPr>
        <p:spPr>
          <a:xfrm rot="0" flipH="false" flipV="false">
            <a:off x="2159000" y="3873500"/>
            <a:ext cx="2171700" cy="2032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8" id="38"/>
          <p:cNvSpPr/>
          <p:nvPr/>
        </p:nvSpPr>
        <p:spPr>
          <a:xfrm rot="0" flipH="false" flipV="false">
            <a:off x="6858000" y="38481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4.5</a:t>
            </a:r>
            <a:endParaRPr lang="en-US" sz="1100"/>
          </a:p>
        </p:txBody>
      </p:sp>
      <p:sp>
        <p:nvSpPr>
          <p:cNvPr name="AutoShape 39" id="39"/>
          <p:cNvSpPr/>
          <p:nvPr/>
        </p:nvSpPr>
        <p:spPr>
          <a:xfrm rot="0" flipH="false" flipV="false">
            <a:off x="7620000" y="38608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谱图解析、分子设计强；湿实验需人</a:t>
            </a:r>
            <a:endParaRPr lang="en-US" sz="1100"/>
          </a:p>
        </p:txBody>
      </p:sp>
      <p:sp>
        <p:nvSpPr>
          <p:cNvPr name="AutoShape 40" id="40"/>
          <p:cNvSpPr/>
          <p:nvPr/>
        </p:nvSpPr>
        <p:spPr>
          <a:xfrm rot="0" flipH="false" flipV="false">
            <a:off x="1016000" y="4292600"/>
            <a:ext cx="101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海洋类</a:t>
            </a:r>
            <a:endParaRPr lang="en-US" sz="1100"/>
          </a:p>
        </p:txBody>
      </p:sp>
      <p:sp>
        <p:nvSpPr>
          <p:cNvPr name="AutoShape 41" id="41"/>
          <p:cNvSpPr/>
          <p:nvPr/>
        </p:nvSpPr>
        <p:spPr>
          <a:xfrm rot="0" flipH="false" flipV="false">
            <a:off x="2159000" y="4305300"/>
            <a:ext cx="4572000" cy="203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2" id="42"/>
          <p:cNvSpPr/>
          <p:nvPr/>
        </p:nvSpPr>
        <p:spPr>
          <a:xfrm rot="0" flipH="false" flipV="false">
            <a:off x="2159000" y="4305300"/>
            <a:ext cx="1930400" cy="2032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3" id="43"/>
          <p:cNvSpPr/>
          <p:nvPr/>
        </p:nvSpPr>
        <p:spPr>
          <a:xfrm rot="0" flipH="false" flipV="false">
            <a:off x="6858000" y="4279900"/>
            <a:ext cx="635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4.0</a:t>
            </a:r>
            <a:endParaRPr lang="en-US" sz="1100"/>
          </a:p>
        </p:txBody>
      </p:sp>
      <p:sp>
        <p:nvSpPr>
          <p:cNvPr name="AutoShape 44" id="44"/>
          <p:cNvSpPr/>
          <p:nvPr/>
        </p:nvSpPr>
        <p:spPr>
          <a:xfrm rot="0" flipH="false" flipV="false">
            <a:off x="7620000" y="4292600"/>
            <a:ext cx="3556000" cy="25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1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声呐数据处理强；海上采样调查需人</a:t>
            </a:r>
            <a:endParaRPr lang="en-US" sz="1100"/>
          </a:p>
        </p:txBody>
      </p:sp>
      <p:cxnSp>
        <p:nvCxnSpPr>
          <p:cNvPr name="Connector 45" id="45"/>
          <p:cNvCxnSpPr/>
          <p:nvPr/>
        </p:nvCxnSpPr>
        <p:spPr>
          <a:xfrm rot="-4297" flipH="false" flipV="false">
            <a:off x="1016004" y="4819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46" id="46"/>
          <p:cNvSpPr/>
          <p:nvPr/>
        </p:nvSpPr>
        <p:spPr>
          <a:xfrm rot="0" flipH="false" flipV="false">
            <a:off x="1016000" y="5029200"/>
            <a:ext cx="10160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观察：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科研整体卡在 4.5–5.5 之间。AI 能吃掉案头那一半——文献综述、数据处理、符号推导、望远镜/遥感图像识别；但</a:t>
            </a: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做实验、跑野外、上船出海、观测设计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这一半，仍必须由人在物理世界里完成。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58800"/>
            <a:ext cx="7620000" cy="457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工程：平均 W 5.00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8636000" y="6604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 6 个细分领域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7" flipH="false" flipV="false">
            <a:off x="1016004" y="1136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5" id="5"/>
          <p:cNvSpPr/>
          <p:nvPr/>
        </p:nvSpPr>
        <p:spPr>
          <a:xfrm rot="0" flipH="false" flipV="false">
            <a:off x="1016000" y="14224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2286000" y="14224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2286000" y="1422400"/>
            <a:ext cx="3619500" cy="254000"/>
          </a:xfrm>
          <a:prstGeom prst="roundRect">
            <a:avLst>
              <a:gd name="adj" fmla="val 0"/>
            </a:avLst>
          </a:prstGeom>
          <a:solidFill>
            <a:srgbClr val="EA580C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7239000" y="13970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7.5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8128000" y="14097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写码、debug、文档强；架构与疑难调试需人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21336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电子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2286000" y="21336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2286000" y="2133600"/>
            <a:ext cx="2413000" cy="2540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7239000" y="21082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5.0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8128000" y="21209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电路设计、仿真辅助；硬件调试需人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1016000" y="28448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自动化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2286000" y="28448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2286000" y="2844800"/>
            <a:ext cx="2413000" cy="254000"/>
          </a:xfrm>
          <a:prstGeom prst="roundRect">
            <a:avLst>
              <a:gd name="adj" fmla="val 0"/>
            </a:avLst>
          </a:prstGeom>
          <a:solidFill>
            <a:srgbClr val="607DB4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7239000" y="28194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475569"/>
                </a:solidFill>
                <a:latin typeface="Noto Sans SC"/>
                <a:ea typeface="Noto Sans SC"/>
                <a:cs typeface="Noto Sans SC"/>
                <a:sym typeface="Noto Sans SC"/>
              </a:rPr>
              <a:t>5.0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8128000" y="28321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控制算法辅助；产线现场集成需人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1016000" y="35560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材料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2286000" y="35560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2286000" y="3556000"/>
            <a:ext cx="2171700" cy="2540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239000" y="35306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4.5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8128000" y="35433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成分设计、文献强；制备表征需人</a:t>
            </a:r>
            <a:endParaRPr lang="en-US" sz="1100"/>
          </a:p>
        </p:txBody>
      </p:sp>
      <p:sp>
        <p:nvSpPr>
          <p:cNvPr name="AutoShape 25" id="25"/>
          <p:cNvSpPr/>
          <p:nvPr/>
        </p:nvSpPr>
        <p:spPr>
          <a:xfrm rot="0" flipH="false" flipV="false">
            <a:off x="1016000" y="42672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机械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2286000" y="42672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7" id="27"/>
          <p:cNvSpPr/>
          <p:nvPr/>
        </p:nvSpPr>
        <p:spPr>
          <a:xfrm rot="0" flipH="false" flipV="false">
            <a:off x="2286000" y="4267200"/>
            <a:ext cx="1930400" cy="2540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7239000" y="42418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4.0</a:t>
            </a:r>
            <a:endParaRPr lang="en-US" sz="1100"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8128000" y="42545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CAD、仿真辅助；加工装配现场需人</a:t>
            </a:r>
            <a:endParaRPr lang="en-US" sz="1100"/>
          </a:p>
        </p:txBody>
      </p:sp>
      <p:sp>
        <p:nvSpPr>
          <p:cNvPr name="AutoShape 30" id="30"/>
          <p:cNvSpPr/>
          <p:nvPr/>
        </p:nvSpPr>
        <p:spPr>
          <a:xfrm rot="0" flipH="false" flipV="false">
            <a:off x="1016000" y="4978400"/>
            <a:ext cx="1143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航空航天</a:t>
            </a:r>
            <a:endParaRPr lang="en-US" sz="1100"/>
          </a:p>
        </p:txBody>
      </p:sp>
      <p:sp>
        <p:nvSpPr>
          <p:cNvPr name="AutoShape 31" id="31"/>
          <p:cNvSpPr/>
          <p:nvPr/>
        </p:nvSpPr>
        <p:spPr>
          <a:xfrm rot="0" flipH="false" flipV="false">
            <a:off x="2286000" y="4978400"/>
            <a:ext cx="4826000" cy="2540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2" id="32"/>
          <p:cNvSpPr/>
          <p:nvPr/>
        </p:nvSpPr>
        <p:spPr>
          <a:xfrm rot="0" flipH="false" flipV="false">
            <a:off x="2286000" y="4978400"/>
            <a:ext cx="1930400" cy="2540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3" id="33"/>
          <p:cNvSpPr/>
          <p:nvPr/>
        </p:nvSpPr>
        <p:spPr>
          <a:xfrm rot="0" flipH="false" flipV="false">
            <a:off x="7239000" y="4953000"/>
            <a:ext cx="76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4.0</a:t>
            </a:r>
            <a:endParaRPr lang="en-US" sz="1100"/>
          </a:p>
        </p:txBody>
      </p:sp>
      <p:sp>
        <p:nvSpPr>
          <p:cNvPr name="AutoShape 34" id="34"/>
          <p:cNvSpPr/>
          <p:nvPr/>
        </p:nvSpPr>
        <p:spPr>
          <a:xfrm rot="0" flipH="false" flipV="false">
            <a:off x="8128000" y="4965700"/>
            <a:ext cx="304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设计仿真辅助；高可靠试飞与责任难替代</a:t>
            </a:r>
            <a:endParaRPr lang="en-US" sz="1100"/>
          </a:p>
        </p:txBody>
      </p:sp>
      <p:cxnSp>
        <p:nvCxnSpPr>
          <p:cNvPr name="Connector 35" id="35"/>
          <p:cNvCxnSpPr/>
          <p:nvPr/>
        </p:nvCxnSpPr>
        <p:spPr>
          <a:xfrm rot="-4297" flipH="false" flipV="false">
            <a:off x="1016004" y="5530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36" id="36"/>
          <p:cNvSpPr/>
          <p:nvPr/>
        </p:nvSpPr>
        <p:spPr>
          <a:xfrm rot="0" flipH="false" flipV="false">
            <a:off x="1016000" y="5715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观察：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 7.5 是全 26 个领域的最高分，而机械、航空航天只有 4.0。写代码本质是"用语言描述逻辑"，恰是大语言模型的主场；硬件与试飞却要在物理世界承担安全责任。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58800"/>
            <a:ext cx="7620000" cy="457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4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其他（医学 · 农学）：平均 W 3.75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8636000" y="6604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全表最"安全"的一类</a:t>
            </a:r>
            <a:endParaRPr lang="en-US" sz="1100"/>
          </a:p>
        </p:txBody>
      </p:sp>
      <p:cxnSp>
        <p:nvCxnSpPr>
          <p:cNvPr name="Connector 4" id="4"/>
          <p:cNvCxnSpPr/>
          <p:nvPr/>
        </p:nvCxnSpPr>
        <p:spPr>
          <a:xfrm rot="-4297" flipH="false" flipV="false">
            <a:off x="1016004" y="1136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5" id="5"/>
          <p:cNvSpPr/>
          <p:nvPr/>
        </p:nvSpPr>
        <p:spPr>
          <a:xfrm rot="0" flipH="false" flipV="false">
            <a:off x="1016000" y="16510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医学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2540000" y="1651000"/>
            <a:ext cx="6350000" cy="330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2540000" y="1651000"/>
            <a:ext cx="2857500" cy="3302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9017000" y="1625600"/>
            <a:ext cx="101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W 4.5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016000" y="2184400"/>
            <a:ext cx="10160000" cy="558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AI 辅助影像读片、病历书写、文献检索已经很强；但面诊判断、主刀手术、以及"医疗责任由谁承担"这部分无法外包给 AI。McKinsey 测算健康专业人员仅约 29% 工作活动可自动化。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1016000" y="3149600"/>
            <a:ext cx="127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农学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2540000" y="3149600"/>
            <a:ext cx="6350000" cy="3302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2540000" y="3149600"/>
            <a:ext cx="1905000" cy="330200"/>
          </a:xfrm>
          <a:prstGeom prst="roundRect">
            <a:avLst>
              <a:gd name="adj" fmla="val 0"/>
            </a:avLst>
          </a:prstGeom>
          <a:solidFill>
            <a:srgbClr val="94A3B8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9017000" y="3124200"/>
            <a:ext cx="101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W 3.0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3683000"/>
            <a:ext cx="10160000" cy="558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AI 能做植保数据分析、育种基因筛选；但田间管护、养殖、看天吃饭的现场判断，以及体力劳动，目前几乎无法被自动化。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-4297" flipH="false" flipV="false">
            <a:off x="1016004" y="4692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1016000" y="49276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为什么这一类"最安全"？三个共同点：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1016000" y="5384800"/>
            <a:ext cx="3175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现场性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：要到病房、下到地里，任务非结构化。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4572000" y="5384800"/>
            <a:ext cx="3175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身体性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：需要亲手操作、动用肢体感官。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8128000" y="5384800"/>
            <a:ext cx="3175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责任性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：后果由人承担，AI 不能签字负责。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58800"/>
            <a:ext cx="10160000" cy="482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6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榜单：谁最受冲击，谁暂时安全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7" flipH="false" flipV="false">
            <a:off x="1016004" y="1212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1524000"/>
            <a:ext cx="4826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冲击最大（W ≥ 6.5）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21082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3556000" y="2108200"/>
            <a:ext cx="1651000" cy="228600"/>
          </a:xfrm>
          <a:prstGeom prst="roundRect">
            <a:avLst>
              <a:gd name="adj" fmla="val 0"/>
            </a:avLst>
          </a:prstGeom>
          <a:solidFill>
            <a:srgbClr val="EA580C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5308600" y="2082800"/>
            <a:ext cx="50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7.5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6670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美术/设计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3556000" y="2667000"/>
            <a:ext cx="1536700" cy="228600"/>
          </a:xfrm>
          <a:prstGeom prst="roundRect">
            <a:avLst>
              <a:gd name="adj" fmla="val 0"/>
            </a:avLst>
          </a:prstGeom>
          <a:solidFill>
            <a:srgbClr val="EA580C">
              <a:alpha val="7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5308600" y="2641600"/>
            <a:ext cx="50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7.0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016000" y="32258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法学 · 经济 · 影视新媒体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3556000" y="3225800"/>
            <a:ext cx="1422400" cy="228600"/>
          </a:xfrm>
          <a:prstGeom prst="roundRect">
            <a:avLst>
              <a:gd name="adj" fmla="val 0"/>
            </a:avLst>
          </a:prstGeom>
          <a:solidFill>
            <a:srgbClr val="EA580C">
              <a:alpha val="5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5308600" y="3200400"/>
            <a:ext cx="50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6.5</a:t>
            </a:r>
            <a:endParaRPr lang="en-US" sz="1100"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1016000" y="3886200"/>
            <a:ext cx="4826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共同点：产出是代码、文字、图像、音视频——可以被拆解成语言与数字模式，恰是生成式 AI 的主场。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5387722" flipH="false" flipV="false">
            <a:off x="4318000" y="3295661"/>
            <a:ext cx="355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6604000" y="1524000"/>
            <a:ext cx="4572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相对安全（W ≤ 4.0）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6604000" y="2108200"/>
            <a:ext cx="2540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农学 · 舞蹈</a:t>
            </a:r>
            <a:endParaRPr lang="en-US" sz="1100"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9144000" y="2108200"/>
            <a:ext cx="660400" cy="228600"/>
          </a:xfrm>
          <a:prstGeom prst="roundRect">
            <a:avLst>
              <a:gd name="adj" fmla="val 0"/>
            </a:avLst>
          </a:prstGeom>
          <a:solidFill>
            <a:srgbClr val="94A3B8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9880600" y="2082800"/>
            <a:ext cx="50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3.0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6604000" y="2667000"/>
            <a:ext cx="31115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哲学 · 海洋 · 机械 · 航空航天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9842500" y="2667000"/>
            <a:ext cx="762000" cy="228600"/>
          </a:xfrm>
          <a:prstGeom prst="roundRect">
            <a:avLst>
              <a:gd name="adj" fmla="val 0"/>
            </a:avLst>
          </a:prstGeom>
          <a:solidFill>
            <a:srgbClr val="94A3B8">
              <a:alpha val="6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10706100" y="2641600"/>
            <a:ext cx="508000" cy="2794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4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4.0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6604000" y="3225800"/>
            <a:ext cx="4572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医学 4.5、科学研究整体 4.9，居中</a:t>
            </a:r>
            <a:endParaRPr lang="en-US" sz="1100"/>
          </a:p>
        </p:txBody>
      </p:sp>
      <p:sp>
        <p:nvSpPr>
          <p:cNvPr name="AutoShape 24" id="24"/>
          <p:cNvSpPr/>
          <p:nvPr/>
        </p:nvSpPr>
        <p:spPr>
          <a:xfrm rot="0" flipH="false" flipV="false">
            <a:off x="6604000" y="3886200"/>
            <a:ext cx="4572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共同点：要在物理世界动手、面对非结构化现场，或需要深度原创思辨与承担责任——模式化程度低。</a:t>
            </a:r>
            <a:endParaRPr lang="en-US" sz="1100"/>
          </a:p>
        </p:txBody>
      </p:sp>
      <p:cxnSp>
        <p:nvCxnSpPr>
          <p:cNvPr name="Connector 25" id="25"/>
          <p:cNvCxnSpPr/>
          <p:nvPr/>
        </p:nvCxnSpPr>
        <p:spPr>
          <a:xfrm rot="-4297" flipH="false" flipV="false">
            <a:off x="1016004" y="5454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6" id="26"/>
          <p:cNvSpPr/>
          <p:nvPr/>
        </p:nvSpPr>
        <p:spPr>
          <a:xfrm rot="0" flipH="false" flipV="false">
            <a:off x="1016000" y="56896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关键反差：</a:t>
            </a:r>
            <a:r>
              <a:rPr lang="en-US" b="false" i="false" strike="noStrike" u="none" sz="15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最高分（计算机 7.5）和最低分（农学、舞蹈 3.0）相差 4.5 分——决定安全与否的，不是学科门类，而是这份工作能不能被"语言和数字模式化"。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08000"/>
            <a:ext cx="10160000" cy="431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2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问题一 · 为什么有的领域被重创，有的还很安全？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7" flipH="false" flipV="false">
            <a:off x="1016004" y="10604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1320800"/>
            <a:ext cx="4826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高替代（计算机 7.5、设计 7.0、法学 6.5…）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8542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① 原材料和产出都是数字符号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——代码、文字、图像、音视频，本来就在计算机里。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1016000" y="28194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② 任务可被拆成模式化步骤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——检索、生成、改写、排错，都能被学习。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1016000" y="37846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③ 产出易于校验、修改成本低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——错了改一版即可，不涉及物理后果。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5387544" flipH="false" flipV="false">
            <a:off x="4343400" y="3067062"/>
            <a:ext cx="3505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6477000" y="1320800"/>
            <a:ext cx="4826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低替代（农学 3.0、舞蹈 3.0、机械 4.0…）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6477000" y="18542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① 必须进入物理现场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——田里、手术室、车间，环境非结构化。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6477000" y="28194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② 依赖身体技能与人情信任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——手术手感、舞台表演、医患沟通。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477000" y="3784600"/>
            <a:ext cx="4826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③ 后果由人签字承担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——出了事不能由 AI 负责，责任无法外包。</a:t>
            </a:r>
            <a:endParaRPr lang="en-US" sz="1100"/>
          </a:p>
        </p:txBody>
      </p:sp>
      <p:cxnSp>
        <p:nvCxnSpPr>
          <p:cNvPr name="Connector 13" id="13"/>
          <p:cNvCxnSpPr/>
          <p:nvPr/>
        </p:nvCxnSpPr>
        <p:spPr>
          <a:xfrm rot="-4297" flipH="false" flipV="false">
            <a:off x="1016004" y="50228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2563EB">
                <a:alpha val="4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4" id="14"/>
          <p:cNvSpPr/>
          <p:nvPr/>
        </p:nvSpPr>
        <p:spPr>
          <a:xfrm rot="0" flipH="false" flipV="false">
            <a:off x="1016000" y="5232400"/>
            <a:ext cx="10160000" cy="127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符合我的初始认知吗？一半符合，一半被颠覆。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符合的是：医学、农学这种要动手、要担责的确实安全。被颠覆的是：我原本以为"理工科稳、文科危险"，结果最高分恰恰是写代码的计算机，而文史社科只是中等——真正的分界线不是文理科，而是"这份工作能不能在数字世界里被模式化"。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08000"/>
            <a:ext cx="10160000" cy="431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2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问题二：最让我意外的结果，和新的能力边界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7" flipH="false" flipV="false">
            <a:off x="1016004" y="10604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1320800"/>
            <a:ext cx="1524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最意外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7526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true" i="false" strike="noStrike" u="none" sz="17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 W=7.5，是全表最高分——"最硬的理工科"反而最危险。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1016000" y="2540000"/>
            <a:ext cx="10160000" cy="711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fals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直觉里工科=动手=安全。但拆开看，日常写业务代码、改 bug、写文档，本质是"把需求翻译成一种形式语言"——这恰是大语言模型最擅长的模式生成。真正难替代的架构判断和跨系统调试，只占程序员工作量的一部分。</a:t>
            </a:r>
            <a:endParaRPr lang="en-US" sz="1100"/>
          </a:p>
        </p:txBody>
      </p:sp>
      <p:cxnSp>
        <p:nvCxnSpPr>
          <p:cNvPr name="Connector 7" id="7"/>
          <p:cNvCxnSpPr/>
          <p:nvPr/>
        </p:nvCxnSpPr>
        <p:spPr>
          <a:xfrm rot="-4297" flipH="false" flipV="false">
            <a:off x="1016004" y="35242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8" id="8"/>
          <p:cNvSpPr/>
          <p:nvPr/>
        </p:nvSpPr>
        <p:spPr>
          <a:xfrm rot="0" flipH="false" flipV="false">
            <a:off x="1016000" y="3733800"/>
            <a:ext cx="254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三点新理解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016000" y="4216400"/>
            <a:ext cx="3175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1. 边界不按"知识难不难"分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而按"任务形态"分：在文本和数据里做生成与匹配就强，要跟物理世界打交道就弱。</a:t>
            </a:r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572000" y="4216400"/>
            <a:ext cx="3175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2. AI 替代的是任务，不是职业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它不会"干掉"程序员或律师，而是吞掉这个职业里可被模式化的那一段工作。</a:t>
            </a:r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8128000" y="4216400"/>
            <a:ext cx="3175000" cy="203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3. 高暴露 ≠ 高失业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IMF 发现许多高暴露岗位其实是"高互补"——人被解放去做判断、创造和沟通。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F5F7FA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508000"/>
            <a:ext cx="10160000" cy="431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2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问题三：我是怎么用 AI，又怎么拦住它犯错的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7" flipH="false" flipV="false">
            <a:off x="1016004" y="10604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E5E7E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1295400"/>
            <a:ext cx="1016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用了 AI 完成调研，前后大约 </a:t>
            </a:r>
            <a:r>
              <a:rPr lang="en-US" b="tru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8–10 轮</a:t>
            </a:r>
            <a:r>
              <a:rPr lang="en-US" b="false" i="false" strike="noStrike" u="none" sz="140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对话。下面是一个具体的纠偏例子：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1854200"/>
            <a:ext cx="3048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64748B"/>
                </a:solidFill>
                <a:latin typeface="Noto Sans SC"/>
                <a:ea typeface="Noto Sans SC"/>
                <a:cs typeface="Noto Sans SC"/>
                <a:sym typeface="Noto Sans SC"/>
              </a:rPr>
              <a:t>AI 最初给的分数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1016000" y="2235200"/>
            <a:ext cx="3048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 </a:t>
            </a: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W = 9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理由："AI 已能独立写完整程序，软件工程师将被大量替代。"</a:t>
            </a:r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4572000" y="1854200"/>
            <a:ext cx="3048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2563EB"/>
                </a:solidFill>
                <a:latin typeface="Noto Sans SC"/>
                <a:ea typeface="Noto Sans SC"/>
                <a:cs typeface="Noto Sans SC"/>
                <a:sym typeface="Noto Sans SC"/>
              </a:rPr>
              <a:t>我的核查与质疑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4572000" y="2235200"/>
            <a:ext cx="3048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它把"AI 能补全代码片段"和"AI 能独立承担系统设计与上线责任"混为一谈。我回看 McKinsey 数据：编程任务自动化率高，但架构设计、复杂调试仍主要靠人。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8128000" y="1854200"/>
            <a:ext cx="3048000" cy="3048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300">
                <a:solidFill>
                  <a:srgbClr val="EA580C"/>
                </a:solidFill>
                <a:latin typeface="Noto Sans SC"/>
                <a:ea typeface="Noto Sans SC"/>
                <a:cs typeface="Noto Sans SC"/>
                <a:sym typeface="Noto Sans SC"/>
              </a:rPr>
              <a:t>修正后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8128000" y="2235200"/>
            <a:ext cx="3048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计算机 </a:t>
            </a:r>
            <a:r>
              <a:rPr lang="en-US" b="tru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W = 7.5</a:t>
            </a: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同理，医学也从 AI 初判的 6 分下调到 4.5——McKinsey 测算健康专业人员仅约 29% 工作可自动化。</a:t>
            </a:r>
          </a:p>
        </p:txBody>
      </p:sp>
      <p:cxnSp>
        <p:nvCxnSpPr>
          <p:cNvPr name="Connector 11" id="11"/>
          <p:cNvCxnSpPr/>
          <p:nvPr/>
        </p:nvCxnSpPr>
        <p:spPr>
          <a:xfrm rot="-4297" flipH="false" flipV="false">
            <a:off x="1016004" y="4184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D1D5DB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2" id="12"/>
          <p:cNvSpPr/>
          <p:nvPr/>
        </p:nvSpPr>
        <p:spPr>
          <a:xfrm rot="0" flipH="false" flipV="false">
            <a:off x="1016000" y="4394200"/>
            <a:ext cx="10160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500">
                <a:solidFill>
                  <a:srgbClr val="111827"/>
                </a:solidFill>
                <a:latin typeface="Noto Sans SC"/>
                <a:ea typeface="Noto Sans SC"/>
                <a:cs typeface="Noto Sans SC"/>
                <a:sym typeface="Noto Sans SC"/>
              </a:rPr>
              <a:t>我固定用的三步审查法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1016000" y="4876800"/>
            <a:ext cx="3175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① 核对数据真假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它引用的报告数字，我回到 IMF / McKinsey / WEF 原文确认，不照单全收。</a:t>
            </a:r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4572000" y="4876800"/>
            <a:ext cx="3175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② 区分"能做"和"能负责"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能生成 ≠ 能独立担责；后者必须保留给人。</a:t>
            </a:r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8128000" y="4876800"/>
            <a:ext cx="3175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9166"/>
              </a:lnSpc>
              <a:defRPr/>
            </a:pPr>
            <a:r>
              <a:rPr lang="en-US" b="tru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③ 对极端分数存疑</a:t>
            </a: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9166"/>
              </a:lnSpc>
            </a:pPr>
            <a:r>
              <a:rPr lang="en-US" b="false" i="false" strike="noStrike" u="none" sz="1300">
                <a:solidFill>
                  <a:srgbClr val="1F2937"/>
                </a:solidFill>
                <a:latin typeface="Noto Sans SC"/>
                <a:ea typeface="Noto Sans SC"/>
                <a:cs typeface="Noto Sans SC"/>
                <a:sym typeface="Noto Sans SC"/>
              </a:rPr>
              <a:t>凡是 AI 打出 9 分以上或 3 分以下，我都要求自己给出反例再确认。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9122D">
                <a:alpha val="100000"/>
              </a:srgbClr>
            </a:gs>
            <a:gs pos="55000">
              <a:srgbClr val="14285A">
                <a:alpha val="100000"/>
              </a:srgbClr>
            </a:gs>
            <a:gs pos="100000">
              <a:srgbClr val="1E408C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1016000" y="1397000"/>
            <a:ext cx="10160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500">
                <a:solidFill>
                  <a:srgbClr val="60A5FA"/>
                </a:solidFill>
                <a:latin typeface="Noto Sans SC"/>
                <a:ea typeface="Noto Sans SC"/>
                <a:cs typeface="Noto Sans SC"/>
                <a:sym typeface="Noto Sans SC"/>
              </a:rPr>
              <a:t>结语</a:t>
            </a:r>
            <a:endParaRPr lang="en-US" sz="1100"/>
          </a:p>
        </p:txBody>
      </p:sp>
      <p:cxnSp>
        <p:nvCxnSpPr>
          <p:cNvPr name="Connector 3" id="3"/>
          <p:cNvCxnSpPr/>
          <p:nvPr/>
        </p:nvCxnSpPr>
        <p:spPr>
          <a:xfrm rot="-42969" flipH="false" flipV="false">
            <a:off x="1016040" y="1974850"/>
            <a:ext cx="101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60A5FA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4" id="4"/>
          <p:cNvSpPr/>
          <p:nvPr/>
        </p:nvSpPr>
        <p:spPr>
          <a:xfrm rot="0" flipH="false" flipV="false">
            <a:off x="1016000" y="2413000"/>
            <a:ext cx="10160000" cy="1524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true" i="false" strike="noStrike" u="none" sz="3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AI 淘汰的从来不是职业，</a:t>
            </a:r>
            <a:endParaRPr lang="en-US" sz="1100"/>
          </a:p>
          <a:p>
            <a:pPr algn="l" marL="0" indent="0">
              <a:lnSpc>
                <a:spcPct val="116666"/>
              </a:lnSpc>
            </a:pPr>
            <a:r>
              <a:rPr lang="en-US" b="true" i="false" strike="noStrike" u="none" sz="3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而是职业里那些可被模式化的工作。</a:t>
            </a:r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4445000"/>
            <a:ext cx="101600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33333"/>
              </a:lnSpc>
              <a:defRPr/>
            </a:pPr>
            <a:r>
              <a:rPr lang="en-US" b="false" i="false" strike="noStrike" u="none" sz="1700">
                <a:solidFill>
                  <a:srgbClr val="BFDBFE"/>
                </a:solidFill>
                <a:latin typeface="Noto Sans SC"/>
                <a:ea typeface="Noto Sans SC"/>
                <a:cs typeface="Noto Sans SC"/>
                <a:sym typeface="Noto Sans SC"/>
              </a:rPr>
              <a:t>真正不会过时的，是判断力、责任心、原创力，以及人和人之间的连接。</a:t>
            </a:r>
            <a:endParaRPr lang="en-US" sz="1100"/>
          </a:p>
          <a:p>
            <a:pPr algn="l" marL="0" indent="0">
              <a:lnSpc>
                <a:spcPct val="133333"/>
              </a:lnSpc>
            </a:pPr>
            <a:r>
              <a:rPr lang="en-US" b="false" i="false" strike="noStrike" u="none" sz="1700">
                <a:solidFill>
                  <a:srgbClr val="BFDBFE"/>
                </a:solidFill>
                <a:latin typeface="Noto Sans SC"/>
                <a:ea typeface="Noto Sans SC"/>
                <a:cs typeface="Noto Sans SC"/>
                <a:sym typeface="Noto Sans SC"/>
              </a:rPr>
              <a:t>与其担心被替代，不如学会和 AI 协作——把它当工具，把判断留给自己。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{"Label":"1","ContentProducer":"001191110102MACQD9K64010000","ProduceID":"7689697399124021559","ReservedCode1":"","ContentPropagator":"","PropagateID":"","ReservedCode2":""}</vt:lpwstr>
  </property>
</Properties>
</file>