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.svg" ContentType="image/svg+xml"/>
  <Override PartName="/ppt/media/image12.svg" ContentType="image/svg+xml"/>
  <Override PartName="/ppt/media/image14.svg" ContentType="image/svg+xml"/>
  <Override PartName="/ppt/media/image16.svg" ContentType="image/svg+xml"/>
  <Override PartName="/ppt/media/image18.svg" ContentType="image/svg+xml"/>
  <Override PartName="/ppt/media/image20.svg" ContentType="image/svg+xml"/>
  <Override PartName="/ppt/media/image22.svg" ContentType="image/svg+xml"/>
  <Override PartName="/ppt/media/image24.svg" ContentType="image/svg+xml"/>
  <Override PartName="/ppt/media/image27.svg" ContentType="image/svg+xml"/>
  <Override PartName="/ppt/media/image29.svg" ContentType="image/svg+xml"/>
  <Override PartName="/ppt/media/image31.svg" ContentType="image/svg+xml"/>
  <Override PartName="/ppt/media/image33.svg" ContentType="image/svg+xml"/>
  <Override PartName="/ppt/media/image35.svg" ContentType="image/svg+xml"/>
  <Override PartName="/ppt/media/image37.svg" ContentType="image/svg+xml"/>
  <Override PartName="/ppt/media/image39.svg" ContentType="image/svg+xml"/>
  <Override PartName="/ppt/media/image41.svg" ContentType="image/svg+xml"/>
  <Override PartName="/ppt/media/image44.svg" ContentType="image/svg+xml"/>
  <Override PartName="/ppt/media/image46.svg" ContentType="image/svg+xml"/>
  <Override PartName="/ppt/media/image48.svg" ContentType="image/svg+xml"/>
  <Override PartName="/ppt/media/image50.svg" ContentType="image/svg+xml"/>
  <Override PartName="/ppt/media/image52.svg" ContentType="image/svg+xml"/>
  <Override PartName="/ppt/media/image54.svg" ContentType="image/svg+xml"/>
  <Override PartName="/ppt/media/image56.svg" ContentType="image/svg+xml"/>
  <Override PartName="/ppt/media/image59.svg" ContentType="image/svg+xml"/>
  <Override PartName="/ppt/media/image6.svg" ContentType="image/svg+xml"/>
  <Override PartName="/ppt/media/image62.svg" ContentType="image/svg+xml"/>
  <Override PartName="/ppt/media/image64.svg" ContentType="image/svg+xml"/>
  <Override PartName="/ppt/media/image67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0"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L="457200"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L="914400"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L="1371600"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L="1828800"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L="2286000"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L="2743200"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L="3200400"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L="3657600"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欢迎来到今天的分享。我们正处在一个由人工智能驱动的伟大时代，AI不仅在前沿科技领域取得了惊人突破，也深刻地融入了我们的日常学习。今天，我们将通过一次特殊的课后挑战，探讨如何在AI时代培养我们的批判性思维和审美能力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分享将分为五个部分。首先，我们将探讨AI时代的背景以及我们角色的转变。接着，详细介绍本次课后挑战的任务和规则。然后，我们会深入讨论评分标准。之后，引导大家进行深度反思。最后，对本次挑战进行总结并展望未来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，让我们看看我们所处的时代。AI已经不再是未来的概念，它就在我们身边。一方面，像OpenAI这样的机构在前沿科技领域取得了惊人的突破，展示了AI强大的逻辑推理能力。另一方面，在我们的学习中，AI也无处不在，帮助我们更高效地获取知识和激发创意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随着AI能力的增强，一个新的挑战出现了：我们如何评价AI生成的内容？过去，我们只是简单地使用AI工具。但现在，我们需要转变角色，成为AI内容的评判者。我们需要学会辨别内容的质量和价值，这要求我们具备更强的批判性思维能力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为了帮助大家适应这种角色转变，我们设计了这次课后挑战。核心思想就是换位思考，让大家扮演老师的角色，去评判其他同学的AI作品。这不仅是打分，更是一个深入理解创作标准、提升批判性思维和培养审美能力的过程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现在，让我们进入挑战的第二部分。你的任务非常明确：扮演评审官，为30个同学的AI复刻作品打分。想象一下，你就是一位艺术老师，正在批改学生们的模仿作业。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这是你将要使用的打分界面。左边是参考图，也就是我们的“标准答案”——一只可爱的兔子在浇花。右边是同学的作品。你的任务就是对比这两张图，给出你的评分。请务必仔细观察参考图的每一个细节。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任务流程很简单。你需要逐一审阅30个作品，仔细对比每个作品与参考图的异同，然后给出你的评分。完成所有评分后，系统会记录你的结果。请记住，你的每一个分数都代表着你的专业判断，一定要认真对待。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接下来是第三部分，我们来谈谈评分标准。我们使用一个0到10分的滑块来进行评分。你可以精确到小数点后一位，比如5.5分，这样可以更细致地表达你的判断。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我们为0分和10分设定了明确的标准。0分意味着完全不像，比如把兔子浇花变成了狗追蝴蝶。而10分则是像素级的完美复刻，几乎看不出任何差别。这两个极端将帮助你校准你的评分尺度。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真正的挑战在于中间分数。你可以从主体、场景、细节和整体氛围这几个维度来考虑。比如8-9分可能只是有微小差别，而5-7分则可能在细节上有明显欠缺。请记住，没有绝对正确的答案，你的判断过程才是最重要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打分完成后，挑战还没结束。更重要的是反思环节。我们希望你能录制一段3-5分钟的视频，回答我们提出的三个问题。这是一个将实践经验内化为自己智慧的宝贵机会。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一个问题是关于你在打分过程中的感受。你可以回顾一下整个过程中的情绪体验和遇到的困难。第二个问题关注你的评分标准是否发生了变化，以及是什么导致了这种变化。这有助于你理解自己评估体系的建立过程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第三个问题将挑战的意义提升到对未来学习的启发。这次经历对你未来使用AI工具有什么启发？你对原创、模仿和创意有了什么新的理解？希望你能将这次感悟应用到更广阔的学习和生活中。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最后，我们来总结一下。通过这次挑战，我们完成了从AI使用者到评判者的角色转换。我们学会了更细致地观察，更深入地思考，并通过反思将经验内化为智慧。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展望未来，AI将继续改变世界。作为学习者，我们需要保持批判性思维，拥抱创造力，并坚持终身学习。不断提升自己的综合素养，才是我们在AI时代最核心的竞争力。希望这次挑战能成为大家AI学习之路上的一个重要里程碑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我的分享到此结束，感谢大家的观看！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14.svg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svg"/><Relationship Id="rId8" Type="http://schemas.openxmlformats.org/officeDocument/2006/relationships/image" Target="../media/image21.png"/><Relationship Id="rId7" Type="http://schemas.openxmlformats.org/officeDocument/2006/relationships/image" Target="../media/image20.svg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3" Type="http://schemas.openxmlformats.org/officeDocument/2006/relationships/notesSlide" Target="../notesSlides/notesSlide6.xml"/><Relationship Id="rId12" Type="http://schemas.openxmlformats.org/officeDocument/2006/relationships/slideLayout" Target="../slideLayouts/slideLayout12.xml"/><Relationship Id="rId11" Type="http://schemas.openxmlformats.org/officeDocument/2006/relationships/image" Target="../media/image24.svg"/><Relationship Id="rId10" Type="http://schemas.openxmlformats.org/officeDocument/2006/relationships/image" Target="../media/image23.pn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svg"/><Relationship Id="rId8" Type="http://schemas.openxmlformats.org/officeDocument/2006/relationships/image" Target="../media/image36.png"/><Relationship Id="rId7" Type="http://schemas.openxmlformats.org/officeDocument/2006/relationships/image" Target="../media/image35.svg"/><Relationship Id="rId6" Type="http://schemas.openxmlformats.org/officeDocument/2006/relationships/image" Target="../media/image34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1" Type="http://schemas.openxmlformats.org/officeDocument/2006/relationships/notesSlide" Target="../notesSlides/notesSlide8.xml"/><Relationship Id="rId10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0.svg"/><Relationship Id="rId8" Type="http://schemas.openxmlformats.org/officeDocument/2006/relationships/image" Target="../media/image49.png"/><Relationship Id="rId7" Type="http://schemas.openxmlformats.org/officeDocument/2006/relationships/image" Target="../media/image48.svg"/><Relationship Id="rId6" Type="http://schemas.openxmlformats.org/officeDocument/2006/relationships/image" Target="../media/image47.png"/><Relationship Id="rId5" Type="http://schemas.openxmlformats.org/officeDocument/2006/relationships/image" Target="../media/image46.svg"/><Relationship Id="rId4" Type="http://schemas.openxmlformats.org/officeDocument/2006/relationships/image" Target="../media/image45.png"/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1" Type="http://schemas.openxmlformats.org/officeDocument/2006/relationships/notesSlide" Target="../notesSlides/notesSlide11.xml"/><Relationship Id="rId10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57.jpeg"/><Relationship Id="rId7" Type="http://schemas.openxmlformats.org/officeDocument/2006/relationships/image" Target="../media/image56.svg"/><Relationship Id="rId6" Type="http://schemas.openxmlformats.org/officeDocument/2006/relationships/image" Target="../media/image55.png"/><Relationship Id="rId5" Type="http://schemas.openxmlformats.org/officeDocument/2006/relationships/image" Target="../media/image54.svg"/><Relationship Id="rId4" Type="http://schemas.openxmlformats.org/officeDocument/2006/relationships/image" Target="../media/image53.png"/><Relationship Id="rId3" Type="http://schemas.openxmlformats.org/officeDocument/2006/relationships/image" Target="../media/image52.svg"/><Relationship Id="rId2" Type="http://schemas.openxmlformats.org/officeDocument/2006/relationships/image" Target="../media/image51.png"/><Relationship Id="rId10" Type="http://schemas.openxmlformats.org/officeDocument/2006/relationships/notesSlide" Target="../notesSlides/notesSlide12.xml"/><Relationship Id="rId1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59.svg"/><Relationship Id="rId4" Type="http://schemas.openxmlformats.org/officeDocument/2006/relationships/image" Target="../media/image58.png"/><Relationship Id="rId3" Type="http://schemas.openxmlformats.org/officeDocument/2006/relationships/image" Target="../media/image52.svg"/><Relationship Id="rId2" Type="http://schemas.openxmlformats.org/officeDocument/2006/relationships/image" Target="../media/image51.png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22.svg"/><Relationship Id="rId7" Type="http://schemas.openxmlformats.org/officeDocument/2006/relationships/image" Target="../media/image21.png"/><Relationship Id="rId6" Type="http://schemas.openxmlformats.org/officeDocument/2006/relationships/image" Target="../media/image64.svg"/><Relationship Id="rId5" Type="http://schemas.openxmlformats.org/officeDocument/2006/relationships/image" Target="../media/image63.png"/><Relationship Id="rId4" Type="http://schemas.openxmlformats.org/officeDocument/2006/relationships/image" Target="../media/image62.svg"/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0" Type="http://schemas.openxmlformats.org/officeDocument/2006/relationships/notesSlide" Target="../notesSlides/notesSlide14.xml"/><Relationship Id="rId1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5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12.svg"/><Relationship Id="rId6" Type="http://schemas.openxmlformats.org/officeDocument/2006/relationships/image" Target="../media/image11.png"/><Relationship Id="rId5" Type="http://schemas.openxmlformats.org/officeDocument/2006/relationships/image" Target="../media/image62.svg"/><Relationship Id="rId4" Type="http://schemas.openxmlformats.org/officeDocument/2006/relationships/image" Target="../media/image61.png"/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67.svg"/><Relationship Id="rId7" Type="http://schemas.openxmlformats.org/officeDocument/2006/relationships/image" Target="../media/image66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62.svg"/><Relationship Id="rId3" Type="http://schemas.openxmlformats.org/officeDocument/2006/relationships/image" Target="../media/image61.png"/><Relationship Id="rId2" Type="http://schemas.openxmlformats.org/officeDocument/2006/relationships/image" Target="../media/image65.jpeg"/><Relationship Id="rId10" Type="http://schemas.openxmlformats.org/officeDocument/2006/relationships/notesSlide" Target="../notesSlides/notesSlide16.xml"/><Relationship Id="rId1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69.png"/><Relationship Id="rId1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1016000" y="2540000"/>
            <a:ext cx="10160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AI创作与批判性思维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1016000" y="4191000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0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一次特殊的课后挑战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10287000" y="4953000"/>
            <a:ext cx="1778000" cy="1778000"/>
          </a:xfrm>
          <a:prstGeom prst="ellipse">
            <a:avLst/>
          </a:prstGeom>
          <a:solidFill>
            <a:srgbClr val="4FD1C5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381000" y="5461000"/>
            <a:ext cx="1143000" cy="1143000"/>
          </a:xfrm>
          <a:prstGeom prst="ellipse">
            <a:avLst/>
          </a:prstGeom>
          <a:solidFill>
            <a:srgbClr val="FFFFFF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cap="flat" cmpd="sng">
            <a:solidFill>
              <a:srgbClr val="E6CFCF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目录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3429000" cy="2222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4FD1C5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952500" y="1841500"/>
            <a:ext cx="304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952500" y="23495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开篇 · AI浪潮与新角色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952500" y="28575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迈入AI新纪元，理解从“使用者”到“评判者”的身份转变，开启换位思考的认知挑战，重塑人机协作的新视角。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381500" y="1651000"/>
            <a:ext cx="3429000" cy="2222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4FD1C5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4572000" y="1841500"/>
            <a:ext cx="304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572000" y="23495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挑战任务 · AI作品评审官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4572000" y="28575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化身专业评审，为30组AI复刻作品进行客观打分，全面解析任务界面操作与标准化的评审执行流程。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8001000" y="1651000"/>
            <a:ext cx="3429000" cy="2222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4FD1C5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8191500" y="1841500"/>
            <a:ext cx="304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8191500" y="23495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评分标准 · 界定“像”与“不像”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8191500" y="28575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掌握0-10分的精准度量标尺，明确满分与零分的界定标准，探索中间分数区间的辩证思考与评判逻辑。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2476500" y="4127500"/>
            <a:ext cx="3429000" cy="2222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4FD1C5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2667000" y="4318000"/>
            <a:ext cx="304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2667000" y="48260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深度反思 · 从打分中成长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2667000" y="53340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记录打分过程中的直观感受，剖析评分标准的动态变化，挖掘AI创作背后的逻辑，获得未来学习的新启发。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6286500" y="4127500"/>
            <a:ext cx="3429000" cy="2222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4FD1C5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1" name="AutoShape 21"/>
          <p:cNvSpPr/>
          <p:nvPr/>
        </p:nvSpPr>
        <p:spPr>
          <a:xfrm>
            <a:off x="6477000" y="4318000"/>
            <a:ext cx="304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05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>
            <a:off x="6477000" y="48260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总结 · 智慧的AI学习者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6477000" y="53340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回顾本次挑战的核心价值，展望AI时代的学习新范式，塑造具备批判性思维与深度判断力的智慧学习者。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开篇 · AI浪潮与我们的新角色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5270500" cy="40640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52500" y="2032000"/>
            <a:ext cx="2540000" cy="1905000"/>
          </a:xfrm>
          <a:prstGeom prst="roundRect">
            <a:avLst>
              <a:gd name="adj" fmla="val 8000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6" name="AutoShape 6"/>
          <p:cNvSpPr/>
          <p:nvPr/>
        </p:nvSpPr>
        <p:spPr>
          <a:xfrm>
            <a:off x="3683000" y="2222500"/>
            <a:ext cx="22225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前沿突破</a:t>
            </a:r>
            <a:br>
              <a:rPr lang="en-US" sz="20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20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震撼世界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952500" y="4191000"/>
            <a:ext cx="48895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2D3748">
                    <a:alpha val="85098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OpenAI等顶尖实验室在攻克复杂数学难题上取得历史性突破，标志着AI已从模式识别迈向深度逻辑推理与抽象思维的新阶段，展现出令人震撼的智慧潜力。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6159500" y="1778000"/>
            <a:ext cx="5270500" cy="40640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 l="12586" r="12586"/>
          <a:stretch>
            <a:fillRect/>
          </a:stretch>
        </p:blipFill>
        <p:spPr>
          <a:xfrm>
            <a:off x="6350000" y="2032000"/>
            <a:ext cx="2540000" cy="1905000"/>
          </a:xfrm>
          <a:prstGeom prst="roundRect">
            <a:avLst>
              <a:gd name="adj" fmla="val 8000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0" name="AutoShape 10"/>
          <p:cNvSpPr/>
          <p:nvPr/>
        </p:nvSpPr>
        <p:spPr>
          <a:xfrm>
            <a:off x="9080500" y="2222500"/>
            <a:ext cx="22225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日常应用</a:t>
            </a:r>
            <a:br>
              <a:rPr lang="en-US" sz="20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20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无处不在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6350000" y="4191000"/>
            <a:ext cx="48895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2D3748">
                    <a:alpha val="85098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从智能辅导、语言学习到创意写作、图像生成，AI已深度融入学习与生活。它不仅是高效的知识获取工具，更是激发灵感、拓展思维边界的得力助手。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开篇 · AI浪潮与我们的新角色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397000"/>
            <a:ext cx="1066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从“使用者”到“评判者”的转变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2222500"/>
            <a:ext cx="1066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当AI能够轻松生成诗歌、绘画、代码甚至论文时，一个新的问题摆在了我们面前：我们该如何看待和评估这些AI生成的内容？这不仅关乎技术的应用，更关乎我们对创造力、价值与真实性的重新审视与定义。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762000" y="3683000"/>
            <a:ext cx="5207000" cy="2349500"/>
          </a:xfrm>
          <a:prstGeom prst="roundRect">
            <a:avLst>
              <a:gd name="adj" fmla="val 0"/>
            </a:avLst>
          </a:prstGeom>
          <a:solidFill>
            <a:srgbClr val="4FD1C5">
              <a:alpha val="8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" y="3937000"/>
            <a:ext cx="304800" cy="3048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460500" y="3911600"/>
            <a:ext cx="431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内容的“价值”由谁定义？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016000" y="4445000"/>
            <a:ext cx="4699000" cy="1460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当创作不再是人类的专属，我们用什么标准衡量优劣？是追求与人类作品的相似度，还是看重其独特的创意表达与情感共鸣？这促使我们重新思考“价值”的本质，不再局限于创作者的身份，而是回归内容本身的品质、逻辑与内在意义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6223000" y="3683000"/>
            <a:ext cx="5207000" cy="2349500"/>
          </a:xfrm>
          <a:prstGeom prst="roundRect">
            <a:avLst>
              <a:gd name="adj" fmla="val 0"/>
            </a:avLst>
          </a:prstGeom>
          <a:solidFill>
            <a:srgbClr val="4FD1C5">
              <a:alpha val="8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77000" y="393700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6921500" y="3911600"/>
            <a:ext cx="431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我们的角色正在改变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6477000" y="4445000"/>
            <a:ext cx="4699000" cy="1460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单纯的工具“使用者”，转变为内容的“评判者”与“鉴赏家”。我们需要练就一双“慧眼”，学会辨别AI生成内容的真伪、质量与深层价值，培养批判性思维，在人机协作的时代，掌握对信息的筛选、评估与再创造能力。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开篇 · AI浪潮与我们的新角色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1066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6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本次挑战的核心在于</a:t>
            </a:r>
            <a:r>
              <a:rPr lang="en-US" sz="16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“换位思考”</a:t>
            </a:r>
            <a:r>
              <a:rPr lang="en-US" sz="16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——放下学生身份，以“老师”的视角审阅AI创作。这不仅是一次简单的评分任务，更是一场重塑认知、提升审美与思辨力的深度修行。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3175000"/>
            <a:ext cx="3378200" cy="2794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" y="3429000"/>
            <a:ext cx="406400" cy="4064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524000" y="3454400"/>
            <a:ext cx="254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厘清创作标准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016000" y="4064000"/>
            <a:ext cx="28702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在评判他人作品时，你将被迫厘清“好”与“坏”的定义，从模糊的感性认知走向精准的理性标尺，为自己的创作建立清晰的评价体系。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4394200" y="3175000"/>
            <a:ext cx="3378200" cy="2794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48200" y="3429000"/>
            <a:ext cx="406400" cy="4064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5156200" y="3454400"/>
            <a:ext cx="254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强化批判性思维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4648200" y="4064000"/>
            <a:ext cx="28702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通过细致的观察、拆解与对比，理性分析作品的优劣得失。在质疑与反思中，锻炼逻辑分析能力，培养独立思考的习惯，拒绝盲目接受。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8026400" y="3175000"/>
            <a:ext cx="3378200" cy="2794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80400" y="3429000"/>
            <a:ext cx="406400" cy="4064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8788400" y="3454400"/>
            <a:ext cx="254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提升审美鉴赏力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8280400" y="4064000"/>
            <a:ext cx="28702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在海量作品的对比中打磨审美眼光，捕捉细节差异，感知创意的细微之处。让审美从直觉走向专业，为未来的创作积累丰富的灵感与标准。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挑战任务 · 你是AI作品的评审官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5207000" cy="2159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" y="2032000"/>
            <a:ext cx="406400" cy="4064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524000" y="2032000"/>
            <a:ext cx="431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任务目标：为30个AI复刻作品打分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16000" y="2667000"/>
            <a:ext cx="4699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本次挑战的核心任务非常明确：你将化身专业评审，对30位同学利用AI工具创作的复刻作品进行逐一鉴赏与评分，从多维度衡量作品的完成度与艺术价值。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6223000" y="1778000"/>
            <a:ext cx="5207000" cy="2159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77000" y="2032000"/>
            <a:ext cx="406400" cy="4064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6985000" y="2032000"/>
            <a:ext cx="431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场景模拟：艺术导师的鉴赏时刻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6477000" y="2667000"/>
            <a:ext cx="4699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想象你是一位资深艺术课老师，正在批改学生们的“大师模仿”作业。面对一幅幅试图还原经典的AI画作，你需要像专业评委一样，细致甄别每一处细节的还原度与艺术神韵。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762000" y="4445000"/>
            <a:ext cx="3378200" cy="1651000"/>
          </a:xfrm>
          <a:prstGeom prst="roundRect">
            <a:avLst>
              <a:gd name="adj" fmla="val 0"/>
            </a:avLst>
          </a:prstGeom>
          <a:solidFill>
            <a:srgbClr val="4FD1C5">
              <a:alpha val="15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16000" y="4635500"/>
            <a:ext cx="304800" cy="3048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1397000" y="4635500"/>
            <a:ext cx="254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像素级还原度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1016000" y="5080000"/>
            <a:ext cx="28702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对比原作的色彩、构图与纹理细节，评估AI对画面元素的精准复刻能力，这是衡量作品完成度的基础标准。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4394200" y="4445000"/>
            <a:ext cx="3378200" cy="1651000"/>
          </a:xfrm>
          <a:prstGeom prst="roundRect">
            <a:avLst>
              <a:gd name="adj" fmla="val 0"/>
            </a:avLst>
          </a:prstGeom>
          <a:solidFill>
            <a:srgbClr val="4FD1C5">
              <a:alpha val="15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648200" y="4635500"/>
            <a:ext cx="304800" cy="3048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5029200" y="4635500"/>
            <a:ext cx="254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艺术风格融合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4648200" y="5080000"/>
            <a:ext cx="28702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不仅是复刻，更要看AI是否捕捉到原作的艺术神韵与氛围，是否在细节中融入了独特的审美理解与风格化表达。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8026400" y="4445000"/>
            <a:ext cx="3378200" cy="1651000"/>
          </a:xfrm>
          <a:prstGeom prst="roundRect">
            <a:avLst>
              <a:gd name="adj" fmla="val 0"/>
            </a:avLst>
          </a:prstGeom>
          <a:solidFill>
            <a:srgbClr val="4FD1C5">
              <a:alpha val="15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280400" y="4635500"/>
            <a:ext cx="304800" cy="304800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8661400" y="4635500"/>
            <a:ext cx="254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技术生成质量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8280400" y="5080000"/>
            <a:ext cx="28702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检查画面是否存在模糊、畸变、逻辑错误等技术瑕疵，评估AI模型在生成过程中的稳定性与画面完整性。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挑战任务 · 你是AI作品的评审官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t="551" b="551"/>
          <a:stretch>
            <a:fillRect/>
          </a:stretch>
        </p:blipFill>
        <p:spPr>
          <a:xfrm>
            <a:off x="762000" y="1778000"/>
            <a:ext cx="3048000" cy="3810000"/>
          </a:xfrm>
          <a:prstGeom prst="roundRect">
            <a:avLst>
              <a:gd name="adj" fmla="val 5000"/>
            </a:avLst>
          </a:prstGeom>
          <a:noFill/>
          <a:ln w="25400" cap="flat" cmpd="sng">
            <a:solidFill>
              <a:srgbClr val="4FD1C5">
                <a:alpha val="60000"/>
              </a:srgbClr>
            </a:solidFill>
            <a:prstDash val="solid"/>
            <a:round/>
          </a:ln>
          <a:effectLst>
            <a:outerShdw blurRad="203200" dist="101600" dir="2700000" algn="tl">
              <a:srgbClr val="2D3748">
                <a:alpha val="1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4318000" y="2032000"/>
            <a:ext cx="7112000" cy="1524000"/>
          </a:xfrm>
          <a:prstGeom prst="roundRect">
            <a:avLst>
              <a:gd name="adj" fmla="val 0"/>
            </a:avLst>
          </a:prstGeom>
          <a:solidFill>
            <a:srgbClr val="4FD1C5">
              <a:alpha val="1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8500" y="2222500"/>
            <a:ext cx="457200" cy="4572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5080000" y="2184400"/>
            <a:ext cx="6223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参考图：复刻的“标准答案”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这是本次任务的基准标尺，画面定格了“兔子浇花”的经典瞬间。作为评审官，你需要仔细捕捉兔子的神态、花卉的细节、水壶的质感以及整体的光影氛围，这些都是后续评分的核心依据。</a:t>
            </a:r>
            <a:endParaRPr lang="en-US" sz="1400" b="0" i="0" u="none" strike="noStrike">
              <a:solidFill>
                <a:srgbClr val="4A5568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4318000" y="3810000"/>
            <a:ext cx="7112000" cy="1524000"/>
          </a:xfrm>
          <a:prstGeom prst="roundRect">
            <a:avLst>
              <a:gd name="adj" fmla="val 0"/>
            </a:avLst>
          </a:prstGeom>
          <a:solidFill>
            <a:srgbClr val="4FD1C5">
              <a:alpha val="1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08500" y="4000500"/>
            <a:ext cx="457200" cy="4572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5080000" y="3962400"/>
            <a:ext cx="6223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学员作品：AI生成的复刻答卷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这是同学们使用AI工具生成的创作结果。你的任务是将其与左侧的参考图进行细致比对，从构图、色彩、细节还原度以及整体艺术氛围等维度，给出一个客观、公正的分数评价。</a:t>
            </a:r>
            <a:endParaRPr lang="en-US" sz="1400" b="0" i="0" u="none" strike="noStrike">
              <a:solidFill>
                <a:srgbClr val="4A5568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762000" y="57785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71809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💡 评分小贴士：不要只关注“像不像”，更要留意细节的完整性与画面意境的契合度。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挑战任务 · 你是AI作品的评审官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2603500" cy="2286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" y="2032000"/>
            <a:ext cx="406400" cy="4064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016000" y="2603500"/>
            <a:ext cx="2095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逐一审阅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16000" y="3111500"/>
            <a:ext cx="20955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系统将依次展示30个学员的AI创作作品，你需要逐一进行查看与评估，确保不遗漏任何细节。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3492500" y="1778000"/>
            <a:ext cx="2603500" cy="2286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46500" y="2032000"/>
            <a:ext cx="406400" cy="4064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3746500" y="2603500"/>
            <a:ext cx="2095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仔细对比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3746500" y="3111500"/>
            <a:ext cx="20955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认真对比作品与参考图，重点关注构图布局、色彩搭配、细节质感及主体特征的异同之处。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6223000" y="1778000"/>
            <a:ext cx="2603500" cy="2286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77000" y="2032000"/>
            <a:ext cx="406400" cy="4064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6477000" y="2603500"/>
            <a:ext cx="2095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给出评分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6477000" y="3111500"/>
            <a:ext cx="20955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基于专业判断，拖动评分滑块为作品打分，分数将直观反映作品与目标的契合度与质量。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8953500" y="1778000"/>
            <a:ext cx="2603500" cy="2286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207500" y="2032000"/>
            <a:ext cx="406400" cy="4064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9207500" y="2603500"/>
            <a:ext cx="2095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完成全部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9207500" y="3111500"/>
            <a:ext cx="20955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完成所有作品评分后，系统将自动汇总并记录你的所有评分结果，生成最终的评审分析数据。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762000" y="4826000"/>
            <a:ext cx="10795000" cy="1270000"/>
          </a:xfrm>
          <a:prstGeom prst="roundRect">
            <a:avLst>
              <a:gd name="adj" fmla="val 0"/>
            </a:avLst>
          </a:prstGeom>
          <a:solidFill>
            <a:srgbClr val="4FD1C5">
              <a:alpha val="15000"/>
            </a:srgbClr>
          </a:solidFill>
          <a:ln w="12700" cap="flat" cmpd="sng">
            <a:solidFill>
              <a:srgbClr val="4FD1C5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1" name="AutoShape 21"/>
          <p:cNvSpPr/>
          <p:nvPr/>
        </p:nvSpPr>
        <p:spPr>
          <a:xfrm>
            <a:off x="1016000" y="5016500"/>
            <a:ext cx="1028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评审官寄语：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你的每一个分数，都代表着你作为评审官的专业判断。请务必认真对待每一幅作品，因为你的评价不仅是对学员创作的反馈，更是对AI创作能力的一次深度检验。保持客观、细致，让每一份评分都具有真实的参考价值。</a:t>
            </a:r>
            <a:endParaRPr lang="en-US" sz="11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评分标准 · 如何定义“像”与“不像”？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508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评分工具：0-10分的精准度量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2540000"/>
            <a:ext cx="5080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为了让评判更加精准和量化，我们引入了0-10分的动态评分滑块。它将主观的视觉感受转化为客观的量化数据，让每一次评价都更加严谨、有据可依。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762000" y="3810000"/>
            <a:ext cx="5080000" cy="1079500"/>
          </a:xfrm>
          <a:prstGeom prst="roundRect">
            <a:avLst>
              <a:gd name="adj" fmla="val 0"/>
            </a:avLst>
          </a:prstGeom>
          <a:solidFill>
            <a:srgbClr val="4FD1C5">
              <a:alpha val="1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500" y="4000500"/>
            <a:ext cx="304800" cy="3048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397000" y="4000500"/>
            <a:ext cx="43815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精细刻度，精确到小数点后一位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1300" b="0" i="0" u="none" strike="noStrike">
                <a:solidFill>
                  <a:srgbClr val="71809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支持整数及半分制（如5.5分），拒绝模糊评价，让相似度的判断更细腻、更贴合真实感受。</a:t>
            </a:r>
            <a:endParaRPr lang="en-US" sz="1300" b="0" i="0" u="none" strike="noStrike">
              <a:solidFill>
                <a:srgbClr val="71809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762000" y="5080000"/>
            <a:ext cx="5080000" cy="1079500"/>
          </a:xfrm>
          <a:prstGeom prst="roundRect">
            <a:avLst>
              <a:gd name="adj" fmla="val 0"/>
            </a:avLst>
          </a:prstGeom>
          <a:solidFill>
            <a:srgbClr val="4FD1C5">
              <a:alpha val="1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2500" y="5270500"/>
            <a:ext cx="304800" cy="3048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1397000" y="5270500"/>
            <a:ext cx="43815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直观交互，所见即所得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1300" b="0" i="0" u="none" strike="noStrike">
                <a:solidFill>
                  <a:srgbClr val="71809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通过拖动滑块实时反馈分数，视觉化的进度条设计让评分过程清晰直观，操作简单便捷。</a:t>
            </a:r>
            <a:endParaRPr lang="en-US" sz="1300" b="0" i="0" u="none" strike="noStrike">
              <a:solidFill>
                <a:srgbClr val="71809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2" name="AutoShape 12"/>
          <p:cNvSpPr/>
          <p:nvPr/>
        </p:nvSpPr>
        <p:spPr>
          <a:xfrm>
            <a:off x="6223000" y="2286000"/>
            <a:ext cx="5461000" cy="2032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6"/>
          <a:srcRect t="2" b="2"/>
          <a:stretch>
            <a:fillRect/>
          </a:stretch>
        </p:blipFill>
        <p:spPr>
          <a:xfrm>
            <a:off x="6350000" y="2489200"/>
            <a:ext cx="5207000" cy="16129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4" name="AutoShape 14"/>
          <p:cNvSpPr/>
          <p:nvPr/>
        </p:nvSpPr>
        <p:spPr>
          <a:xfrm>
            <a:off x="6223000" y="4699000"/>
            <a:ext cx="5461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评分说明：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0分代表作品与参考图完全不像，10分则代表完全一致。中间的分数段对应不同程度的相似度，帮助你从构图、色彩、细节等多个维度，更客观地评估作品的还原度与艺术表现力。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评分标准 · 如何定义“像”与“不像”？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5207000" cy="43180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25400" cap="flat" cmpd="sng">
            <a:solidFill>
              <a:srgbClr val="4FD1C5">
                <a:alpha val="6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16000" y="2095500"/>
            <a:ext cx="4699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0分：完全不像</a:t>
            </a:r>
            <a:endParaRPr lang="en-US" sz="1100"/>
          </a:p>
        </p:txBody>
      </p:sp>
      <p:cxnSp>
        <p:nvCxnSpPr>
          <p:cNvPr id="6" name="Connector 6"/>
          <p:cNvCxnSpPr/>
          <p:nvPr/>
        </p:nvCxnSpPr>
        <p:spPr>
          <a:xfrm rot="-9291">
            <a:off x="1016009" y="2724150"/>
            <a:ext cx="4699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AutoShape 7"/>
          <p:cNvSpPr/>
          <p:nvPr/>
        </p:nvSpPr>
        <p:spPr>
          <a:xfrm>
            <a:off x="1016000" y="2921000"/>
            <a:ext cx="469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定义：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作品与参考图在核心主体、构图、场景等维度无任何相似性，核心要素完全偏离，呈现出完全不同的画面内容。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016000" y="3873500"/>
            <a:ext cx="469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示例：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参考图是“兔子在花园浇花”，而学员作品生成的却是“一只小狗在草地上追蝴蝶”，主体、场景和动作均无关联。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016000" y="5143500"/>
            <a:ext cx="4699000" cy="635000"/>
          </a:xfrm>
          <a:prstGeom prst="roundRect">
            <a:avLst>
              <a:gd name="adj" fmla="val 0"/>
            </a:avLst>
          </a:prstGeom>
          <a:solidFill>
            <a:srgbClr val="4FD1C5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1143000" y="5270500"/>
            <a:ext cx="444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核心特征：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1" i="0" u="none" strike="noStrike">
                <a:solidFill>
                  <a:srgbClr val="31979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主体错误 · 场景错误 · 完全无关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6223000" y="1778000"/>
            <a:ext cx="5207000" cy="43180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25400" cap="flat" cmpd="sng">
            <a:solidFill>
              <a:srgbClr val="4FD1C5">
                <a:alpha val="6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6477000" y="2095500"/>
            <a:ext cx="4699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10分：完全一样</a:t>
            </a:r>
            <a:endParaRPr lang="en-US" sz="1100"/>
          </a:p>
        </p:txBody>
      </p:sp>
      <p:cxnSp>
        <p:nvCxnSpPr>
          <p:cNvPr id="13" name="Connector 13"/>
          <p:cNvCxnSpPr/>
          <p:nvPr/>
        </p:nvCxnSpPr>
        <p:spPr>
          <a:xfrm rot="-9291">
            <a:off x="6477009" y="2724150"/>
            <a:ext cx="4699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" name="AutoShape 14"/>
          <p:cNvSpPr/>
          <p:nvPr/>
        </p:nvSpPr>
        <p:spPr>
          <a:xfrm>
            <a:off x="6477000" y="2921000"/>
            <a:ext cx="469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定义：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作品与参考图在视觉上达到像素级的一致，无论是色彩、构图、细节纹理还是光影效果，肉眼几乎无法分辨出任何差异。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6477000" y="3873500"/>
            <a:ext cx="469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示例：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就像是直接对参考图进行了“复制粘贴”操作，画面中的每一个元素、线条、色彩饱和度都与原图完美重合。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6477000" y="5143500"/>
            <a:ext cx="4699000" cy="635000"/>
          </a:xfrm>
          <a:prstGeom prst="roundRect">
            <a:avLst>
              <a:gd name="adj" fmla="val 0"/>
            </a:avLst>
          </a:prstGeom>
          <a:solidFill>
            <a:srgbClr val="4FD1C5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6604000" y="5270500"/>
            <a:ext cx="444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核心特征：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1" i="0" u="none" strike="noStrike">
                <a:solidFill>
                  <a:srgbClr val="31979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像素级复刻 · 毫无差异 · 完美还原</a:t>
            </a:r>
            <a:endParaRPr lang="en-US" sz="11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评分标准 · 如何定义“像”与“不像”？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460500"/>
            <a:ext cx="1066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6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真正的挑战在于0分到10分之间的广阔地带。在打分时，我们可以从以下四个核心维度进行综合考量，让评价更具客观性：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2286000"/>
            <a:ext cx="2540000" cy="1841500"/>
          </a:xfrm>
          <a:prstGeom prst="roundRect">
            <a:avLst>
              <a:gd name="adj" fmla="val 0"/>
            </a:avLst>
          </a:prstGeom>
          <a:solidFill>
            <a:srgbClr val="4FD1C5">
              <a:alpha val="12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500" y="2476500"/>
            <a:ext cx="304800" cy="3048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333500" y="2476500"/>
            <a:ext cx="18415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主体相似度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952500" y="2921000"/>
            <a:ext cx="2159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兔子的形象是否准确？姿态、轮廓是否与参考图高度一致，核心特征是否清晰可辨？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3467100" y="2286000"/>
            <a:ext cx="2540000" cy="1841500"/>
          </a:xfrm>
          <a:prstGeom prst="roundRect">
            <a:avLst>
              <a:gd name="adj" fmla="val 0"/>
            </a:avLst>
          </a:prstGeom>
          <a:solidFill>
            <a:srgbClr val="4FD1C5">
              <a:alpha val="12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57600" y="2476500"/>
            <a:ext cx="304800" cy="3048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4038600" y="2476500"/>
            <a:ext cx="18415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场景相似度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3657600" y="2921000"/>
            <a:ext cx="2159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背景中的花园、花朵、水壶等关键元素是否完整呈现？整体布局与环境氛围是否协调？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6172200" y="2286000"/>
            <a:ext cx="2540000" cy="1841500"/>
          </a:xfrm>
          <a:prstGeom prst="roundRect">
            <a:avLst>
              <a:gd name="adj" fmla="val 0"/>
            </a:avLst>
          </a:prstGeom>
          <a:solidFill>
            <a:srgbClr val="4FD1C5">
              <a:alpha val="12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362700" y="2476500"/>
            <a:ext cx="304800" cy="3048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6743700" y="2476500"/>
            <a:ext cx="18415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细节相似度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6362700" y="2921000"/>
            <a:ext cx="2159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毛发的质感、花瓣的纹理、光影的层次以及色彩的还原度是否细腻逼真？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8877300" y="2286000"/>
            <a:ext cx="2540000" cy="1841500"/>
          </a:xfrm>
          <a:prstGeom prst="roundRect">
            <a:avLst>
              <a:gd name="adj" fmla="val 0"/>
            </a:avLst>
          </a:prstGeom>
          <a:solidFill>
            <a:srgbClr val="4FD1C5">
              <a:alpha val="12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67800" y="2476500"/>
            <a:ext cx="304800" cy="3048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9448800" y="2476500"/>
            <a:ext cx="18415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整体氛围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9067800" y="2921000"/>
            <a:ext cx="2159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作品传达出的情绪、色调以及给人的整体感觉，是否与参考图的意境相契合？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>
            <a:off x="762000" y="4318000"/>
            <a:ext cx="10668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评分等级参考：从细微差异到显著欠缺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>
            <a:off x="762000" y="4826000"/>
            <a:ext cx="3467100" cy="1143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FD1C5">
                <a:alpha val="6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3" name="AutoShape 23"/>
          <p:cNvSpPr/>
          <p:nvPr/>
        </p:nvSpPr>
        <p:spPr>
          <a:xfrm>
            <a:off x="952500" y="4953000"/>
            <a:ext cx="30861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8-9分 · 高度还原</a:t>
            </a:r>
            <a:endParaRPr lang="en-US" sz="1100"/>
          </a:p>
        </p:txBody>
      </p:sp>
      <p:sp>
        <p:nvSpPr>
          <p:cNvPr id="24" name="AutoShape 24"/>
          <p:cNvSpPr/>
          <p:nvPr/>
        </p:nvSpPr>
        <p:spPr>
          <a:xfrm>
            <a:off x="952500" y="5334000"/>
            <a:ext cx="30861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作品与原图几乎一致，仅存在极细微的色彩或光影偏差，整体观感高度契合。</a:t>
            </a:r>
            <a:endParaRPr lang="en-US" sz="1100"/>
          </a:p>
        </p:txBody>
      </p:sp>
      <p:sp>
        <p:nvSpPr>
          <p:cNvPr id="25" name="AutoShape 25"/>
          <p:cNvSpPr/>
          <p:nvPr/>
        </p:nvSpPr>
        <p:spPr>
          <a:xfrm>
            <a:off x="4356100" y="4826000"/>
            <a:ext cx="3467100" cy="1143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FD1C5">
                <a:alpha val="6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6" name="AutoShape 26"/>
          <p:cNvSpPr/>
          <p:nvPr/>
        </p:nvSpPr>
        <p:spPr>
          <a:xfrm>
            <a:off x="4546600" y="4953000"/>
            <a:ext cx="30861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5-7分 · 基本达标</a:t>
            </a:r>
            <a:endParaRPr lang="en-US" sz="1100"/>
          </a:p>
        </p:txBody>
      </p:sp>
      <p:sp>
        <p:nvSpPr>
          <p:cNvPr id="27" name="AutoShape 27"/>
          <p:cNvSpPr/>
          <p:nvPr/>
        </p:nvSpPr>
        <p:spPr>
          <a:xfrm>
            <a:off x="4546600" y="5334000"/>
            <a:ext cx="30861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抓住了主体与核心场景，但在细节刻画、元素完整性上存在明显不足，特征可辨但不精致。</a:t>
            </a:r>
            <a:endParaRPr lang="en-US" sz="1100"/>
          </a:p>
        </p:txBody>
      </p:sp>
      <p:sp>
        <p:nvSpPr>
          <p:cNvPr id="28" name="AutoShape 28"/>
          <p:cNvSpPr/>
          <p:nvPr/>
        </p:nvSpPr>
        <p:spPr>
          <a:xfrm>
            <a:off x="7950200" y="4826000"/>
            <a:ext cx="3467100" cy="1143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FD1C5">
                <a:alpha val="6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9" name="AutoShape 29"/>
          <p:cNvSpPr/>
          <p:nvPr/>
        </p:nvSpPr>
        <p:spPr>
          <a:xfrm>
            <a:off x="8140700" y="4953000"/>
            <a:ext cx="30861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1-4分 · 差距明显</a:t>
            </a:r>
            <a:endParaRPr lang="en-US" sz="1100"/>
          </a:p>
        </p:txBody>
      </p:sp>
      <p:sp>
        <p:nvSpPr>
          <p:cNvPr id="30" name="AutoShape 30"/>
          <p:cNvSpPr/>
          <p:nvPr/>
        </p:nvSpPr>
        <p:spPr>
          <a:xfrm>
            <a:off x="8140700" y="5334000"/>
            <a:ext cx="30861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主体变形严重，关键场景元素缺失，仅能勉强关联主题，整体视觉效果与参考图偏差较大。</a:t>
            </a:r>
            <a:endParaRPr lang="en-US" sz="11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深度反思 · 从打分中学习与成长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558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挑战的延续：录制你的思考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2413000"/>
            <a:ext cx="558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完成30个作品的打分只是开始。现在，请录制一段3-5分钟的视频，深度回答以下三个问题，这不仅是总结，更是将实践转化为智慧的关键一步。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762000" y="3683000"/>
            <a:ext cx="5588000" cy="914400"/>
          </a:xfrm>
          <a:prstGeom prst="roundRect">
            <a:avLst>
              <a:gd name="adj" fmla="val 0"/>
            </a:avLst>
          </a:prstGeom>
          <a:solidFill>
            <a:srgbClr val="4FD1C5">
              <a:alpha val="1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0600" y="3987800"/>
            <a:ext cx="304800" cy="3048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460500" y="3784600"/>
            <a:ext cx="482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回顾与总结：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300" b="0" i="0" u="none" strike="noStrike">
                <a:solidFill>
                  <a:srgbClr val="71809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本次挑战中，你遇到的最大困难是什么？当时是如何分析并克服它的？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762000" y="4699000"/>
            <a:ext cx="5588000" cy="914400"/>
          </a:xfrm>
          <a:prstGeom prst="roundRect">
            <a:avLst>
              <a:gd name="adj" fmla="val 0"/>
            </a:avLst>
          </a:prstGeom>
          <a:solidFill>
            <a:srgbClr val="4FD1C5">
              <a:alpha val="1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0600" y="5003800"/>
            <a:ext cx="304800" cy="3048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1460500" y="4800600"/>
            <a:ext cx="482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洞察与发现：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300" b="0" i="0" u="none" strike="noStrike">
                <a:solidFill>
                  <a:srgbClr val="71809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通过打分，你对优秀作品的评判标准有了哪些新的认知或维度上的改变？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762000" y="5715000"/>
            <a:ext cx="5588000" cy="914400"/>
          </a:xfrm>
          <a:prstGeom prst="roundRect">
            <a:avLst>
              <a:gd name="adj" fmla="val 0"/>
            </a:avLst>
          </a:prstGeom>
          <a:solidFill>
            <a:srgbClr val="4FD1C5">
              <a:alpha val="1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0600" y="6019800"/>
            <a:ext cx="304800" cy="3048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1460500" y="5816600"/>
            <a:ext cx="482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行动与展望：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300" b="0" i="0" u="none" strike="noStrike">
                <a:solidFill>
                  <a:srgbClr val="71809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未来你将如何把这些经验应用到实际创作中，具体会做出哪些调整？</a:t>
            </a:r>
            <a:endParaRPr lang="en-US" sz="1100"/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8"/>
          <a:srcRect l="11" r="11"/>
          <a:stretch>
            <a:fillRect/>
          </a:stretch>
        </p:blipFill>
        <p:spPr>
          <a:xfrm>
            <a:off x="7112000" y="2413000"/>
            <a:ext cx="4318000" cy="2882900"/>
          </a:xfrm>
          <a:prstGeom prst="roundRect">
            <a:avLst>
              <a:gd name="adj" fmla="val 6607"/>
            </a:avLst>
          </a:prstGeom>
          <a:noFill/>
          <a:ln w="25400" cap="flat" cmpd="sng">
            <a:noFill/>
            <a:prstDash val="solid"/>
            <a:round/>
          </a:ln>
          <a:effectLst>
            <a:outerShdw blurRad="317500" dist="101600" dir="2700000" algn="tl">
              <a:srgbClr val="000000">
                <a:alpha val="10000"/>
              </a:srgbClr>
            </a:outerShdw>
          </a:effectLst>
        </p:spPr>
      </p:pic>
      <p:sp>
        <p:nvSpPr>
          <p:cNvPr id="16" name="AutoShape 16"/>
          <p:cNvSpPr/>
          <p:nvPr/>
        </p:nvSpPr>
        <p:spPr>
          <a:xfrm>
            <a:off x="7112000" y="5524500"/>
            <a:ext cx="431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08000"/>
              </a:lnSpc>
              <a:defRPr/>
            </a:pPr>
            <a:r>
              <a:rPr lang="en-US" sz="14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“反思是成长的加速器，让每一次打分都成为进步的阶梯。”</a:t>
            </a:r>
            <a:endParaRPr lang="en-US" sz="11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深度反思 · 从打分中学习与成长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5207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" y="2032000"/>
            <a:ext cx="304800" cy="3048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397000" y="2006600"/>
            <a:ext cx="444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感受与体验：情绪与挑战</a:t>
            </a:r>
            <a:endParaRPr lang="en-US" sz="1100"/>
          </a:p>
        </p:txBody>
      </p:sp>
      <p:cxnSp>
        <p:nvCxnSpPr>
          <p:cNvPr id="7" name="Connector 7"/>
          <p:cNvCxnSpPr/>
          <p:nvPr/>
        </p:nvCxnSpPr>
        <p:spPr>
          <a:xfrm rot="-9291">
            <a:off x="1016009" y="2533650"/>
            <a:ext cx="4699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AutoShape 8"/>
          <p:cNvSpPr/>
          <p:nvPr/>
        </p:nvSpPr>
        <p:spPr>
          <a:xfrm>
            <a:off x="1016000" y="2730500"/>
            <a:ext cx="4699000" cy="241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情绪感知：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在评判30个作品时，你的核心感受是轻松流畅，还是充满纠结与犹豫？是否有某个瞬间让你感到难以抉择？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印象深刻：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是否有作品让你眼前一亮？是其独特的创意、极致的细节，还是完整的呈现度打动了你？</a:t>
            </a:r>
            <a:endParaRPr lang="en-US" sz="1400" b="0" i="0" u="none" strike="noStrike">
              <a:solidFill>
                <a:srgbClr val="4A5568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marL="0" indent="0" algn="l">
              <a:lnSpc>
                <a:spcPct val="117000"/>
              </a:lnSpc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核心挑战：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评分中遇到的最大难题是什么？是标准难以界定，还是细节的细微差别难以精准判断？</a:t>
            </a:r>
            <a:endParaRPr lang="en-US" sz="1400" b="0" i="0" u="none" strike="noStrike">
              <a:solidFill>
                <a:srgbClr val="4A5568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6223000" y="1778000"/>
            <a:ext cx="5207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77000" y="2032000"/>
            <a:ext cx="304800" cy="3048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6858000" y="2006600"/>
            <a:ext cx="444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4FD1C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标准演变：认知的迭代</a:t>
            </a:r>
            <a:endParaRPr lang="en-US" sz="1100"/>
          </a:p>
        </p:txBody>
      </p:sp>
      <p:cxnSp>
        <p:nvCxnSpPr>
          <p:cNvPr id="12" name="Connector 12"/>
          <p:cNvCxnSpPr/>
          <p:nvPr/>
        </p:nvCxnSpPr>
        <p:spPr>
          <a:xfrm rot="-9291">
            <a:off x="6477009" y="2533650"/>
            <a:ext cx="4699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" name="AutoShape 13"/>
          <p:cNvSpPr/>
          <p:nvPr/>
        </p:nvSpPr>
        <p:spPr>
          <a:xfrm>
            <a:off x="6477000" y="2730500"/>
            <a:ext cx="4699000" cy="241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标准迁移：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打分初期与后期，你的评分标准是否发生了变化？是变得更加宽松包容，还是愈发严苛挑剔？</a:t>
            </a:r>
            <a:endParaRPr lang="en-US" sz="1100"/>
          </a:p>
          <a:p>
            <a:pPr marL="0" indent="0" algn="l">
              <a:lnSpc>
                <a:spcPct val="117000"/>
              </a:lnSpc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动因探寻：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是什么触发了这种变化？是大量优秀作品的横向对比，还是你发现了之前忽略的关键评价维度？</a:t>
            </a:r>
            <a:endParaRPr lang="en-US" sz="1400" b="0" i="0" u="none" strike="noStrike">
              <a:solidFill>
                <a:srgbClr val="4A5568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marL="0" indent="0" algn="l">
              <a:lnSpc>
                <a:spcPct val="117000"/>
              </a:lnSpc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认知升级：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这种标准的动态调整，是否让你对“优秀作品”的定义有了更清晰、更立体的认知？</a:t>
            </a:r>
            <a:endParaRPr lang="en-US" sz="1400" b="0" i="0" u="none" strike="noStrike">
              <a:solidFill>
                <a:srgbClr val="4A5568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AutoShape 14"/>
          <p:cNvSpPr/>
          <p:nvPr/>
        </p:nvSpPr>
        <p:spPr>
          <a:xfrm>
            <a:off x="762000" y="5588000"/>
            <a:ext cx="10668000" cy="889000"/>
          </a:xfrm>
          <a:prstGeom prst="roundRect">
            <a:avLst>
              <a:gd name="adj" fmla="val 0"/>
            </a:avLst>
          </a:prstGeom>
          <a:solidFill>
            <a:srgbClr val="4FD1C5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/>
        </p:nvSpPr>
        <p:spPr>
          <a:xfrm>
            <a:off x="1016000" y="57404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💡 反思小结：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评分不仅是对他人作品的评判，更是对自我审美体系与价值判断的审视。每一次打分的犹豫与修正，都是一次认知的迭代与升级，帮助我们构建更清晰的评价标尺。</a:t>
            </a:r>
            <a:endParaRPr lang="en-US" sz="11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深度反思 · 从打分中学习与成长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t="99" b="99"/>
          <a:stretch>
            <a:fillRect/>
          </a:stretch>
        </p:blipFill>
        <p:spPr>
          <a:xfrm>
            <a:off x="762000" y="1778000"/>
            <a:ext cx="4572000" cy="3048000"/>
          </a:xfrm>
          <a:prstGeom prst="roundRect">
            <a:avLst>
              <a:gd name="adj" fmla="val 5000"/>
            </a:avLst>
          </a:prstGeom>
          <a:noFill/>
          <a:ln w="25400" cap="flat" cmpd="sng">
            <a:noFill/>
            <a:prstDash val="solid"/>
            <a:round/>
          </a:ln>
          <a:effectLst>
            <a:outerShdw blurRad="203200" dist="101600" dir="2700000" algn="tl">
              <a:srgbClr val="2D3748">
                <a:alpha val="1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762000" y="5080000"/>
            <a:ext cx="457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just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反思不仅是回顾，更是连接过去与未来的桥梁。通过这次独特的“打分”与“教学”视角，我们得以重新审视知识的本质与学习的意义。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5842000" y="1778000"/>
            <a:ext cx="5588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96000" y="1968500"/>
            <a:ext cx="406400" cy="4064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6667500" y="1968500"/>
            <a:ext cx="4699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重塑学习视角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6667500" y="2336800"/>
            <a:ext cx="4699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这次“扮演老师”的经历，是否让你重新审视了知识的获取方式？它将如何启发你未来学习AI或其他新知识？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5842000" y="3302000"/>
            <a:ext cx="5588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96000" y="3492500"/>
            <a:ext cx="406400" cy="4064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6667500" y="3492500"/>
            <a:ext cx="4699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善用AI协作工具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6667500" y="3860800"/>
            <a:ext cx="4699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在未来的学习与创作中，如何将AI作为高效的协作伙伴？思考技术赋能与人类创造力的共生关系，探索更优的学习路径。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5842000" y="4826000"/>
            <a:ext cx="5588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4FD1C5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096000" y="5016500"/>
            <a:ext cx="406400" cy="4064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6667500" y="5016500"/>
            <a:ext cx="4699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解构创意本质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6667500" y="5384800"/>
            <a:ext cx="4699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这次打分经历是否刷新了你对“原创”、“模仿”与“创意”的认知？在AI生成内容日益普及的时代，如何定义与守护真正的创造力？</a:t>
            </a:r>
            <a:endParaRPr lang="en-US" sz="11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05 总结 · 成为一名智慧的AI时代学习者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1066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今天，我们通过一次特殊的课后挑战，完成了从“AI使用者”到“AI评判者”的角色转换。这不仅是一次简单的技能练习，更是一场关于如何理性看待技术、如何提升自我认知的深度实践。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2921000"/>
            <a:ext cx="3378200" cy="2413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" y="3175000"/>
            <a:ext cx="406400" cy="4064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524000" y="3175000"/>
            <a:ext cx="2413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学会观察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016000" y="3810000"/>
            <a:ext cx="28702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通过细致的对比与甄别，我们锻炼了捕捉细节的能力。不再停留在“像不像”的表面判断，而是学会洞察内容背后的逻辑差异与质量优劣。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4406900" y="2921000"/>
            <a:ext cx="3378200" cy="2413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60900" y="3175000"/>
            <a:ext cx="406400" cy="4064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5168900" y="3175000"/>
            <a:ext cx="2413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学会思考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4660900" y="3810000"/>
            <a:ext cx="28702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在设定评分标准的过程中，我们重新审视了“质量”与“相似度”的定义。学会用理性的框架去分析内容，建立起更客观、更严谨的评判体系。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8051800" y="2921000"/>
            <a:ext cx="3378200" cy="2413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4FD1C5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05800" y="3175000"/>
            <a:ext cx="406400" cy="4064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8813800" y="3175000"/>
            <a:ext cx="2413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学会反思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8305800" y="3810000"/>
            <a:ext cx="28702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3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通过复盘与深度问答，我们将实践中的零散经验内化为自身的知识体系。让每一次与AI的互动，都成为提升自我认知与思维能力的契机。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762000" y="5651500"/>
            <a:ext cx="10668000" cy="711200"/>
          </a:xfrm>
          <a:prstGeom prst="roundRect">
            <a:avLst>
              <a:gd name="adj" fmla="val 0"/>
            </a:avLst>
          </a:prstGeom>
          <a:solidFill>
            <a:srgbClr val="4FD1C5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/>
        </p:nvSpPr>
        <p:spPr>
          <a:xfrm>
            <a:off x="889000" y="5740400"/>
            <a:ext cx="10414000" cy="584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💡 核心启示：在AI时代，真正的学习力不仅是掌握工具，更是具备批判性思维与独立判断的能力，让技术成为拓展人类智慧的翅膀。</a:t>
            </a:r>
            <a:endParaRPr lang="en-US" sz="11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cap="flat" cmpd="sng">
            <a:solidFill>
              <a:srgbClr val="E6CFCF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05 总结 · 成为一名智慧的AI时代学习者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99" r="99"/>
          <a:stretch>
            <a:fillRect/>
          </a:stretch>
        </p:blipFill>
        <p:spPr>
          <a:xfrm>
            <a:off x="762000" y="2032000"/>
            <a:ext cx="4572000" cy="2565400"/>
          </a:xfrm>
          <a:prstGeom prst="roundRect">
            <a:avLst>
              <a:gd name="adj" fmla="val 5940"/>
            </a:avLst>
          </a:prstGeom>
          <a:noFill/>
          <a:ln w="25400" cap="flat" cmpd="sng">
            <a:solidFill>
              <a:srgbClr val="4FD1C5">
                <a:alpha val="60000"/>
              </a:srgbClr>
            </a:solidFill>
            <a:prstDash val="solid"/>
            <a:round/>
          </a:ln>
          <a:effectLst>
            <a:outerShdw blurRad="127000" dist="50800" dir="2700000" algn="tl">
              <a:srgbClr val="2D3748">
                <a:alpha val="1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762000" y="4826000"/>
            <a:ext cx="457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人机协作不仅是技术的融合，更是思维的碰撞。在AI时代，学会与智能工具共生，才能释放出更大的创造力与价值。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5842000" y="1841500"/>
            <a:ext cx="5588000" cy="1143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cap="flat" cmpd="sng">
            <a:solidFill>
              <a:srgbClr val="E6CFCF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32500" y="2006600"/>
            <a:ext cx="355600" cy="3556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6477000" y="2006600"/>
            <a:ext cx="4826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保持批判性思维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6032500" y="2413000"/>
            <a:ext cx="508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面对AI生成的海量信息，始终保持审慎与独立判断，不盲从、不轻信，理性评估内容的真实性与价值。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5842000" y="3175000"/>
            <a:ext cx="5588000" cy="1143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cap="flat" cmpd="sng">
            <a:solidFill>
              <a:srgbClr val="E6CFCF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32500" y="3340100"/>
            <a:ext cx="355600" cy="3556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6477000" y="3340100"/>
            <a:ext cx="4826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拥抱创造力与协作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6032500" y="3746500"/>
            <a:ext cx="508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将AI作为激发灵感的助手，而非替代者。借助技术赋能，突破思维边界，创作出更具深度与人文温度的作品。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5842000" y="4508500"/>
            <a:ext cx="5588000" cy="1143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cap="flat" cmpd="sng">
            <a:solidFill>
              <a:srgbClr val="E6CFCF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032500" y="4673600"/>
            <a:ext cx="355600" cy="3556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6477000" y="4673600"/>
            <a:ext cx="4826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坚持终身学习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6032500" y="5080000"/>
            <a:ext cx="508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4A556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持续提升人文素养与审美能力，以不变的学习热情应对万变的技术浪潮，构筑属于自己的核心竞争力。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762000" y="5969000"/>
            <a:ext cx="10668000" cy="558800"/>
          </a:xfrm>
          <a:prstGeom prst="roundRect">
            <a:avLst>
              <a:gd name="adj" fmla="val 0"/>
            </a:avLst>
          </a:prstGeom>
          <a:solidFill>
            <a:srgbClr val="4FD1C5">
              <a:alpha val="15000"/>
            </a:srgbClr>
          </a:solidFill>
          <a:ln cap="flat" cmpd="sng">
            <a:solidFill>
              <a:srgbClr val="33B7AB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9" name="AutoShape 19"/>
          <p:cNvSpPr/>
          <p:nvPr/>
        </p:nvSpPr>
        <p:spPr>
          <a:xfrm>
            <a:off x="1016000" y="6096000"/>
            <a:ext cx="1016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2D37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“愿这次挑战成为你探索AI无限可能的起点，让我们携手拥抱人机协作的美好未来！”</a:t>
            </a:r>
            <a:endParaRPr lang="en-US" sz="11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10287000" y="381000"/>
            <a:ext cx="1778000" cy="1778000"/>
          </a:xfrm>
          <a:prstGeom prst="ellipse">
            <a:avLst/>
          </a:prstGeom>
          <a:solidFill>
            <a:srgbClr val="4FD1C5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508000" y="5461000"/>
            <a:ext cx="1016000" cy="1016000"/>
          </a:xfrm>
          <a:prstGeom prst="ellipse">
            <a:avLst/>
          </a:prstGeom>
          <a:solidFill>
            <a:srgbClr val="4FD1C5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16000" y="3175000"/>
            <a:ext cx="10160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感谢观看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4572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200" b="0" i="0" u="none" strike="noStrike">
                <a:solidFill>
                  <a:srgbClr val="FFFFFF">
                    <a:alpha val="80000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以科技之光，点亮教育未来，共创无限可能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16000" y="571500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FFFFFF">
                    <a:alpha val="5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2026 智能教育创新峰会 | 期待与您再次相遇</a:t>
            </a:r>
            <a:endParaRPr lang="en-US" sz="1100"/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0" y="6190112"/>
            <a:ext cx="1524000" cy="6678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4686</Words>
  <Application>WPS 演示</Application>
  <PresentationFormat/>
  <Paragraphs>282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Arial</vt:lpstr>
      <vt:lpstr>宋体</vt:lpstr>
      <vt:lpstr>Wingdings</vt:lpstr>
      <vt:lpstr>Arial</vt:lpstr>
      <vt:lpstr>Noto Sans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鼜齦zyt</cp:lastModifiedBy>
  <cp:revision>1</cp:revision>
  <dcterms:created xsi:type="dcterms:W3CDTF">2026-09-12T04:24:14Z</dcterms:created>
  <dcterms:modified xsi:type="dcterms:W3CDTF">2026-09-12T04:24:14Z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{"Label":"1","ContentProducer":"001191110102MACQD9K64010000","ProduceID":"7684499648060936600","ReservedCode1":"","ContentPropagator":"","PropagateID":"","ReservedCode2":""}</vt:lpwstr>
  </property>
  <property fmtid="{D5CDD505-2E9C-101B-9397-08002B2CF9AE}" pid="3" name="ICV">
    <vt:lpwstr>FEB2984B9027430D9C4541511141AC2D_13</vt:lpwstr>
  </property>
  <property fmtid="{D5CDD505-2E9C-101B-9397-08002B2CF9AE}" pid="4" name="KSOProductBuildVer">
    <vt:lpwstr>2052-12.1.0.28505</vt:lpwstr>
  </property>
</Properties>
</file>