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.svg" ContentType="image/svg+xml"/>
  <Override PartName="/ppt/media/image12.svg" ContentType="image/svg+xml"/>
  <Override PartName="/ppt/media/image14.svg" ContentType="image/svg+xml"/>
  <Override PartName="/ppt/media/image17.svg" ContentType="image/svg+xml"/>
  <Override PartName="/ppt/media/image19.svg" ContentType="image/svg+xml"/>
  <Override PartName="/ppt/media/image23.svg" ContentType="image/svg+xml"/>
  <Override PartName="/ppt/media/image5.svg" ContentType="image/svg+xml"/>
  <Override PartName="/ppt/media/image7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0"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L="457200"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L="914400"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L="1371600"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L="1828800"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L="2286000"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L="2743200"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L="3200400"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L="3657600"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大家好，今天我将向大家展示我在《AI将如何改变你的学习，和你的未来？》这门课程后的实践成果——AI图片复刻大挑战。在这次挑战中，我将探索如何驾驭AI这一强大的工具，将创意转化为现实。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汇报将分为八个部分。首先，我会介绍本次挑战的背景和任务要求。接着，将依次展示三个不同难度级别的复刻成果。之后，我会分享在实践过程中遇到的困难及解决方案，并对成果进行评分和差异分析。最后，我将总结本次实践的感悟与收获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们正处在一个由AI驱动的时代。面对这一变革，我们的态度不应是恐惧，而应是拥抱。正如黄仁勋所言，未来属于那些懂得如何与AI协作的人。因此，这次挑战的核心目的，就是通过实践来掌握与AI沟通的语言，即提示词写作，从而真正驾驭这个强大的工具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挑战分为三个难度等级。第一级是基础复刻，考验对写实元素的还原能力。第二级是风格复刻，重点在于把握特定的材质和氛围。第三级是创意复刻，难度最高，需要综合运用多主体合成和文字排版能力。每一级都旨在锻炼我们不同方面的AI驾驭能力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首先是Level 1的成果。我选择复刻这张“橘猫晒太阳”的图片。我的策略是抓住核心元素：橘猫的姿态、躺椅的角度以及整体的光影氛围。通过在提示词中明确“厚涂油画质感”，我成功地让AI生成了一幅风格统一、氛围到位的作品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接下来是Level 2，风格复刻。这张“兔子浇花”的图片难点在于其独特的“羊毛毡黏土”质感。我在提示词中重点强调了这一材质，引导AI优先还原手感，再去匹配具体的元素和色彩。结果证明，这种方法非常有效，生成的图片很好地捕捉到了原作的治愈风格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最后是难度最高的Level 3，创意复刻。这张卡皮巴拉电影海报包含了多主体、复杂动作和文字排版，对AI来说是巨大的挑战。我的策略是，先通过精准的提示词保证画面主体和氛围的还原，对于AI不擅长的文字部分，则选择在后期进行补充和调整。这是一种灵活的人机协作策略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在实践过程中，我遇到了四个主要困难。首先是主体姿态的偏差，我通过细化动作描述来解决。其次是风格质感不匹配，我通过增加材质关键词来引导AI。第三是生成结果不稳定，我通过固定关键词和多次尝试来应对。最后是文字生成的问题，我选择了拆分任务，后期处理。这些经验让我深刻理解了与AI沟通的技巧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algn="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algn="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algn="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我的汇报到此结束，感谢各位老师的聆听。如果有任何不足之处，欢迎批评指正。谢谢大家！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14.svg"/><Relationship Id="rId7" Type="http://schemas.openxmlformats.org/officeDocument/2006/relationships/image" Target="../media/image13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0" Type="http://schemas.openxmlformats.org/officeDocument/2006/relationships/notesSlide" Target="../notesSlides/notesSlide5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12.svg"/><Relationship Id="rId7" Type="http://schemas.openxmlformats.org/officeDocument/2006/relationships/image" Target="../media/image11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0" Type="http://schemas.openxmlformats.org/officeDocument/2006/relationships/notesSlide" Target="../notesSlides/notesSlide6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12.svg"/><Relationship Id="rId7" Type="http://schemas.openxmlformats.org/officeDocument/2006/relationships/image" Target="../media/image11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0.svg"/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0" Type="http://schemas.openxmlformats.org/officeDocument/2006/relationships/notesSlide" Target="../notesSlides/notesSlide7.xml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1.jpe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1.x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5.png"/><Relationship Id="rId1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2032000"/>
            <a:ext cx="12192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Unleash Your AI Magic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3556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>
                    <a:alpha val="94902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AI图片复刻大挑战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0" y="4445000"/>
            <a:ext cx="1219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FFFFFF">
                    <a:alpha val="7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《AI将如何改变你的学习，和你的未来？》第1课时课后实践成果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2032000" y="5524500"/>
            <a:ext cx="8128000" cy="635000"/>
          </a:xfrm>
          <a:prstGeom prst="roundRect">
            <a:avLst>
              <a:gd name="adj" fmla="val 0"/>
            </a:avLst>
          </a:prstGeom>
          <a:solidFill>
            <a:srgbClr val="FFFFFF">
              <a:alpha val="10000"/>
            </a:srgbClr>
          </a:solidFill>
          <a:ln w="12700" cap="flat" cmpd="sng">
            <a:solidFill>
              <a:srgbClr val="FFFF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2032000" y="5524500"/>
            <a:ext cx="812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FFFFFF">
                    <a:alpha val="80000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汇报人：李明 | 班级：创新科技班 | 日期：2026年5月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254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目录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5207000" cy="1016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FFFFFF">
                <a:alpha val="7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762000" y="1778000"/>
            <a:ext cx="76200" cy="1016000"/>
          </a:xfrm>
          <a:prstGeom prst="roundRect">
            <a:avLst>
              <a:gd name="adj" fmla="val 0"/>
            </a:avLst>
          </a:prstGeom>
          <a:solidFill>
            <a:srgbClr val="0052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1016000" y="1841500"/>
            <a:ext cx="482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挑战背景与任务说明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3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明确挑战目标与核心任务要求，为后续复刻实践奠定基础。</a:t>
            </a:r>
            <a:endParaRPr lang="en-US" sz="13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762000" y="2984500"/>
            <a:ext cx="5207000" cy="1016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FFFFFF">
                <a:alpha val="7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762000" y="2984500"/>
            <a:ext cx="76200" cy="1016000"/>
          </a:xfrm>
          <a:prstGeom prst="roundRect">
            <a:avLst>
              <a:gd name="adj" fmla="val 0"/>
            </a:avLst>
          </a:prstGeom>
          <a:solidFill>
            <a:srgbClr val="0052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1016000" y="3048000"/>
            <a:ext cx="482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Level 1 基础复刻：橘猫晒太阳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3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还原光影层次与画面构图，掌握基础的图像复刻与还原技法。</a:t>
            </a:r>
            <a:endParaRPr lang="en-US" sz="13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762000" y="4191000"/>
            <a:ext cx="5207000" cy="1016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FFFFFF">
                <a:alpha val="7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1" name="AutoShape 11"/>
          <p:cNvSpPr/>
          <p:nvPr/>
        </p:nvSpPr>
        <p:spPr>
          <a:xfrm>
            <a:off x="762000" y="4191000"/>
            <a:ext cx="76200" cy="1016000"/>
          </a:xfrm>
          <a:prstGeom prst="roundRect">
            <a:avLst>
              <a:gd name="adj" fmla="val 0"/>
            </a:avLst>
          </a:prstGeom>
          <a:solidFill>
            <a:srgbClr val="0052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1016000" y="4254500"/>
            <a:ext cx="482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Level 2 风格复刻：兔子浇花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3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捕捉原作独特的色彩氛围与艺术风格，复刻细腻的质感表达。</a:t>
            </a:r>
            <a:endParaRPr lang="en-US" sz="13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762000" y="5397500"/>
            <a:ext cx="5207000" cy="1016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FFFFFF">
                <a:alpha val="7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762000" y="5397500"/>
            <a:ext cx="76200" cy="1016000"/>
          </a:xfrm>
          <a:prstGeom prst="roundRect">
            <a:avLst>
              <a:gd name="adj" fmla="val 0"/>
            </a:avLst>
          </a:prstGeom>
          <a:solidFill>
            <a:srgbClr val="0052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/>
        </p:nvSpPr>
        <p:spPr>
          <a:xfrm>
            <a:off x="1016000" y="5461000"/>
            <a:ext cx="482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Level 3 创意复刻：卡皮巴拉海报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3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融合创意构思与审美设计，打造具有电影质感的视觉海报。</a:t>
            </a:r>
            <a:endParaRPr lang="en-US" sz="13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6" name="AutoShape 16"/>
          <p:cNvSpPr/>
          <p:nvPr/>
        </p:nvSpPr>
        <p:spPr>
          <a:xfrm>
            <a:off x="6223000" y="1778000"/>
            <a:ext cx="5207000" cy="1016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FFFFFF">
                <a:alpha val="7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6223000" y="1778000"/>
            <a:ext cx="76200" cy="1016000"/>
          </a:xfrm>
          <a:prstGeom prst="roundRect">
            <a:avLst>
              <a:gd name="adj" fmla="val 0"/>
            </a:avLst>
          </a:prstGeom>
          <a:solidFill>
            <a:srgbClr val="0052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/>
        </p:nvSpPr>
        <p:spPr>
          <a:xfrm>
            <a:off x="6477000" y="1841500"/>
            <a:ext cx="482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05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实操复盘：困难与解决方法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3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深入剖析实践中的技术难点，分享针对性的解决思路与方案。</a:t>
            </a:r>
            <a:endParaRPr lang="en-US" sz="13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9" name="AutoShape 19"/>
          <p:cNvSpPr/>
          <p:nvPr/>
        </p:nvSpPr>
        <p:spPr>
          <a:xfrm>
            <a:off x="6223000" y="2984500"/>
            <a:ext cx="5207000" cy="1016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FFFFFF">
                <a:alpha val="7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/>
        </p:nvSpPr>
        <p:spPr>
          <a:xfrm>
            <a:off x="6223000" y="2984500"/>
            <a:ext cx="76200" cy="1016000"/>
          </a:xfrm>
          <a:prstGeom prst="roundRect">
            <a:avLst>
              <a:gd name="adj" fmla="val 0"/>
            </a:avLst>
          </a:prstGeom>
          <a:solidFill>
            <a:srgbClr val="0052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1" name="AutoShape 21"/>
          <p:cNvSpPr/>
          <p:nvPr/>
        </p:nvSpPr>
        <p:spPr>
          <a:xfrm>
            <a:off x="6477000" y="3048000"/>
            <a:ext cx="482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06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成果评分与差异分析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3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从多维度对复刻成果进行评估，对比原作分析优劣与差距。</a:t>
            </a:r>
            <a:endParaRPr lang="en-US" sz="13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2" name="AutoShape 22"/>
          <p:cNvSpPr/>
          <p:nvPr/>
        </p:nvSpPr>
        <p:spPr>
          <a:xfrm>
            <a:off x="6223000" y="4191000"/>
            <a:ext cx="5207000" cy="1016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FFFFFF">
                <a:alpha val="7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3" name="AutoShape 23"/>
          <p:cNvSpPr/>
          <p:nvPr/>
        </p:nvSpPr>
        <p:spPr>
          <a:xfrm>
            <a:off x="6223000" y="4191000"/>
            <a:ext cx="76200" cy="1016000"/>
          </a:xfrm>
          <a:prstGeom prst="roundRect">
            <a:avLst>
              <a:gd name="adj" fmla="val 0"/>
            </a:avLst>
          </a:prstGeom>
          <a:solidFill>
            <a:srgbClr val="0052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4" name="AutoShape 24"/>
          <p:cNvSpPr/>
          <p:nvPr/>
        </p:nvSpPr>
        <p:spPr>
          <a:xfrm>
            <a:off x="6477000" y="4254500"/>
            <a:ext cx="482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07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实践感悟与能力收获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3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总结实践过程中的经验心得，沉淀个人在设计与审美上的成长。</a:t>
            </a:r>
            <a:endParaRPr lang="en-US" sz="13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5" name="AutoShape 25"/>
          <p:cNvSpPr/>
          <p:nvPr/>
        </p:nvSpPr>
        <p:spPr>
          <a:xfrm>
            <a:off x="6223000" y="5397500"/>
            <a:ext cx="5207000" cy="10160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FFFFFF">
                <a:alpha val="7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6" name="AutoShape 26"/>
          <p:cNvSpPr/>
          <p:nvPr/>
        </p:nvSpPr>
        <p:spPr>
          <a:xfrm>
            <a:off x="6223000" y="5397500"/>
            <a:ext cx="76200" cy="1016000"/>
          </a:xfrm>
          <a:prstGeom prst="roundRect">
            <a:avLst>
              <a:gd name="adj" fmla="val 0"/>
            </a:avLst>
          </a:prstGeom>
          <a:solidFill>
            <a:srgbClr val="0052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7" name="AutoShape 27"/>
          <p:cNvSpPr/>
          <p:nvPr/>
        </p:nvSpPr>
        <p:spPr>
          <a:xfrm>
            <a:off x="6477000" y="5461000"/>
            <a:ext cx="482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2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08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总结与致谢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3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回顾全程亮点与不足，展望未来的设计探索方向与进阶目标。</a:t>
            </a:r>
            <a:endParaRPr lang="en-US" sz="1300" b="0" i="0" u="none" strike="noStrike">
              <a:solidFill>
                <a:srgbClr val="6666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挑战背景：AI是工具，创造的主体永远是人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0" y="1778000"/>
            <a:ext cx="2286000" cy="4064000"/>
          </a:xfrm>
          <a:prstGeom prst="roundRect">
            <a:avLst>
              <a:gd name="adj" fmla="val 8888"/>
            </a:avLst>
          </a:prstGeom>
          <a:noFill/>
          <a:ln w="25400" cap="flat" cmpd="sng">
            <a:solidFill>
              <a:srgbClr val="FFFFFF">
                <a:alpha val="70000"/>
              </a:srgbClr>
            </a:solidFill>
            <a:prstDash val="solid"/>
            <a:round/>
          </a:ln>
          <a:effectLst>
            <a:outerShdw blurRad="254000" dist="101600" dir="2700000" algn="tl">
              <a:srgbClr val="0052FF">
                <a:alpha val="12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3556000" y="1778000"/>
            <a:ext cx="7874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人工智能正以前所未有的速度重塑创作边界。与其陷入“被替代”的焦虑，不如主动拥抱变革，将AI视为延伸创意的“超级大脑”。学会驾驭这一工具，是开启未来创作新范式的关键钥匙。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3556000" y="3048000"/>
            <a:ext cx="7874000" cy="1143000"/>
          </a:xfrm>
          <a:prstGeom prst="roundRect">
            <a:avLst>
              <a:gd name="adj" fmla="val 0"/>
            </a:avLst>
          </a:prstGeom>
          <a:solidFill>
            <a:srgbClr val="0052FF">
              <a:alpha val="8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3810000" y="3238500"/>
            <a:ext cx="736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“AI本身不会取代人的工作，但会用AI的人，将取代不会用AI的人。”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—— 英伟达 CEO 黄仁勋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3556000" y="4572000"/>
            <a:ext cx="38100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1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59200" y="4775200"/>
            <a:ext cx="304800" cy="3048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4165600" y="4775200"/>
            <a:ext cx="3175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实战演练：三级复刻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通过“三级难度图片复刻”任务，从零开始打磨提示词写作能力，掌握AI生图的核心指令逻辑与技巧。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7620000" y="4572000"/>
            <a:ext cx="3810000" cy="1397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1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23200" y="4775200"/>
            <a:ext cx="304800" cy="3048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8229600" y="4775200"/>
            <a:ext cx="3175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掌握人机协作闭环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亲身感受“精准表达 → 迭代优化 → 成果落地”的完整路径，实现从工具使用者到创意驾驭者的进阶。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挑战任务说明：三级难度，层层进阶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任务要求：自主选择AI生图工具，撰写精准提示词，通过多轮参数迭代与细节优化，逐步逼近参考图的视觉效果。这不仅是对工具的使用，更是对审美复刻与创意拆解能力的深度考验。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2794000"/>
            <a:ext cx="3429000" cy="31115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952500" y="29845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LEVEL 01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952500" y="3492500"/>
            <a:ext cx="304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橘猫晒太阳</a:t>
            </a:r>
            <a:endParaRPr lang="en-US" sz="1100"/>
          </a:p>
        </p:txBody>
      </p:sp>
      <p:cxnSp>
        <p:nvCxnSpPr>
          <p:cNvPr id="8" name="Connector 8"/>
          <p:cNvCxnSpPr/>
          <p:nvPr/>
        </p:nvCxnSpPr>
        <p:spPr>
          <a:xfrm rot="-14323">
            <a:off x="952513" y="4032250"/>
            <a:ext cx="304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" name="AutoShape 9"/>
          <p:cNvSpPr/>
          <p:nvPr/>
        </p:nvSpPr>
        <p:spPr>
          <a:xfrm>
            <a:off x="952500" y="41910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核心考验基础构图还原与写实把控。重点在于捕捉动物神态、毛发质感以及自然光影的细腻过渡，还原真实的生活气息。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952500" y="53975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F59E0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★★☆☆☆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3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入门试炼 · 基础复刻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4381500" y="2794000"/>
            <a:ext cx="3429000" cy="31115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4572000" y="29845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LEVEL 02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4572000" y="3492500"/>
            <a:ext cx="304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兔子浇花</a:t>
            </a:r>
            <a:endParaRPr lang="en-US" sz="1100"/>
          </a:p>
        </p:txBody>
      </p:sp>
      <p:cxnSp>
        <p:nvCxnSpPr>
          <p:cNvPr id="14" name="Connector 14"/>
          <p:cNvCxnSpPr/>
          <p:nvPr/>
        </p:nvCxnSpPr>
        <p:spPr>
          <a:xfrm rot="-14323">
            <a:off x="4572013" y="4032250"/>
            <a:ext cx="304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AutoShape 15"/>
          <p:cNvSpPr/>
          <p:nvPr/>
        </p:nvSpPr>
        <p:spPr>
          <a:xfrm>
            <a:off x="4572000" y="41910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核心考验材质风格与氛围营造。需要精准还原卡通或插画质感，构建温暖治愈的色彩基调，传递轻松愉悦的视觉情绪。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4572000" y="53975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F59E0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★★★☆☆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3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进阶挑战 · 风格塑造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8001000" y="2794000"/>
            <a:ext cx="3429000" cy="3111500"/>
          </a:xfrm>
          <a:prstGeom prst="roundRect">
            <a:avLst>
              <a:gd name="adj" fmla="val 0"/>
            </a:avLst>
          </a:prstGeom>
          <a:solidFill>
            <a:srgbClr val="FFFFFF">
              <a:alpha val="5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/>
        </p:nvSpPr>
        <p:spPr>
          <a:xfrm>
            <a:off x="8191500" y="29845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LEVEL 03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8191500" y="3492500"/>
            <a:ext cx="3048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卡皮巴拉电影海报</a:t>
            </a:r>
            <a:endParaRPr lang="en-US" sz="1100"/>
          </a:p>
        </p:txBody>
      </p:sp>
      <p:cxnSp>
        <p:nvCxnSpPr>
          <p:cNvPr id="20" name="Connector 20"/>
          <p:cNvCxnSpPr/>
          <p:nvPr/>
        </p:nvCxnSpPr>
        <p:spPr>
          <a:xfrm rot="-14323">
            <a:off x="8191513" y="4032250"/>
            <a:ext cx="304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" name="AutoShape 21"/>
          <p:cNvSpPr/>
          <p:nvPr/>
        </p:nvSpPr>
        <p:spPr>
          <a:xfrm>
            <a:off x="8191500" y="41910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核心考验多主体合成与版式设计。需兼顾场景宏大感、人物与动物的互动关系，以及电影级的色彩光影与文字排版。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>
            <a:off x="8191500" y="5397500"/>
            <a:ext cx="304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F59E0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★★★★☆</a:t>
            </a:r>
            <a: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 </a:t>
            </a:r>
            <a:r>
              <a:rPr lang="en-US" sz="13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高阶试炼 · 综合创意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Level 1 基础复刻：橘猫晒太阳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825500" y="1841500"/>
            <a:ext cx="2857500" cy="4318000"/>
          </a:xfrm>
          <a:prstGeom prst="roundRect">
            <a:avLst>
              <a:gd name="adj" fmla="val 0"/>
            </a:avLst>
          </a:prstGeom>
          <a:solidFill>
            <a:srgbClr val="0052FF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 t="7500" b="7499"/>
          <a:stretch>
            <a:fillRect/>
          </a:stretch>
        </p:blipFill>
        <p:spPr>
          <a:xfrm>
            <a:off x="762000" y="1778000"/>
            <a:ext cx="2857500" cy="4318000"/>
          </a:xfrm>
          <a:prstGeom prst="roundRect">
            <a:avLst>
              <a:gd name="adj" fmla="val 5333"/>
            </a:avLst>
          </a:prstGeom>
          <a:noFill/>
          <a:ln w="25400" cap="flat" cmpd="sng">
            <a:solidFill>
              <a:srgbClr val="FFFFFF">
                <a:alpha val="80000"/>
              </a:srgbClr>
            </a:solidFill>
            <a:prstDash val="solid"/>
            <a:round/>
          </a:ln>
          <a:effectLst>
            <a:outerShdw blurRad="127000" dist="50800" dir="2700000" algn="tl">
              <a:srgbClr val="000000">
                <a:alpha val="10000"/>
              </a:srgbClr>
            </a:outerShdw>
          </a:effectLst>
        </p:spPr>
      </p:pic>
      <p:sp>
        <p:nvSpPr>
          <p:cNvPr id="6" name="AutoShape 6"/>
          <p:cNvSpPr/>
          <p:nvPr/>
        </p:nvSpPr>
        <p:spPr>
          <a:xfrm>
            <a:off x="4064000" y="1778000"/>
            <a:ext cx="7366000" cy="11430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18000" y="1968500"/>
            <a:ext cx="406400" cy="4064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889500" y="1930400"/>
            <a:ext cx="635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AI 生成模型：Midjourney V6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4889500" y="2311400"/>
            <a:ext cx="635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利用其强大的图像理解与生成能力，精准还原画面细节，对油画质感与光影层次的把控尤为出色，是实现细腻画面复刻的理想工具。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064000" y="3111500"/>
            <a:ext cx="7366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18000" y="3302000"/>
            <a:ext cx="406400" cy="4064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4889500" y="3263900"/>
            <a:ext cx="635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复刻核心策略：锚定要素，统一质感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4889500" y="3644900"/>
            <a:ext cx="6350000" cy="698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摒弃元素堆砌，优先锁定「慵懒躺卧姿态」「躺椅透视角度」与「暖调光影氛围」三大核心锚点；以「厚涂油画」风格指令统一画面笔触，确保AI生成的画面在视觉质感与氛围感上与原作高度契合，还原度假般的闲适感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4064000" y="4635500"/>
            <a:ext cx="7366000" cy="1460500"/>
          </a:xfrm>
          <a:prstGeom prst="roundRect">
            <a:avLst>
              <a:gd name="adj" fmla="val 0"/>
            </a:avLst>
          </a:prstGeom>
          <a:solidFill>
            <a:srgbClr val="FFFFFF">
              <a:alpha val="55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18000" y="4826000"/>
            <a:ext cx="406400" cy="4064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4889500" y="4787900"/>
            <a:ext cx="635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关键提示词 (Prompt) 拆解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4889500" y="5168900"/>
            <a:ext cx="635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“厚涂油画质感，一只胖橘猫戴黑墨镜仰躺在沙滩蓝色折叠木躺椅上，四肢放松，尾巴垂落；背景是金色细沙与晴朗蓝天，阳光充足，光影柔和自然；暖色调，居中构图，笔触细腻，写实油画风格。”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Level 2 风格复刻：兔子浇花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2857500" cy="3810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0" y="1778000"/>
            <a:ext cx="2857500" cy="3810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6" name="AutoShape 6"/>
          <p:cNvSpPr/>
          <p:nvPr/>
        </p:nvSpPr>
        <p:spPr>
          <a:xfrm>
            <a:off x="4064000" y="1778000"/>
            <a:ext cx="7366000" cy="1270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18000" y="1968500"/>
            <a:ext cx="406400" cy="4064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4889500" y="1968500"/>
            <a:ext cx="635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AI模型选型：DALL-E 3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4889500" y="2349500"/>
            <a:ext cx="635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选用对细腻纹理和光影表现更出色的 DALL-E 3 模型，其在处理“羊毛毡黏土”这类具有独特触感和立体肌理的材质时，能更精准地还原手工质感与治愈氛围。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064000" y="3238500"/>
            <a:ext cx="7366000" cy="1270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18000" y="3429000"/>
            <a:ext cx="406400" cy="4064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4889500" y="3429000"/>
            <a:ext cx="635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核心提示词：材质先行，细节补全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4889500" y="3810000"/>
            <a:ext cx="635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以“羊毛毡黏土手作风格”为核心指令，精准描述角色特征（白兔、绿贝雷帽、红围巾、黄雨靴）与场景元素（粉色郁金香、立体云朵），并补充“柔和顶光、治愈清新、立体质感强”等氛围词，构建完整的画面指令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4064000" y="4699000"/>
            <a:ext cx="7366000" cy="1270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18000" y="4889500"/>
            <a:ext cx="406400" cy="4064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4889500" y="4889500"/>
            <a:ext cx="6350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复刻思路：质感还原与风格统一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4889500" y="5270500"/>
            <a:ext cx="635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优先强化“羊毛毡黏土”的材质关键词，引导AI优先还原手工触感与蓬松肌理；在此基础上，通过精准的色彩描述（米黄背景、浅绿地面）与元素比例匹配，确保画面风格与原作的治愈感高度一致。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cap="flat" cmpd="sng">
            <a:solidFill>
              <a:srgbClr val="E6CFCF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Level 3 创意复刻：卡皮巴拉电影海报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216" r="216"/>
          <a:stretch>
            <a:fillRect/>
          </a:stretch>
        </p:blipFill>
        <p:spPr>
          <a:xfrm>
            <a:off x="762000" y="1778000"/>
            <a:ext cx="2768600" cy="4064000"/>
          </a:xfrm>
          <a:prstGeom prst="rect">
            <a:avLst/>
          </a:prstGeom>
          <a:noFill/>
          <a:ln w="25400" cap="flat" cmpd="sng">
            <a:solidFill>
              <a:srgbClr val="FFFFFF">
                <a:alpha val="80000"/>
              </a:srgbClr>
            </a:solidFill>
            <a:prstDash val="solid"/>
            <a:round/>
          </a:ln>
          <a:effectLst>
            <a:outerShdw blurRad="203200" dist="101600" dir="2700000" algn="tl">
              <a:srgbClr val="0052FF">
                <a:alpha val="1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4064000" y="1778000"/>
            <a:ext cx="7366000" cy="10795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18000" y="2108200"/>
            <a:ext cx="406400" cy="4064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4953000" y="1930400"/>
            <a:ext cx="6350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核心生成模型：Stable Diffusion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选用高自由度的开源模型，配合卡通写实风格LoRA，精准还原角色神态与电影海报的质感层次，是实现创意复刻的核心引擎。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4064000" y="3048000"/>
            <a:ext cx="7366000" cy="1651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18000" y="3302000"/>
            <a:ext cx="406400" cy="4064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4953000" y="3200400"/>
            <a:ext cx="6350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精准提示词构建逻辑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指令包含场景（开学季跑道与教学楼）、主体（三只卡皮巴拉，动态互动）、动作（乘火箭升空、欢呼）、氛围（动感强烈、蓝天白云）及风格（卡通写实、电影海报质感）。通过高细节度的描述，引导AI生成符合预期的画面构图与情绪基调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4064000" y="4889500"/>
            <a:ext cx="7366000" cy="14605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18000" y="5207000"/>
            <a:ext cx="406400" cy="4064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4953000" y="5041900"/>
            <a:ext cx="6350000" cy="1206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人机协作优化策略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优先保障主体构图与氛围感的还原；针对AI生成文字易出错的短板，采用“AI生图+后期微调”的协作模式，通过后期软件补充和优化文字排版，实现整体视觉效果的最大化，这是提升复刻成功率的关键技巧。</a:t>
            </a:r>
            <a:endParaRPr lang="en-US" sz="1300" b="0" i="0" u="none" strike="noStrike">
              <a:solidFill>
                <a:srgbClr val="525252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实操复盘：在迭代中靠近最优答案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241" r="241"/>
          <a:stretch>
            <a:fillRect/>
          </a:stretch>
        </p:blipFill>
        <p:spPr>
          <a:xfrm>
            <a:off x="762000" y="1778000"/>
            <a:ext cx="3556000" cy="2476500"/>
          </a:xfrm>
          <a:prstGeom prst="roundRect">
            <a:avLst>
              <a:gd name="adj" fmla="val 6153"/>
            </a:avLst>
          </a:prstGeom>
          <a:noFill/>
          <a:ln w="25400" cap="flat" cmpd="sng">
            <a:noFill/>
            <a:prstDash val="solid"/>
            <a:round/>
          </a:ln>
          <a:effectLst>
            <a:outerShdw blurRad="190500" dist="76200" dir="2700000" algn="tl">
              <a:srgbClr val="0052FF">
                <a:alpha val="1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762000" y="4572000"/>
            <a:ext cx="3556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AI创作的核心在于“精准沟通”。通过不断拆解问题、细化指令，我们能有效引导AI输出更符合预期的结果。这不仅是技术的迭代，更是对需求理解的深化。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4699000" y="1778000"/>
            <a:ext cx="3619500" cy="18415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4826000" y="1905000"/>
            <a:ext cx="3365500" cy="158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主体姿态与细节偏差</a:t>
            </a:r>
            <a:endParaRPr lang="en-US" sz="1100"/>
          </a:p>
          <a:p>
            <a:pPr marL="0" indent="0" algn="l">
              <a:lnSpc>
                <a:spcPct val="108000"/>
              </a:lnSpc>
              <a:spcBef>
                <a:spcPts val="800"/>
              </a:spcBef>
            </a:pPr>
            <a:r>
              <a:rPr lang="en-US" sz="1300" b="1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痛点：</a:t>
            </a:r>
            <a:r>
              <a:rPr lang="en-US" sz="13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生成动作与参考图不符，细节模糊。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300" b="1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对策：</a:t>
            </a:r>
            <a:r>
              <a:rPr lang="en-US" sz="13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将模糊描述拆解为精准指令，如将“躺着”细化为“仰躺、四肢舒展、爪子自然搭在身侧”。</a:t>
            </a:r>
            <a:endParaRPr lang="en-US" sz="13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8445500" y="1778000"/>
            <a:ext cx="3619500" cy="18415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8572500" y="1905000"/>
            <a:ext cx="3365500" cy="158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风格质感不匹配</a:t>
            </a:r>
            <a:endParaRPr lang="en-US" sz="1100"/>
          </a:p>
          <a:p>
            <a:pPr marL="0" indent="0" algn="l">
              <a:lnSpc>
                <a:spcPct val="108000"/>
              </a:lnSpc>
              <a:spcBef>
                <a:spcPts val="800"/>
              </a:spcBef>
            </a:pPr>
            <a:r>
              <a:rPr lang="en-US" sz="1300" b="1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痛点：</a:t>
            </a:r>
            <a:r>
              <a:rPr lang="en-US" sz="13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画面偏平涂，缺乏参考图的肌理感。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300" b="1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对策：</a:t>
            </a:r>
            <a:r>
              <a:rPr lang="en-US" sz="13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叠加“厚涂油画笔触”“羊毛毡立体颗粒感”等材质关键词，强制锁定画面风格基调。</a:t>
            </a:r>
            <a:endParaRPr lang="en-US" sz="13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4699000" y="3937000"/>
            <a:ext cx="3619500" cy="18415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1" name="AutoShape 11"/>
          <p:cNvSpPr/>
          <p:nvPr/>
        </p:nvSpPr>
        <p:spPr>
          <a:xfrm>
            <a:off x="4826000" y="4064000"/>
            <a:ext cx="3365500" cy="158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生成结果不稳定</a:t>
            </a:r>
            <a:endParaRPr lang="en-US" sz="1100"/>
          </a:p>
          <a:p>
            <a:pPr marL="0" indent="0" algn="l">
              <a:lnSpc>
                <a:spcPct val="108000"/>
              </a:lnSpc>
              <a:spcBef>
                <a:spcPts val="800"/>
              </a:spcBef>
            </a:pPr>
            <a:r>
              <a:rPr lang="en-US" sz="1300" b="1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痛点：</a:t>
            </a:r>
            <a:r>
              <a:rPr lang="en-US" sz="13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同提示词结果差异大，优质画面难复现。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300" b="1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对策：</a:t>
            </a:r>
            <a:r>
              <a:rPr lang="en-US" sz="13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固定核心关键词，多轮生成筛选最优解；复刻时新开对话，规避上下文干扰。</a:t>
            </a:r>
            <a:endParaRPr lang="en-US" sz="13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2" name="AutoShape 12"/>
          <p:cNvSpPr/>
          <p:nvPr/>
        </p:nvSpPr>
        <p:spPr>
          <a:xfrm>
            <a:off x="8445500" y="3937000"/>
            <a:ext cx="3619500" cy="18415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8572500" y="4064000"/>
            <a:ext cx="3365500" cy="158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文字生成混乱错字</a:t>
            </a:r>
            <a:endParaRPr lang="en-US" sz="1100"/>
          </a:p>
          <a:p>
            <a:pPr marL="0" indent="0" algn="l">
              <a:lnSpc>
                <a:spcPct val="108000"/>
              </a:lnSpc>
              <a:spcBef>
                <a:spcPts val="800"/>
              </a:spcBef>
            </a:pPr>
            <a:r>
              <a:rPr lang="en-US" sz="1300" b="1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痛点：</a:t>
            </a:r>
            <a:r>
              <a:rPr lang="en-US" sz="13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海报文字易乱码、排版失控。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300" b="1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对策：</a:t>
            </a:r>
            <a:r>
              <a:rPr lang="en-US" sz="13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拆分任务，优先保证画面还原度，文字部分通过后期设计工具进行精准排版与修正。</a:t>
            </a:r>
            <a:endParaRPr lang="en-US" sz="1300" b="0" i="0" u="none" strike="noStrike">
              <a:solidFill>
                <a:srgbClr val="555555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成果评分与差异分析：客观看待AI的优势与局限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总结与收获：以AI为翼，拓展创作的边界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2032000"/>
            <a:ext cx="3378200" cy="33020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" y="2286000"/>
            <a:ext cx="457200" cy="4572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600200" y="2324100"/>
            <a:ext cx="254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掌握结构化创作法</a:t>
            </a:r>
            <a:endParaRPr lang="en-US" sz="1100"/>
          </a:p>
        </p:txBody>
      </p:sp>
      <p:cxnSp>
        <p:nvCxnSpPr>
          <p:cNvPr id="7" name="Connector 7"/>
          <p:cNvCxnSpPr/>
          <p:nvPr/>
        </p:nvCxnSpPr>
        <p:spPr>
          <a:xfrm rot="-15211">
            <a:off x="1016014" y="2914650"/>
            <a:ext cx="2870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0052FF">
                <a:alpha val="2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AutoShape 8"/>
          <p:cNvSpPr/>
          <p:nvPr/>
        </p:nvSpPr>
        <p:spPr>
          <a:xfrm>
            <a:off x="1016000" y="3111500"/>
            <a:ext cx="28702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深入拆解AI生图提示词的逻辑，从关键词提炼到风格化描述，掌握了让AI精准还原创意的核心技巧。学会将抽象想法转化为机器可理解的语言，实现从构思到画面的高效落地。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4394200" y="2032000"/>
            <a:ext cx="3378200" cy="3302000"/>
          </a:xfrm>
          <a:prstGeom prst="roundRect">
            <a:avLst>
              <a:gd name="adj" fmla="val 0"/>
            </a:avLst>
          </a:prstGeom>
          <a:solidFill>
            <a:srgbClr val="FFFFFF">
              <a:alpha val="65000"/>
            </a:srgbClr>
          </a:solidFill>
          <a:ln w="12700" cap="flat" cmpd="sng">
            <a:solidFill>
              <a:srgbClr val="0052FF">
                <a:alpha val="15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48200" y="2286000"/>
            <a:ext cx="457200" cy="4572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5232400" y="2324100"/>
            <a:ext cx="254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0052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重塑人机协作思维</a:t>
            </a:r>
            <a:endParaRPr lang="en-US" sz="11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2667000"/>
            <a:ext cx="1219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感谢聆听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3937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400" b="0" i="0" u="none" strike="noStrike">
                <a:solidFill>
                  <a:srgbClr val="FFFFFF">
                    <a:alpha val="74902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欢迎老师批评指正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5334000" y="5334000"/>
            <a:ext cx="1524000" cy="25400"/>
          </a:xfrm>
          <a:prstGeom prst="roundRect">
            <a:avLst>
              <a:gd name="adj" fmla="val 0"/>
            </a:avLst>
          </a:prstGeom>
          <a:solidFill>
            <a:srgbClr val="0052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0" y="6190112"/>
            <a:ext cx="1524000" cy="6678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2512</Words>
  <Application>WPS 演示</Application>
  <PresentationFormat/>
  <Paragraphs>143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Arial</vt:lpstr>
      <vt:lpstr>宋体</vt:lpstr>
      <vt:lpstr>Wingdings</vt:lpstr>
      <vt:lpstr>Arial</vt:lpstr>
      <vt:lpstr>Noto Sans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鼜齦zyt</cp:lastModifiedBy>
  <cp:revision>1</cp:revision>
  <dcterms:created xsi:type="dcterms:W3CDTF">2026-09-05T05:15:46Z</dcterms:created>
  <dcterms:modified xsi:type="dcterms:W3CDTF">2026-09-05T05:15:46Z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{"Label":"1","ContentProducer":"001191110102MACQD9K64010000","ProduceID":"7681915325201976289","ReservedCode1":"","ContentPropagator":"","PropagateID":"","ReservedCode2":""}</vt:lpwstr>
  </property>
  <property fmtid="{D5CDD505-2E9C-101B-9397-08002B2CF9AE}" pid="3" name="ICV">
    <vt:lpwstr>434E95B9B09E40ABB871A39EA4271798_13</vt:lpwstr>
  </property>
  <property fmtid="{D5CDD505-2E9C-101B-9397-08002B2CF9AE}" pid="4" name="KSOProductBuildVer">
    <vt:lpwstr>2052-12.1.0.28505</vt:lpwstr>
  </property>
</Properties>
</file>