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vnd.openxmlformats-officedocument.spreadsheetml.sheet" Extension="xlsx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drawingml.chart+xml" PartName="/ppt/charts/chart1.xml"/>
  <Override ContentType="application/vnd.openxmlformats-officedocument.drawingml.chart+xml" PartName="/ppt/charts/chart2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false" embedTrueTypeFonts="fals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2192000" cy="6858000"/>
  <p:notesSz cx="6858000" cy="9144000"/>
  <p:embeddedFontLst>
    <p:embeddedFont>
      <p:font typeface="Inter"/>
      <p:regular r:id="rId21"/>
    </p:embeddedFont>
    <p:embeddedFont>
      <p:font typeface="Alibaba PuHuiTi 3.0 55 Regular"/>
      <p:regular r:id="rId22"/>
      <p:bold r:id="rId23"/>
    </p:embeddedFont>
    <p:embeddedFont>
      <p:font typeface="FZYaYiHei GB18030L2 R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fonts/font1.fntdata" Type="http://schemas.openxmlformats.org/officeDocument/2006/relationships/font"/><Relationship Id="rId22" Target="fonts/font2.fntdata" Type="http://schemas.openxmlformats.org/officeDocument/2006/relationships/font"/><Relationship Id="rId23" Target="fonts/font3.fntdata" Type="http://schemas.openxmlformats.org/officeDocument/2006/relationships/font"/><Relationship Id="rId24" Target="fonts/font4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charts/_rels/chart1.xml.rels><?xml version="1.0" encoding="UTF-8" standalone="yes"?><Relationships xmlns="http://schemas.openxmlformats.org/package/2006/relationships"><Relationship Id="rId1" Target="../embeddings/Microsoft_Excel_Worksheet1.xlsx" Type="http://schemas.openxmlformats.org/officeDocument/2006/relationships/package"/></Relationships>
</file>

<file path=ppt/charts/_rels/chart2.xml.rels><?xml version="1.0" encoding="UTF-8" standalone="yes"?><Relationships xmlns="http://schemas.openxmlformats.org/package/2006/relationships"><Relationship Id="rId1" Target="../embeddings/Microsoft_Excel_Worksheet2.xlsx" Type="http://schemas.openxmlformats.org/officeDocument/2006/relationships/package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chart>
    <c:plotArea>
      <c:layout/>
      <c:barChart>
        <c:barDir val="col"/>
        <c:grouping val="clustered"/>
        <c:varyColors val="false"/>
        <c:ser>
          <c:idx val="0"/>
          <c:order val="0"/>
          <c:tx>
            <c:strRef>
              <c:f>Sheet1!$B$1</c:f>
              <c:strCache>
                <c:ptCount val="1"/>
                <c:pt idx="0">
                  <c:v>预估准确率中位数</c:v>
                </c:pt>
              </c:strCache>
            </c:strRef>
          </c:tx>
          <c:spPr>
            <a:solidFill>
              <a:srgbClr val="5B8CB8">
                <a:alpha val="100000"/>
              </a:srgbClr>
            </a:solidFill>
          </c:spPr>
          <c:invertIfNegative val="false"/>
          <c:dPt>
            <c:idx val="0"/>
            <c:spPr>
              <a:solidFill>
                <a:srgbClr val="5B8CB8">
                  <a:alpha val="100000"/>
                </a:srgbClr>
              </a:solidFill>
            </c:spPr>
          </c:dPt>
          <c:dPt>
            <c:idx val="1"/>
            <c:spPr>
              <a:solidFill>
                <a:srgbClr val="5B8CB8">
                  <a:alpha val="100000"/>
                </a:srgbClr>
              </a:solidFill>
            </c:spPr>
          </c:dPt>
          <c:dLbls>
            <c:txPr>
              <a:bodyPr rot="0" anchor="t" anchorCtr="false" wrap="none" lIns="0" rIns="0" tIns="0" bIns="0" vert="horz"/>
              <a:lstStyle/>
              <a:p>
                <a:pPr algn="l">
                  <a:defRPr b="false" i="false" strike="noStrike" sz="1000">
                    <a:ln/>
                    <a:solidFill>
                      <a:srgbClr val="5B8CB8">
                        <a:alpha val="100000"/>
                      </a:srgbClr>
                    </a:solidFill>
                    <a:latin typeface="Inter"/>
                    <a:ea typeface="Inter"/>
                    <a:cs typeface="Inter"/>
                  </a:defRPr>
                </a:pPr>
                <a:endParaRPr/>
              </a:p>
            </c:txPr>
            <c:dLblPos val="outEnd"/>
            <c:showLegendKey val="false"/>
            <c:showVal val="true"/>
            <c:showCatName val="false"/>
            <c:showSerName val="false"/>
            <c:showPercent val="false"/>
            <c:showBubbleSize val="false"/>
          </c:dLbls>
          <c:cat>
            <c:strRef>
              <c:f>Sheet1!$A$2:$A$3</c:f>
              <c:strCache>
                <c:ptCount val="2"/>
                <c:pt idx="0">
                  <c:v>组合1
(强特征差异)</c:v>
                </c:pt>
                <c:pt idx="1">
                  <c:v>组合5
(弱特征重叠)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87.5</c:v>
                </c:pt>
                <c:pt idx="1">
                  <c:v>55</c:v>
                </c:pt>
              </c:numCache>
            </c:numRef>
          </c:val>
        </c:ser>
        <c:dLbls>
          <c:txPr>
            <a:bodyPr rot="0" anchor="t" anchorCtr="false" wrap="none" lIns="0" rIns="0" tIns="0" bIns="0" vert="horz"/>
            <a:lstStyle/>
            <a:p>
              <a:pPr algn="l">
                <a:defRPr b="false" i="false" strike="noStrike" sz="1000">
                  <a:ln/>
                  <a:solidFill>
                    <a:srgbClr val="0A1F3D">
                      <a:alpha val="100000"/>
                    </a:srgbClr>
                  </a:solidFill>
                  <a:latin typeface="Inter"/>
                  <a:ea typeface="Inter"/>
                  <a:cs typeface="Inter"/>
                </a:defRPr>
              </a:pPr>
              <a:endParaRPr/>
            </a:p>
          </c:txPr>
          <c:dLblPos val="outEnd"/>
          <c:showLegendKey val="false"/>
          <c:showVal val="true"/>
          <c:showCatName val="false"/>
          <c:showSerName val="false"/>
          <c:showPercent val="false"/>
          <c:showBubbleSize val="false"/>
        </c:dLbls>
        <c:gapWidth val="40"/>
        <c:overlap val="-10"/>
        <c:axId val="1"/>
        <c:axId val="1001"/>
      </c:barChart>
      <c:catAx>
        <c:axId val="1"/>
        <c:scaling>
          <c:orientation val="minMax"/>
        </c:scaling>
        <c:delete val="false"/>
        <c:axPos val="b"/>
        <c:majorTickMark val="none"/>
        <c:minorTickMark val="none"/>
        <c:tickLblPos val="nextTo"/>
        <c:spPr>
          <a:ln w="12700">
            <a:solidFill>
              <a:srgbClr val="8F8F8F">
                <a:alpha val="100000"/>
              </a:srgbClr>
            </a:solidFill>
          </a:ln>
        </c:spPr>
        <c:txPr>
          <a:bodyPr rot="0" anchor="t" anchorCtr="false" wrap="none" lIns="0" rIns="0" tIns="0" bIns="0" vert="horz"/>
          <a:p>
            <a:pPr algn="l">
              <a:defRPr b="false" i="false" strike="noStrike" sz="900">
                <a:ln/>
                <a:solidFill>
                  <a:srgbClr val="0A1F3D">
                    <a:alpha val="100000"/>
                  </a:srgbClr>
                </a:solidFill>
                <a:latin typeface="FZYaYiHei GB18030L2 R"/>
                <a:ea typeface="FZYaYiHei GB18030L2 R"/>
                <a:cs typeface="FZYaYiHei GB18030L2 R"/>
              </a:defRPr>
            </a:pPr>
            <a:endParaRPr/>
          </a:p>
        </c:txPr>
        <c:crossAx val="1001"/>
        <c:crosses val="autoZero"/>
        <c:auto val="true"/>
        <c:lblAlgn val="ctr"/>
        <c:lblOffset val="100"/>
        <c:noMultiLvlLbl val="false"/>
      </c:catAx>
      <c:valAx>
        <c:axId val="1001"/>
        <c:scaling>
          <c:orientation val="minMax"/>
          <c:max val="100.0"/>
        </c:scaling>
        <c:delete val="false"/>
        <c:axPos val="l"/>
        <c:majorGridlines>
          <c:spPr>
            <a:ln w="12700">
              <a:solidFill>
                <a:srgbClr val="C5CDD6">
                  <a:alpha val="100000"/>
                </a:srgbClr>
              </a:solidFill>
            </a:ln>
          </c:spPr>
        </c:majorGridlines>
        <c:majorTickMark val="none"/>
        <c:minorTickMark val="none"/>
        <c:tickLblPos val="nextTo"/>
        <c:txPr>
          <a:bodyPr rot="0" anchor="t" anchorCtr="false" wrap="none" lIns="0" rIns="0" tIns="0" bIns="0" vert="horz"/>
          <a:p>
            <a:pPr algn="l">
              <a:defRPr b="false" i="false" strike="noStrike" sz="900">
                <a:ln/>
                <a:solidFill>
                  <a:srgbClr val="0A1F3D">
                    <a:alpha val="100000"/>
                  </a:srgbClr>
                </a:solidFill>
                <a:latin typeface="Inter"/>
                <a:ea typeface="Inter"/>
                <a:cs typeface="Inter"/>
              </a:defRPr>
            </a:pPr>
            <a:endParaRPr/>
          </a:p>
        </c:txPr>
        <c:crossAx val="1"/>
        <c:crosses val="autoZero"/>
      </c:valAx>
    </c:plotArea>
    <c:plotVisOnly val="true"/>
  </c:chart>
  <c:externalData r:id="rId1">
    <c:autoUpdate val="false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chart>
    <c:plotArea>
      <c:layout/>
      <c:lineChart>
        <c:grouping val="standard"/>
        <c:varyColors val="false"/>
        <c:ser>
          <c:idx val="0"/>
          <c:order val="0"/>
          <c:tx>
            <c:strRef>
              <c:f>Sheet1!$B$1</c:f>
              <c:strCache>
                <c:ptCount val="1"/>
                <c:pt idx="0">
                  <c:v>最优组合准确率</c:v>
                </c:pt>
              </c:strCache>
            </c:strRef>
          </c:tx>
          <c:spPr>
            <a:ln w="38100">
              <a:solidFill>
                <a:srgbClr val="5B8CB8">
                  <a:alpha val="100000"/>
                </a:srgbClr>
              </a:solidFill>
            </a:ln>
          </c:spPr>
          <c:marker>
            <c:symbol val="circle"/>
            <c:size val="10"/>
            <c:spPr>
              <a:solidFill>
                <a:srgbClr val="5B8CB8">
                  <a:alpha val="100000"/>
                </a:srgbClr>
              </a:solidFill>
            </c:spPr>
          </c:marker>
          <c:dPt>
            <c:idx val="0"/>
            <c:spPr>
              <a:solidFill>
                <a:srgbClr val="5B8CB8">
                  <a:alpha val="100000"/>
                </a:srgbClr>
              </a:solidFill>
            </c:spPr>
          </c:dPt>
          <c:dPt>
            <c:idx val="1"/>
            <c:spPr>
              <a:solidFill>
                <a:srgbClr val="5B8CB8">
                  <a:alpha val="100000"/>
                </a:srgbClr>
              </a:solidFill>
            </c:spPr>
          </c:dPt>
          <c:dLbls>
            <c:txPr>
              <a:bodyPr rot="0" anchor="t" anchorCtr="false" wrap="none" lIns="0" rIns="0" tIns="0" bIns="0" vert="horz"/>
              <a:lstStyle/>
              <a:p>
                <a:pPr algn="l">
                  <a:defRPr b="false" i="false" strike="noStrike" sz="1000">
                    <a:ln/>
                    <a:solidFill>
                      <a:srgbClr val="5B8CB8">
                        <a:alpha val="100000"/>
                      </a:srgbClr>
                    </a:solidFill>
                    <a:latin typeface="Inter, sans-serif"/>
                    <a:ea typeface="Inter, sans-serif"/>
                    <a:cs typeface="Inter, sans-serif"/>
                  </a:defRPr>
                </a:pPr>
                <a:endParaRPr/>
              </a:p>
            </c:txPr>
            <c:showLegendKey val="false"/>
            <c:showVal val="true"/>
            <c:showCatName val="false"/>
            <c:showSerName val="false"/>
            <c:showPercent val="false"/>
            <c:showBubbleSize val="false"/>
          </c:dLbls>
          <c:cat>
            <c:strRef>
              <c:f>Sheet1!$A$2:$A$3</c:f>
              <c:strCache>
                <c:ptCount val="2"/>
                <c:pt idx="0">
                  <c:v>3分类实验 (上周)</c:v>
                </c:pt>
                <c:pt idx="1">
                  <c:v>4分类实验 (本周)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92</c:v>
                </c:pt>
                <c:pt idx="1">
                  <c:v>85</c:v>
                </c:pt>
              </c:numCache>
            </c:numRef>
          </c:val>
          <c:smooth val="false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最差组合准确率</c:v>
                </c:pt>
              </c:strCache>
            </c:strRef>
          </c:tx>
          <c:spPr>
            <a:ln w="38100">
              <a:solidFill>
                <a:srgbClr val="0A1F3D">
                  <a:alpha val="100000"/>
                </a:srgbClr>
              </a:solidFill>
            </a:ln>
          </c:spPr>
          <c:marker>
            <c:symbol val="circle"/>
            <c:size val="10"/>
            <c:spPr>
              <a:solidFill>
                <a:srgbClr val="0A1F3D">
                  <a:alpha val="100000"/>
                </a:srgbClr>
              </a:solidFill>
            </c:spPr>
          </c:marker>
          <c:dPt>
            <c:idx val="0"/>
            <c:spPr>
              <a:solidFill>
                <a:srgbClr val="0A1F3D">
                  <a:alpha val="100000"/>
                </a:srgbClr>
              </a:solidFill>
            </c:spPr>
          </c:dPt>
          <c:dPt>
            <c:idx val="1"/>
            <c:spPr>
              <a:solidFill>
                <a:srgbClr val="0A1F3D">
                  <a:alpha val="100000"/>
                </a:srgbClr>
              </a:solidFill>
            </c:spPr>
          </c:dPt>
          <c:dLbls>
            <c:txPr>
              <a:bodyPr rot="0" anchor="t" anchorCtr="false" wrap="none" lIns="0" rIns="0" tIns="0" bIns="0" vert="horz"/>
              <a:lstStyle/>
              <a:p>
                <a:pPr algn="l">
                  <a:defRPr b="false" i="false" strike="noStrike" sz="1000">
                    <a:ln/>
                    <a:solidFill>
                      <a:srgbClr val="0A1F3D">
                        <a:alpha val="100000"/>
                      </a:srgbClr>
                    </a:solidFill>
                    <a:latin typeface="Inter, sans-serif"/>
                    <a:ea typeface="Inter, sans-serif"/>
                    <a:cs typeface="Inter, sans-serif"/>
                  </a:defRPr>
                </a:pPr>
                <a:endParaRPr/>
              </a:p>
            </c:txPr>
            <c:showLegendKey val="false"/>
            <c:showVal val="true"/>
            <c:showCatName val="false"/>
            <c:showSerName val="false"/>
            <c:showPercent val="false"/>
            <c:showBubbleSize val="false"/>
          </c:dLbls>
          <c:cat>
            <c:strRef>
              <c:f>Sheet1!$A$2:$A$3</c:f>
              <c:strCache>
                <c:ptCount val="2"/>
                <c:pt idx="0">
                  <c:v>3分类实验 (上周)</c:v>
                </c:pt>
                <c:pt idx="1">
                  <c:v>4分类实验 (本周)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72</c:v>
                </c:pt>
                <c:pt idx="1">
                  <c:v>55</c:v>
                </c:pt>
              </c:numCache>
            </c:numRef>
          </c:val>
          <c:smooth val="false"/>
        </c:ser>
        <c:dLbls>
          <c:txPr>
            <a:bodyPr rot="0" anchor="t" anchorCtr="false" wrap="none" lIns="0" rIns="0" tIns="0" bIns="0" vert="horz"/>
            <a:lstStyle/>
            <a:p>
              <a:pPr algn="l">
                <a:defRPr b="false" i="false" strike="noStrike" sz="1000">
                  <a:ln/>
                  <a:solidFill>
                    <a:srgbClr val="5B8CB8">
                      <a:alpha val="100000"/>
                    </a:srgbClr>
                  </a:solidFill>
                  <a:latin typeface="Inter, sans-serif"/>
                  <a:ea typeface="Inter, sans-serif"/>
                  <a:cs typeface="Inter, sans-serif"/>
                </a:defRPr>
              </a:pPr>
              <a:endParaRPr/>
            </a:p>
          </c:txPr>
          <c:showLegendKey val="false"/>
          <c:showVal val="true"/>
          <c:showCatName val="false"/>
          <c:showSerName val="false"/>
          <c:showPercent val="false"/>
          <c:showBubbleSize val="false"/>
        </c:dLbls>
        <c:axId val="1"/>
        <c:axId val="1001"/>
      </c:lineChart>
      <c:catAx>
        <c:axId val="1"/>
        <c:scaling>
          <c:orientation val="minMax"/>
        </c:scaling>
        <c:delete val="false"/>
        <c:axPos val="b"/>
        <c:majorTickMark val="none"/>
        <c:minorTickMark val="none"/>
        <c:tickLblPos val="nextTo"/>
        <c:spPr>
          <a:ln w="12700">
            <a:solidFill>
              <a:srgbClr val="8F8F8F">
                <a:alpha val="100000"/>
              </a:srgbClr>
            </a:solidFill>
          </a:ln>
        </c:spPr>
        <c:txPr>
          <a:bodyPr rot="0" anchor="t" anchorCtr="false" wrap="none" lIns="0" rIns="0" tIns="0" bIns="0" vert="horz"/>
          <a:p>
            <a:pPr algn="l">
              <a:defRPr b="false" i="false" strike="noStrike" sz="900">
                <a:ln/>
                <a:solidFill>
                  <a:srgbClr val="0A1F3D">
                    <a:alpha val="100000"/>
                  </a:srgbClr>
                </a:solidFill>
                <a:latin typeface="FZYaYiHei GB18030L2 R, sans-serif"/>
                <a:ea typeface="FZYaYiHei GB18030L2 R, sans-serif"/>
                <a:cs typeface="FZYaYiHei GB18030L2 R, sans-serif"/>
              </a:defRPr>
            </a:pPr>
            <a:endParaRPr/>
          </a:p>
        </c:txPr>
        <c:crossAx val="1001"/>
        <c:crosses val="autoZero"/>
        <c:auto val="true"/>
        <c:lblAlgn val="ctr"/>
        <c:lblOffset val="100"/>
        <c:noMultiLvlLbl val="false"/>
      </c:catAx>
      <c:valAx>
        <c:axId val="1001"/>
        <c:scaling>
          <c:orientation val="minMax"/>
          <c:max val="100.0"/>
          <c:min val="40.0"/>
        </c:scaling>
        <c:delete val="false"/>
        <c:axPos val="l"/>
        <c:majorGridlines>
          <c:spPr>
            <a:ln w="12700">
              <a:solidFill>
                <a:srgbClr val="C5CDD6">
                  <a:alpha val="100000"/>
                </a:srgbClr>
              </a:solidFill>
            </a:ln>
          </c:spPr>
        </c:majorGridlines>
        <c:majorTickMark val="none"/>
        <c:minorTickMark val="none"/>
        <c:tickLblPos val="nextTo"/>
        <c:txPr>
          <a:bodyPr rot="0" anchor="t" anchorCtr="false" wrap="none" lIns="0" rIns="0" tIns="0" bIns="0" vert="horz"/>
          <a:p>
            <a:pPr algn="l">
              <a:defRPr b="false" i="false" strike="noStrike" sz="900">
                <a:ln/>
                <a:solidFill>
                  <a:srgbClr val="0A1F3D">
                    <a:alpha val="100000"/>
                  </a:srgbClr>
                </a:solidFill>
                <a:latin typeface="Inter, sans-serif"/>
                <a:ea typeface="Inter, sans-serif"/>
                <a:cs typeface="Inter, sans-serif"/>
              </a:defRPr>
            </a:pPr>
            <a:endParaRPr/>
          </a:p>
        </c:txPr>
        <c:crossAx val="1"/>
        <c:crosses val="autoZero"/>
      </c:valAx>
    </c:plotArea>
    <c:legend>
      <c:legendPos val="b"/>
      <c:overlay val="false"/>
      <c:txPr>
        <a:bodyPr rot="0" anchor="t" anchorCtr="false" wrap="none" lIns="0" rIns="0" tIns="0" bIns="0" vert="horz"/>
        <a:p>
          <a:pPr algn="l">
            <a:defRPr b="false" i="false" strike="noStrike" sz="900">
              <a:ln/>
              <a:solidFill>
                <a:srgbClr val="0A1F3D">
                  <a:alpha val="100000"/>
                </a:srgbClr>
              </a:solidFill>
              <a:latin typeface="微软雅黑"/>
              <a:ea typeface="微软雅黑"/>
              <a:cs typeface="微软雅黑"/>
            </a:defRPr>
          </a:pPr>
          <a:endParaRPr/>
        </a:p>
      </c:txPr>
    </c:legend>
    <c:plotVisOnly val="true"/>
  </c:chart>
  <c:externalData r:id="rId1">
    <c:autoUpdate val="false"/>
  </c:externalData>
</c:chartSpace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charts/chart1.xml" Type="http://schemas.openxmlformats.org/officeDocument/2006/relationships/char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charts/chart2.xml" Type="http://schemas.openxmlformats.org/officeDocument/2006/relationships/char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Watermark" Target="../media/watermark_aigc.png" Type="http://schemas.openxmlformats.org/officeDocument/2006/relationships/image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blipFill rotWithShape="true">
            <a:blip r:embed="rId2">
              <a:alphaModFix amt="100000"/>
              <a:alphaModFix amt="100000"/>
            </a:blip>
            <a:stretch>
              <a:fillRect b="0" l="0" r="0" t="0"/>
            </a:stretch>
          </a:blipFill>
          <a:ln>
            <a:headEnd type="none"/>
            <a:tailEnd type="none"/>
          </a:ln>
        </p:spPr>
      </p:sp>
      <p:sp>
        <p:nvSpPr>
          <p:cNvPr id="3" name="AutoShape 3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0A1F3D">
              <a:alpha val="60000"/>
            </a:srgbClr>
          </a:solidFill>
          <a:ln>
            <a:headEnd type="none"/>
            <a:tailEnd type="none"/>
          </a:ln>
        </p:spPr>
      </p:sp>
      <p:sp>
        <p:nvSpPr>
          <p:cNvPr id="4" name="TextBox 4"/>
          <p:cNvSpPr txBox="true"/>
          <p:nvPr/>
        </p:nvSpPr>
        <p:spPr>
          <a:xfrm flipH="false" flipV="false" rot="0">
            <a:off x="1706781" y="2785170"/>
            <a:ext cx="8775391" cy="754261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true" i="false" lang="en-US" strike="noStrike" sz="5400">
                <a:ln/>
                <a:solidFill>
                  <a:srgbClr val="F1F3F5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AI表情识别大作战</a:t>
            </a:r>
            <a:endParaRPr lang="en-US" sz="1100"/>
          </a:p>
        </p:txBody>
      </p:sp>
      <p:sp>
        <p:nvSpPr>
          <p:cNvPr id="5" name="TextBox 5"/>
          <p:cNvSpPr txBox="true"/>
          <p:nvPr/>
        </p:nvSpPr>
        <p:spPr>
          <a:xfrm flipH="false" flipV="false" rot="0">
            <a:off x="1640867" y="3768030"/>
            <a:ext cx="8907220" cy="3048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false" i="false" lang="en-US" strike="noStrike" sz="1500">
                <a:ln/>
                <a:solidFill>
                  <a:srgbClr val="F1F3F5">
                    <a:alpha val="90196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结课项目(四) 实验报告与深度思考 ｜ 《当AI具有了身体》第13课时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E0E0E0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3" name="AutoShape 3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F1F3F5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4" name="TextBox 4"/>
          <p:cNvSpPr txBox="true"/>
          <p:nvPr/>
        </p:nvSpPr>
        <p:spPr>
          <a:xfrm flipH="false" flipV="false" rot="0">
            <a:off x="457086" y="2581424"/>
            <a:ext cx="4507323" cy="1333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non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50196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Contents</a:t>
            </a:r>
            <a:endParaRPr lang="en-US" sz="1100"/>
          </a:p>
        </p:txBody>
      </p:sp>
      <p:sp>
        <p:nvSpPr>
          <p:cNvPr id="5" name="TextBox 5"/>
          <p:cNvSpPr txBox="true"/>
          <p:nvPr/>
        </p:nvSpPr>
        <p:spPr>
          <a:xfrm flipH="false" flipV="false" rot="0">
            <a:off x="457086" y="2952899"/>
            <a:ext cx="4507323" cy="60007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42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汇报目录</a:t>
            </a:r>
            <a:endParaRPr lang="en-US" sz="1100"/>
          </a:p>
        </p:txBody>
      </p:sp>
      <p:sp>
        <p:nvSpPr>
          <p:cNvPr id="6" name="TextBox 6"/>
          <p:cNvSpPr txBox="true"/>
          <p:nvPr/>
        </p:nvSpPr>
        <p:spPr>
          <a:xfrm flipH="false" flipV="false" rot="0">
            <a:off x="457086" y="3825329"/>
            <a:ext cx="4507323" cy="420886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200">
                <a:ln/>
                <a:solidFill>
                  <a:srgbClr val="0A1F3D">
                    <a:alpha val="70196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AI表情识别第四周结课项目实验报告，涵盖实验设计、特征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70196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验证、分类演变与未来规划四大板块。</a:t>
            </a:r>
            <a:endParaRPr/>
          </a:p>
        </p:txBody>
      </p:sp>
      <p:sp>
        <p:nvSpPr>
          <p:cNvPr id="7" name="AutoShape 7"/>
          <p:cNvSpPr/>
          <p:nvPr/>
        </p:nvSpPr>
        <p:spPr>
          <a:xfrm flipH="false" flipV="false" rot="0">
            <a:off x="5421494" y="1731616"/>
            <a:ext cx="6310222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8" name="TextBox 8"/>
          <p:cNvSpPr txBox="true"/>
          <p:nvPr/>
        </p:nvSpPr>
        <p:spPr>
          <a:xfrm flipH="false" flipV="false" rot="0">
            <a:off x="5421494" y="1369666"/>
            <a:ext cx="266633" cy="1524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none"/>
          <a:lstStyle/>
          <a:p>
            <a:pPr algn="l">
              <a:defRPr/>
            </a:pPr>
            <a:r>
              <a:rPr b="false" i="false" lang="en-US" strike="noStrike" sz="1000">
                <a:ln/>
                <a:solidFill>
                  <a:srgbClr val="0A1F3D">
                    <a:alpha val="4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01</a:t>
            </a:r>
            <a:endParaRPr lang="en-US" sz="1100"/>
          </a:p>
        </p:txBody>
      </p:sp>
      <p:sp>
        <p:nvSpPr>
          <p:cNvPr id="9" name="TextBox 9"/>
          <p:cNvSpPr txBox="true"/>
          <p:nvPr/>
        </p:nvSpPr>
        <p:spPr>
          <a:xfrm flipH="false" flipV="false" rot="0">
            <a:off x="5840490" y="1302991"/>
            <a:ext cx="5891228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实验设计与核心数据表现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 flipH="false" flipV="false" rot="0">
            <a:off x="5421494" y="3015555"/>
            <a:ext cx="6310222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1" name="TextBox 11"/>
          <p:cNvSpPr txBox="true"/>
          <p:nvPr/>
        </p:nvSpPr>
        <p:spPr>
          <a:xfrm flipH="false" flipV="false" rot="0">
            <a:off x="5421494" y="2653605"/>
            <a:ext cx="266633" cy="1524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none"/>
          <a:lstStyle/>
          <a:p>
            <a:pPr algn="l">
              <a:defRPr/>
            </a:pPr>
            <a:r>
              <a:rPr b="false" i="false" lang="en-US" strike="noStrike" sz="1000">
                <a:ln/>
                <a:solidFill>
                  <a:srgbClr val="0A1F3D">
                    <a:alpha val="4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02</a:t>
            </a:r>
            <a:endParaRPr lang="en-US" sz="1100"/>
          </a:p>
        </p:txBody>
      </p:sp>
      <p:sp>
        <p:nvSpPr>
          <p:cNvPr id="12" name="TextBox 12"/>
          <p:cNvSpPr txBox="true"/>
          <p:nvPr/>
        </p:nvSpPr>
        <p:spPr>
          <a:xfrm flipH="false" flipV="false" rot="0">
            <a:off x="5840490" y="2586930"/>
            <a:ext cx="5891228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特征差异规律的验证与延伸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 flipH="false" flipV="false" rot="0">
            <a:off x="5421494" y="4299496"/>
            <a:ext cx="6310222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4" name="TextBox 14"/>
          <p:cNvSpPr txBox="true"/>
          <p:nvPr/>
        </p:nvSpPr>
        <p:spPr>
          <a:xfrm flipH="false" flipV="false" rot="0">
            <a:off x="5421494" y="3937546"/>
            <a:ext cx="266633" cy="1524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none"/>
          <a:lstStyle/>
          <a:p>
            <a:pPr algn="l">
              <a:defRPr/>
            </a:pPr>
            <a:r>
              <a:rPr b="false" i="false" lang="en-US" strike="noStrike" sz="1000">
                <a:ln/>
                <a:solidFill>
                  <a:srgbClr val="0A1F3D">
                    <a:alpha val="4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03</a:t>
            </a:r>
            <a:endParaRPr lang="en-US" sz="1100"/>
          </a:p>
        </p:txBody>
      </p:sp>
      <p:sp>
        <p:nvSpPr>
          <p:cNvPr id="15" name="TextBox 15"/>
          <p:cNvSpPr txBox="true"/>
          <p:nvPr/>
        </p:nvSpPr>
        <p:spPr>
          <a:xfrm flipH="false" flipV="false" rot="0">
            <a:off x="5840490" y="3870871"/>
            <a:ext cx="5891228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多维分类下的准确率演变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 flipH="false" flipV="false" rot="0">
            <a:off x="5421494" y="5583584"/>
            <a:ext cx="6310222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7" name="TextBox 17"/>
          <p:cNvSpPr txBox="true"/>
          <p:nvPr/>
        </p:nvSpPr>
        <p:spPr>
          <a:xfrm flipH="false" flipV="false" rot="0">
            <a:off x="5421494" y="5221634"/>
            <a:ext cx="266633" cy="1524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none"/>
          <a:lstStyle/>
          <a:p>
            <a:pPr algn="l">
              <a:defRPr/>
            </a:pPr>
            <a:r>
              <a:rPr b="false" i="false" lang="en-US" strike="noStrike" sz="1000">
                <a:ln/>
                <a:solidFill>
                  <a:srgbClr val="0A1F3D">
                    <a:alpha val="4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04</a:t>
            </a:r>
            <a:endParaRPr lang="en-US" sz="1100"/>
          </a:p>
        </p:txBody>
      </p:sp>
      <p:sp>
        <p:nvSpPr>
          <p:cNvPr id="18" name="TextBox 18"/>
          <p:cNvSpPr txBox="true"/>
          <p:nvPr/>
        </p:nvSpPr>
        <p:spPr>
          <a:xfrm flipH="false" flipV="false" rot="0">
            <a:off x="5840490" y="5154959"/>
            <a:ext cx="5891228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核心洞察与未来数据规划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1A1A2E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3" name="AutoShape 3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blipFill rotWithShape="true">
            <a:blip r:embed="rId2">
              <a:alphaModFix amt="100000"/>
              <a:alphaModFix amt="100000"/>
            </a:blip>
            <a:stretch>
              <a:fillRect b="0" l="0" r="0" t="0"/>
            </a:stretch>
          </a:blipFill>
          <a:ln>
            <a:headEnd type="none"/>
            <a:tailEnd type="none"/>
          </a:ln>
        </p:spPr>
      </p:sp>
      <p:sp>
        <p:nvSpPr>
          <p:cNvPr id="4" name="AutoShape 4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0A0A0B">
              <a:alpha val="45098"/>
            </a:srgbClr>
          </a:solidFill>
          <a:ln>
            <a:headEnd type="none"/>
            <a:tailEnd type="none"/>
          </a:ln>
        </p:spPr>
      </p:sp>
      <p:sp>
        <p:nvSpPr>
          <p:cNvPr id="5" name="TextBox 5"/>
          <p:cNvSpPr txBox="true"/>
          <p:nvPr/>
        </p:nvSpPr>
        <p:spPr>
          <a:xfrm flipH="false" flipV="false" rot="0">
            <a:off x="5601235" y="2554337"/>
            <a:ext cx="6587717" cy="14287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F1F3F5">
                    <a:alpha val="6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CHAPTER 01</a:t>
            </a:r>
            <a:endParaRPr lang="en-US" sz="1100"/>
          </a:p>
        </p:txBody>
      </p:sp>
      <p:sp>
        <p:nvSpPr>
          <p:cNvPr id="6" name="TextBox 6"/>
          <p:cNvSpPr txBox="true"/>
          <p:nvPr/>
        </p:nvSpPr>
        <p:spPr>
          <a:xfrm flipH="false" flipV="false" rot="0">
            <a:off x="1302069" y="3025825"/>
            <a:ext cx="9584813" cy="725388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true" i="false" lang="en-US" strike="noStrike" sz="5100">
                <a:ln/>
                <a:solidFill>
                  <a:srgbClr val="F1F3F5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实验设计与核心数据表现</a:t>
            </a:r>
            <a:endParaRPr lang="en-US" sz="1100"/>
          </a:p>
        </p:txBody>
      </p:sp>
      <p:sp>
        <p:nvSpPr>
          <p:cNvPr id="7" name="TextBox 7"/>
          <p:cNvSpPr txBox="true"/>
          <p:nvPr/>
        </p:nvSpPr>
        <p:spPr>
          <a:xfrm flipH="false" flipV="false" rot="0">
            <a:off x="2137232" y="4017913"/>
            <a:ext cx="7914486" cy="3048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false" i="false" lang="en-US" strike="noStrike" sz="1500">
                <a:ln/>
                <a:solidFill>
                  <a:srgbClr val="F1F3F5">
                    <a:alpha val="8000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5组4表情组合的对照实验与准确率趋势分析</a:t>
            </a:r>
            <a:endParaRPr lang="en-US" sz="11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E0E0E0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3" name="AutoShape 3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F1F3F5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4" name="TextBox 4"/>
          <p:cNvSpPr txBox="true"/>
          <p:nvPr/>
        </p:nvSpPr>
        <p:spPr>
          <a:xfrm flipH="false" flipV="false" rot="0">
            <a:off x="457086" y="476250"/>
            <a:ext cx="11274781" cy="1333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50196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Experiment Results</a:t>
            </a:r>
            <a:endParaRPr lang="en-US" sz="1100"/>
          </a:p>
        </p:txBody>
      </p:sp>
      <p:sp>
        <p:nvSpPr>
          <p:cNvPr id="5" name="TextBox 5"/>
          <p:cNvSpPr txBox="true"/>
          <p:nvPr/>
        </p:nvSpPr>
        <p:spPr>
          <a:xfrm flipH="false" flipV="false" rot="0">
            <a:off x="457086" y="733425"/>
            <a:ext cx="11274781" cy="3905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27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5组4表情组合对照实验结果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 flipH="false" flipV="false" rot="0">
            <a:off x="457086" y="1268611"/>
            <a:ext cx="9522" cy="531316"/>
          </a:xfrm>
          <a:prstGeom prst="line">
            <a:avLst/>
          </a:prstGeom>
          <a:ln w="9525">
            <a:solidFill>
              <a:srgbClr val="5B8CB8">
                <a:alpha val="78039"/>
              </a:srgbClr>
            </a:solidFill>
            <a:prstDash val="solid"/>
            <a:headEnd type="none"/>
            <a:tailEnd type="none"/>
          </a:ln>
        </p:spPr>
      </p:sp>
      <p:sp>
        <p:nvSpPr>
          <p:cNvPr id="7" name="TextBox 7"/>
          <p:cNvSpPr txBox="true"/>
          <p:nvPr/>
        </p:nvSpPr>
        <p:spPr>
          <a:xfrm flipH="false" flipV="false" rot="0">
            <a:off x="599925" y="1297186"/>
            <a:ext cx="11589027" cy="456159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true" lang="en-US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表情组合的内在特征差异直接决定模型性能上限。包含强特征（高兴）与基准态（无表情）的组合表现优异，而负面情绪聚集的组合因特征空间重</a:t>
            </a:r>
            <a:endParaRPr lang="en-US" sz="1100"/>
          </a:p>
          <a:p>
            <a:pPr algn="l"/>
            <a:r>
              <a:rPr b="false" i="true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叠严重，导致准确率大幅下滑。</a:t>
            </a:r>
            <a:endParaRPr/>
          </a:p>
        </p:txBody>
      </p:sp>
      <p:sp>
        <p:nvSpPr>
          <p:cNvPr id="8" name="AutoShape 8"/>
          <p:cNvSpPr/>
          <p:nvPr/>
        </p:nvSpPr>
        <p:spPr>
          <a:xfrm flipH="false" flipV="false" rot="0">
            <a:off x="457086" y="2276178"/>
            <a:ext cx="11274781" cy="9525"/>
          </a:xfrm>
          <a:prstGeom prst="line">
            <a:avLst/>
          </a:prstGeom>
          <a:ln w="19050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9" name="TextBox 9"/>
          <p:cNvSpPr txBox="true"/>
          <p:nvPr/>
        </p:nvSpPr>
        <p:spPr>
          <a:xfrm flipH="false" flipV="false" rot="0">
            <a:off x="457086" y="1980903"/>
            <a:ext cx="11274781" cy="2095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5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4表情组合训练准确率预估与特征分析</a:t>
            </a:r>
            <a:endParaRPr lang="en-US" sz="1100"/>
          </a:p>
        </p:txBody>
      </p:sp>
      <p:graphicFrame>
        <p:nvGraphicFramePr>
          <p:cNvPr id="10" name="Table 10"/>
          <p:cNvGraphicFramePr>
            <a:graphicFrameLocks noGrp="true"/>
          </p:cNvGraphicFramePr>
          <p:nvPr/>
        </p:nvGraphicFramePr>
        <p:xfrm>
          <a:off x="457086" y="2390478"/>
          <a:ext cx="11274781" cy="2300288"/>
        </p:xfrm>
        <a:graphic>
          <a:graphicData uri="http://schemas.openxmlformats.org/drawingml/2006/table">
            <a:tbl>
              <a:tblPr/>
              <a:tblGrid>
                <a:gridCol w="1003300"/>
                <a:gridCol w="3035300"/>
                <a:gridCol w="1346200"/>
                <a:gridCol w="5854700"/>
              </a:tblGrid>
              <a:tr h="381000">
                <a:tc gridSpan="1" rowSpan="1">
                  <a:txBody>
                    <a:bodyPr anchor="ctr" anchorCtr="false" bIns="95250" lIns="114300" rIns="114300" rot="0" tIns="95250" vert="horz" wrap="square"/>
                    <a:p>
                      <a:pPr algn="l">
                        <a:defRPr b="true" i="false" strike="noStrike" sz="10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defRPr>
                      </a:pPr>
                      <a:r>
                        <a:rPr b="true" i="false" strike="noStrike" sz="10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rPr>
                        <a:t>实验组合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  <a:solidFill>
                      <a:srgbClr val="E4E8EC">
                        <a:alpha val="100000"/>
                      </a:srgbClr>
                    </a:solidFill>
                  </a:tcPr>
                </a:tc>
                <a:tc gridSpan="1" rowSpan="1">
                  <a:txBody>
                    <a:bodyPr anchor="ctr" anchorCtr="false" bIns="95250" lIns="114300" rIns="114300" rot="0" tIns="95250" vert="horz" wrap="square"/>
                    <a:p>
                      <a:pPr algn="l">
                        <a:defRPr b="true" i="false" strike="noStrike" sz="10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defRPr>
                      </a:pPr>
                      <a:r>
                        <a:rPr b="true" i="false" strike="noStrike" sz="10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rPr>
                        <a:t>包含表情类别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  <a:solidFill>
                      <a:srgbClr val="E4E8EC">
                        <a:alpha val="100000"/>
                      </a:srgbClr>
                    </a:solidFill>
                  </a:tcPr>
                </a:tc>
                <a:tc gridSpan="1" rowSpan="1">
                  <a:txBody>
                    <a:bodyPr anchor="ctr" anchorCtr="true" bIns="95250" lIns="114300" rIns="114300" rot="0" tIns="95250" vert="horz" wrap="square"/>
                    <a:p>
                      <a:pPr algn="ctr">
                        <a:defRPr b="true" i="false" strike="noStrike" sz="10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defRPr>
                      </a:pPr>
                      <a:r>
                        <a:rPr b="true" i="false" strike="noStrike" sz="10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rPr>
                        <a:t>预估准确率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  <a:solidFill>
                      <a:srgbClr val="E4E8EC">
                        <a:alpha val="100000"/>
                      </a:srgbClr>
                    </a:solidFill>
                  </a:tcPr>
                </a:tc>
                <a:tc gridSpan="1" rowSpan="1">
                  <a:txBody>
                    <a:bodyPr anchor="ctr" anchorCtr="false" bIns="95250" lIns="114300" rIns="114300" rot="0" tIns="95250" vert="horz" wrap="square"/>
                    <a:p>
                      <a:pPr algn="l">
                        <a:defRPr b="true" i="false" strike="noStrike" sz="10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defRPr>
                      </a:pPr>
                      <a:r>
                        <a:rPr b="true" i="false" strike="noStrike" sz="10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rPr>
                        <a:t>核心特征分析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  <a:solidFill>
                      <a:srgbClr val="E4E8EC">
                        <a:alpha val="100000"/>
                      </a:srgbClr>
                    </a:solidFill>
                  </a:tcPr>
                </a:tc>
              </a:tr>
              <a:tr h="381000"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true" i="false" strike="noStrike" sz="1100">
                          <a:ln/>
                          <a:solidFill>
                            <a:srgbClr val="5B8CB8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defRPr>
                      </a:pPr>
                      <a:r>
                        <a:rPr b="true" i="false" strike="noStrike" sz="1100">
                          <a:ln/>
                          <a:solidFill>
                            <a:srgbClr val="5B8CB8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rPr>
                        <a:t>组合1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</a:tcPr>
                </a:tc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高兴 + 惊讶 + 无表情 + 伤心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</a:tcPr>
                </a:tc>
                <a:tc gridSpan="1" rowSpan="1">
                  <a:txBody>
                    <a:bodyPr anchor="t" anchorCtr="true" bIns="85725" lIns="114300" rIns="114300" rot="0" tIns="85725" vert="horz" wrap="square"/>
                    <a:p>
                      <a:pPr algn="ctr">
                        <a:defRPr b="true" i="false" strike="noStrike" sz="1100">
                          <a:ln/>
                          <a:solidFill>
                            <a:srgbClr val="5B8CB8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true" i="false" strike="noStrike" sz="1100">
                          <a:ln/>
                          <a:solidFill>
                            <a:srgbClr val="5B8CB8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85%-90%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</a:tcPr>
                </a:tc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强特征锚点明确，类别间几何差异大，互不干扰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</a:tcPr>
                </a:tc>
              </a:tr>
              <a:tr h="381000"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true" i="false" strike="noStrike" sz="1100">
                          <a:ln/>
                          <a:solidFill>
                            <a:srgbClr val="5B8CB8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defRPr>
                      </a:pPr>
                      <a:r>
                        <a:rPr b="true" i="false" strike="noStrike" sz="1100">
                          <a:ln/>
                          <a:solidFill>
                            <a:srgbClr val="5B8CB8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rPr>
                        <a:t>组合2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  <a:solidFill>
                      <a:srgbClr val="E4E8EC">
                        <a:alpha val="100000"/>
                      </a:srgbClr>
                    </a:solidFill>
                  </a:tcPr>
                </a:tc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生气 + 厌恶 + 害怕 + 无表情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  <a:solidFill>
                      <a:srgbClr val="E4E8EC">
                        <a:alpha val="100000"/>
                      </a:srgbClr>
                    </a:solidFill>
                  </a:tcPr>
                </a:tc>
                <a:tc gridSpan="1" rowSpan="1">
                  <a:txBody>
                    <a:bodyPr anchor="t" anchorCtr="true" bIns="85725" lIns="114300" rIns="114300" rot="0" tIns="85725" vert="horz" wrap="square"/>
                    <a:p>
                      <a:pPr algn="ctr">
                        <a:defRPr b="tru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tru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60%-70%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  <a:solidFill>
                      <a:srgbClr val="E4E8EC">
                        <a:alpha val="100000"/>
                      </a:srgbClr>
                    </a:solidFill>
                  </a:tcPr>
                </a:tc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负面情绪面部肌肉运动重叠，极易产生误判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  <a:solidFill>
                      <a:srgbClr val="E4E8EC">
                        <a:alpha val="100000"/>
                      </a:srgbClr>
                    </a:solidFill>
                  </a:tcPr>
                </a:tc>
              </a:tr>
              <a:tr h="381000"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true" i="false" strike="noStrike" sz="1100">
                          <a:ln/>
                          <a:solidFill>
                            <a:srgbClr val="5B8CB8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defRPr>
                      </a:pPr>
                      <a:r>
                        <a:rPr b="true" i="false" strike="noStrike" sz="1100">
                          <a:ln/>
                          <a:solidFill>
                            <a:srgbClr val="5B8CB8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rPr>
                        <a:t>组合3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</a:tcPr>
                </a:tc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高兴 + 生气 + 惊讶 + 厌恶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</a:tcPr>
                </a:tc>
                <a:tc gridSpan="1" rowSpan="1">
                  <a:txBody>
                    <a:bodyPr anchor="t" anchorCtr="true" bIns="85725" lIns="114300" rIns="114300" rot="0" tIns="85725" vert="horz" wrap="square"/>
                    <a:p>
                      <a:pPr algn="ctr">
                        <a:defRPr b="tru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tru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75%-80%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</a:tcPr>
                </a:tc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动态表情为主，生气与厌恶仍构成主要干扰项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</a:tcPr>
                </a:tc>
              </a:tr>
              <a:tr h="381000"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true" i="false" strike="noStrike" sz="1100">
                          <a:ln/>
                          <a:solidFill>
                            <a:srgbClr val="5B8CB8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defRPr>
                      </a:pPr>
                      <a:r>
                        <a:rPr b="true" i="false" strike="noStrike" sz="1100">
                          <a:ln/>
                          <a:solidFill>
                            <a:srgbClr val="5B8CB8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rPr>
                        <a:t>组合4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  <a:solidFill>
                      <a:srgbClr val="E4E8EC">
                        <a:alpha val="100000"/>
                      </a:srgbClr>
                    </a:solidFill>
                  </a:tcPr>
                </a:tc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高兴 + 无表情 + 悲伤 + 恐惧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  <a:solidFill>
                      <a:srgbClr val="E4E8EC">
                        <a:alpha val="100000"/>
                      </a:srgbClr>
                    </a:solidFill>
                  </a:tcPr>
                </a:tc>
                <a:tc gridSpan="1" rowSpan="1">
                  <a:txBody>
                    <a:bodyPr anchor="t" anchorCtr="true" bIns="85725" lIns="114300" rIns="114300" rot="0" tIns="85725" vert="horz" wrap="square"/>
                    <a:p>
                      <a:pPr algn="ctr">
                        <a:defRPr b="tru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tru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80%-85%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  <a:solidFill>
                      <a:srgbClr val="E4E8EC">
                        <a:alpha val="100000"/>
                      </a:srgbClr>
                    </a:solidFill>
                  </a:tcPr>
                </a:tc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正负向情绪特征区分度较好，样本清晰易分类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  <a:solidFill>
                      <a:srgbClr val="E4E8EC">
                        <a:alpha val="100000"/>
                      </a:srgbClr>
                    </a:solidFill>
                  </a:tcPr>
                </a:tc>
              </a:tr>
              <a:tr h="381000"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true" i="false" strike="noStrike" sz="1100">
                          <a:ln/>
                          <a:solidFill>
                            <a:srgbClr val="5B8CB8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defRPr>
                      </a:pPr>
                      <a:r>
                        <a:rPr b="true" i="false" strike="noStrike" sz="1100">
                          <a:ln/>
                          <a:solidFill>
                            <a:srgbClr val="5B8CB8">
                              <a:alpha val="100000"/>
                            </a:srgbClr>
                          </a:solidFill>
                          <a:latin typeface="&quot;Alibaba PuHuiTi 3.0 55 Regular&quot;, sans-serif"/>
                          <a:ea typeface="&quot;Alibaba PuHuiTi 3.0 55 Regular&quot;, sans-serif"/>
                          <a:cs typeface="&quot;Alibaba PuHuiTi 3.0 55 Regular&quot;, sans-serif"/>
                        </a:rPr>
                        <a:t>组合5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</a:tcPr>
                </a:tc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惊讶 + 厌恶 + 害怕 + 伤心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</a:tcPr>
                </a:tc>
                <a:tc gridSpan="1" rowSpan="1">
                  <a:txBody>
                    <a:bodyPr anchor="t" anchorCtr="true" bIns="85725" lIns="114300" rIns="114300" rot="0" tIns="85725" vert="horz" wrap="square"/>
                    <a:p>
                      <a:pPr algn="ctr">
                        <a:defRPr b="tru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tru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50%-60%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</a:tcPr>
                </a:tc>
                <a:tc gridSpan="1" rowSpan="1">
                  <a:txBody>
                    <a:bodyPr anchor="t" anchorCtr="false" bIns="85725" lIns="114300" rIns="114300" rot="0" tIns="85725" vert="horz" wrap="square"/>
                    <a:p>
                      <a:pPr algn="l">
                        <a:def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defRPr>
                      </a:pPr>
                      <a:r>
                        <a:rPr b="false" i="false" strike="noStrike" sz="1100">
                          <a:ln/>
                          <a:solidFill>
                            <a:srgbClr val="0A1F3D">
                              <a:alpha val="100000"/>
                            </a:srgbClr>
                          </a:solidFill>
                          <a:latin typeface="&quot;FZYaYiHei GB18030L2 R&quot;, sans-serif"/>
                          <a:ea typeface="&quot;FZYaYiHei GB18030L2 R&quot;, sans-serif"/>
                          <a:cs typeface="&quot;FZYaYiHei GB18030L2 R&quot;, sans-serif"/>
                        </a:rPr>
                        <a:t>微表情与负面情绪交织，小样本下极易过拟合</a:t>
                      </a:r>
                      <a:endParaRPr/>
                    </a:p>
                  </a:txBody>
                  <a:tcPr>
                    <a:lnL w="12700">
                      <a:solidFill>
                        <a:srgbClr val="C0C8D2">
                          <a:alpha val="100000"/>
                        </a:srgbClr>
                      </a:solidFill>
                    </a:lnL>
                    <a:lnR w="12700">
                      <a:solidFill>
                        <a:srgbClr val="C0C8D2">
                          <a:alpha val="100000"/>
                        </a:srgbClr>
                      </a:solidFill>
                    </a:lnR>
                    <a:lnT w="12700">
                      <a:solidFill>
                        <a:srgbClr val="C0C8D2">
                          <a:alpha val="100000"/>
                        </a:srgbClr>
                      </a:solidFill>
                    </a:lnT>
                    <a:lnB w="12700">
                      <a:solidFill>
                        <a:srgbClr val="C0C8D2">
                          <a:alpha val="100000"/>
                        </a:srgbClr>
                      </a:solidFill>
                    </a:lnB>
                  </a:tcPr>
                </a:tc>
              </a:tr>
            </a:tbl>
          </a:graphicData>
        </a:graphic>
      </p:graphicFrame>
      <p:sp>
        <p:nvSpPr>
          <p:cNvPr id="11" name="TextBox 11"/>
          <p:cNvSpPr txBox="true"/>
          <p:nvPr/>
        </p:nvSpPr>
        <p:spPr>
          <a:xfrm flipH="false" flipV="false" rot="0">
            <a:off x="457086" y="6248400"/>
            <a:ext cx="11274781" cy="1333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54901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摘要：组合1准确率最高，组合5准确率最低，特征差异度与准确率呈强正相关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c="http://schemas.openxmlformats.org/drawingml/2006/chart" xmlns:p="http://schemas.openxmlformats.org/presentationml/2006/main" xmlns:r="http://schemas.openxmlformats.org/officeDocument/2006/relationships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D0D4D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3" name="AutoShape 3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F1F3F5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4" name="TextBox 4"/>
          <p:cNvSpPr txBox="true"/>
          <p:nvPr/>
        </p:nvSpPr>
        <p:spPr>
          <a:xfrm flipH="false" flipV="false" rot="0">
            <a:off x="457086" y="476250"/>
            <a:ext cx="11274781" cy="1333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6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EXPERIMENT ANALYSIS</a:t>
            </a:r>
            <a:endParaRPr lang="en-US" sz="1100"/>
          </a:p>
        </p:txBody>
      </p:sp>
      <p:sp>
        <p:nvSpPr>
          <p:cNvPr id="5" name="TextBox 5"/>
          <p:cNvSpPr txBox="true"/>
          <p:nvPr/>
        </p:nvSpPr>
        <p:spPr>
          <a:xfrm flipH="false" flipV="false" rot="0">
            <a:off x="457086" y="762000"/>
            <a:ext cx="11274781" cy="4191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30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极值组合对比与特征空间解析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 flipH="false" flipV="false" rot="0">
            <a:off x="457086" y="1390650"/>
            <a:ext cx="9522" cy="531316"/>
          </a:xfrm>
          <a:prstGeom prst="line">
            <a:avLst/>
          </a:prstGeom>
          <a:ln w="9525">
            <a:solidFill>
              <a:srgbClr val="5B8CB8">
                <a:alpha val="78039"/>
              </a:srgbClr>
            </a:solidFill>
            <a:prstDash val="solid"/>
            <a:headEnd type="none"/>
            <a:tailEnd type="none"/>
          </a:ln>
        </p:spPr>
      </p:sp>
      <p:sp>
        <p:nvSpPr>
          <p:cNvPr id="7" name="TextBox 7"/>
          <p:cNvSpPr txBox="true"/>
          <p:nvPr/>
        </p:nvSpPr>
        <p:spPr>
          <a:xfrm flipH="false" flipV="false" rot="0">
            <a:off x="580880" y="1419225"/>
            <a:ext cx="11608072" cy="456159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true" lang="en-US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高准确率源于表情特征在几何空间中的极大差异（如横向与纵向拉伸），而低准确率则是因为微表情在像素级别的重叠，导致小样本模型无法构建有</a:t>
            </a:r>
            <a:endParaRPr lang="en-US" sz="1100"/>
          </a:p>
          <a:p>
            <a:pPr algn="l"/>
            <a:r>
              <a:rPr b="false" i="true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效的决策边界。</a:t>
            </a:r>
            <a:endParaRPr/>
          </a:p>
        </p:txBody>
      </p:sp>
      <p:sp>
        <p:nvSpPr>
          <p:cNvPr id="8" name="AutoShape 8"/>
          <p:cNvSpPr/>
          <p:nvPr/>
        </p:nvSpPr>
        <p:spPr>
          <a:xfrm flipH="false" flipV="false" rot="0">
            <a:off x="457086" y="2112466"/>
            <a:ext cx="6376881" cy="1359545"/>
          </a:xfrm>
          <a:prstGeom prst="rect">
            <a:avLst/>
          </a:prstGeom>
          <a:solidFill>
            <a:srgbClr val="E8EBEF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9" name="AutoShape 9"/>
          <p:cNvSpPr/>
          <p:nvPr/>
        </p:nvSpPr>
        <p:spPr>
          <a:xfrm flipH="false" flipV="false" rot="0">
            <a:off x="457086" y="2112466"/>
            <a:ext cx="6376881" cy="9525"/>
          </a:xfrm>
          <a:prstGeom prst="line">
            <a:avLst/>
          </a:prstGeom>
          <a:ln w="19050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0" name="TextBox 10"/>
          <p:cNvSpPr txBox="true"/>
          <p:nvPr/>
        </p:nvSpPr>
        <p:spPr>
          <a:xfrm flipH="false" flipV="false" rot="0">
            <a:off x="647537" y="2594074"/>
            <a:ext cx="6186429" cy="398116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最高准确率组合（高兴+惊讶+无表情+伤心）：</a:t>
            </a:r>
            <a:r>
              <a:rPr b="false" i="false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面部几何特征差异最大化，神经网络极易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划定清晰的分类决策边界</a:t>
            </a:r>
            <a:endParaRPr/>
          </a:p>
        </p:txBody>
      </p:sp>
      <p:sp>
        <p:nvSpPr>
          <p:cNvPr id="11" name="AutoShape 11"/>
          <p:cNvSpPr/>
          <p:nvPr/>
        </p:nvSpPr>
        <p:spPr>
          <a:xfrm flipH="false" flipV="false" rot="0">
            <a:off x="457086" y="3586311"/>
            <a:ext cx="6376881" cy="1350169"/>
          </a:xfrm>
          <a:prstGeom prst="rect">
            <a:avLst/>
          </a:prstGeom>
          <a:solidFill>
            <a:srgbClr val="E8EBEF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2" name="AutoShape 12"/>
          <p:cNvSpPr/>
          <p:nvPr/>
        </p:nvSpPr>
        <p:spPr>
          <a:xfrm flipH="false" flipV="false" rot="0">
            <a:off x="457086" y="3586311"/>
            <a:ext cx="6376881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3" name="TextBox 13"/>
          <p:cNvSpPr txBox="true"/>
          <p:nvPr/>
        </p:nvSpPr>
        <p:spPr>
          <a:xfrm flipH="false" flipV="false" rot="0">
            <a:off x="647537" y="4058543"/>
            <a:ext cx="6186429" cy="398116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最低准确率组合（惊讶+厌恶+害怕+伤心）：</a:t>
            </a:r>
            <a:r>
              <a:rPr b="false" i="false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负面情绪在眉眼区域特征高度重合，小样本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条件下模型难以提取决定性区分特征</a:t>
            </a:r>
            <a:endParaRPr/>
          </a:p>
        </p:txBody>
      </p:sp>
      <p:sp>
        <p:nvSpPr>
          <p:cNvPr id="14" name="AutoShape 14"/>
          <p:cNvSpPr/>
          <p:nvPr/>
        </p:nvSpPr>
        <p:spPr>
          <a:xfrm flipH="false" flipV="false" rot="0">
            <a:off x="457086" y="5050780"/>
            <a:ext cx="6376881" cy="1350020"/>
          </a:xfrm>
          <a:prstGeom prst="rect">
            <a:avLst/>
          </a:prstGeom>
          <a:solidFill>
            <a:srgbClr val="E8EBEF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5" name="AutoShape 15"/>
          <p:cNvSpPr/>
          <p:nvPr/>
        </p:nvSpPr>
        <p:spPr>
          <a:xfrm flipH="false" flipV="false" rot="0">
            <a:off x="457086" y="5050780"/>
            <a:ext cx="6376881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6" name="TextBox 16"/>
          <p:cNvSpPr txBox="true"/>
          <p:nvPr/>
        </p:nvSpPr>
        <p:spPr>
          <a:xfrm flipH="false" flipV="false" rot="0">
            <a:off x="647537" y="5522863"/>
            <a:ext cx="6186429" cy="398116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核心结论：</a:t>
            </a:r>
            <a:r>
              <a:rPr b="false" i="false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参与训练的表情类别之间，面部特征的"欧几里得距离"越远，模型的分类准确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率就越高</a:t>
            </a:r>
            <a:endParaRPr/>
          </a:p>
        </p:txBody>
      </p:sp>
      <p:sp>
        <p:nvSpPr>
          <p:cNvPr id="17" name="AutoShape 17"/>
          <p:cNvSpPr/>
          <p:nvPr/>
        </p:nvSpPr>
        <p:spPr>
          <a:xfrm flipH="false" flipV="false" rot="0">
            <a:off x="7176781" y="2112466"/>
            <a:ext cx="4554936" cy="428833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8" name="AutoShape 18"/>
          <p:cNvSpPr/>
          <p:nvPr/>
        </p:nvSpPr>
        <p:spPr>
          <a:xfrm flipH="false" flipV="false" rot="0">
            <a:off x="7176781" y="2112466"/>
            <a:ext cx="4554936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9" name="TextBox 19"/>
          <p:cNvSpPr txBox="true"/>
          <p:nvPr/>
        </p:nvSpPr>
        <p:spPr>
          <a:xfrm flipH="false" flipV="false" rot="0">
            <a:off x="8048845" y="2369641"/>
            <a:ext cx="2810810" cy="25717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true" i="false" lang="en-US" strike="noStrike" sz="13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极值组合准确率对比</a:t>
            </a:r>
            <a:endParaRPr lang="en-US" sz="1100"/>
          </a:p>
        </p:txBody>
      </p:sp>
      <p:graphicFrame>
        <p:nvGraphicFramePr>
          <p:cNvPr id="20" name="Chart 20"/>
          <p:cNvGraphicFramePr>
            <a:graphicFrameLocks noGrp="true"/>
          </p:cNvGraphicFramePr>
          <p:nvPr/>
        </p:nvGraphicFramePr>
        <p:xfrm>
          <a:off x="7414847" y="2779216"/>
          <a:ext cx="4078806" cy="3097709"/>
        </p:xfrm>
        <a:graphic>
          <a:graphicData uri="http://schemas.openxmlformats.org/drawingml/2006/chart">
            <c:chart r:id="rId2"/>
          </a:graphicData>
        </a:graphic>
      </p:graphicFrame>
      <p:sp>
        <p:nvSpPr>
          <p:cNvPr id="20" name="TextBox 20"/>
          <p:cNvSpPr txBox="true"/>
          <p:nvPr/>
        </p:nvSpPr>
        <p:spPr>
          <a:xfrm flipH="false" flipV="false" rot="0">
            <a:off x="7620253" y="5991225"/>
            <a:ext cx="3667994" cy="1714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50196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强特征差异组合的准确率比弱特征重叠组合高出约 32.5 个百分点</a:t>
            </a:r>
            <a:endParaRPr lang="en-US" sz="11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blipFill rotWithShape="true">
            <a:blip r:embed="rId2">
              <a:alphaModFix amt="100000"/>
              <a:alphaModFix amt="100000"/>
            </a:blip>
            <a:stretch>
              <a:fillRect b="0" l="0" r="0" t="0"/>
            </a:stretch>
          </a:blipFill>
          <a:ln>
            <a:headEnd type="none"/>
            <a:tailEnd type="none"/>
          </a:ln>
        </p:spPr>
      </p:sp>
      <p:sp>
        <p:nvSpPr>
          <p:cNvPr id="3" name="AutoShape 3"/>
          <p:cNvSpPr/>
          <p:nvPr/>
        </p:nvSpPr>
        <p:spPr>
          <a:xfrm flipH="false" flipV="false" rot="0">
            <a:off x="457086" y="457200"/>
            <a:ext cx="11274781" cy="5943600"/>
          </a:xfrm>
          <a:prstGeom prst="rect">
            <a:avLst/>
          </a:prstGeom>
          <a:solidFill>
            <a:srgbClr val="0A0A0B">
              <a:alpha val="34901"/>
            </a:srgbClr>
          </a:solidFill>
          <a:ln>
            <a:headEnd type="none"/>
            <a:tailEnd type="none"/>
          </a:ln>
        </p:spPr>
      </p:sp>
      <p:sp>
        <p:nvSpPr>
          <p:cNvPr id="4" name="TextBox 4"/>
          <p:cNvSpPr txBox="true"/>
          <p:nvPr/>
        </p:nvSpPr>
        <p:spPr>
          <a:xfrm flipH="false" flipV="false" rot="0">
            <a:off x="5603169" y="2551807"/>
            <a:ext cx="6128697" cy="1524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000">
                <a:ln/>
                <a:solidFill>
                  <a:srgbClr val="F1F3F5">
                    <a:alpha val="70196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CHAPTER 02</a:t>
            </a:r>
            <a:endParaRPr lang="en-US" sz="1100"/>
          </a:p>
        </p:txBody>
      </p:sp>
      <p:sp>
        <p:nvSpPr>
          <p:cNvPr id="5" name="TextBox 5"/>
          <p:cNvSpPr txBox="true"/>
          <p:nvPr/>
        </p:nvSpPr>
        <p:spPr>
          <a:xfrm flipH="false" flipV="false" rot="0">
            <a:off x="1259962" y="2999482"/>
            <a:ext cx="9669029" cy="754261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true" i="false" lang="en-US" strike="noStrike" sz="5400">
                <a:ln/>
                <a:solidFill>
                  <a:srgbClr val="F1F3F5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特征差异规律的验证与延伸</a:t>
            </a:r>
            <a:endParaRPr lang="en-US" sz="1100"/>
          </a:p>
        </p:txBody>
      </p:sp>
      <p:sp>
        <p:nvSpPr>
          <p:cNvPr id="6" name="TextBox 6"/>
          <p:cNvSpPr txBox="true"/>
          <p:nvPr/>
        </p:nvSpPr>
        <p:spPr>
          <a:xfrm flipH="false" flipV="false" rot="0">
            <a:off x="2127710" y="4020443"/>
            <a:ext cx="7933531" cy="3048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false" i="false" lang="en-US" strike="noStrike" sz="1500">
                <a:ln/>
                <a:solidFill>
                  <a:srgbClr val="F1F3F5">
                    <a:alpha val="8000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从3分类到4分类，核心规律的复用性与样本瓶颈的暴露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F1F3F5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3" name="TextBox 3"/>
          <p:cNvSpPr txBox="true"/>
          <p:nvPr/>
        </p:nvSpPr>
        <p:spPr>
          <a:xfrm flipH="false" flipV="false" rot="0">
            <a:off x="457086" y="476250"/>
            <a:ext cx="11274781" cy="1333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54901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EXPERIMENT WEEK 04</a:t>
            </a:r>
            <a:endParaRPr lang="en-US" sz="1100"/>
          </a:p>
        </p:txBody>
      </p:sp>
      <p:sp>
        <p:nvSpPr>
          <p:cNvPr id="4" name="TextBox 4"/>
          <p:cNvSpPr txBox="true"/>
          <p:nvPr/>
        </p:nvSpPr>
        <p:spPr>
          <a:xfrm flipH="false" flipV="false" rot="0">
            <a:off x="457086" y="733425"/>
            <a:ext cx="11274781" cy="3905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27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特征差异性原则的深度验证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 flipH="false" flipV="false" rot="0">
            <a:off x="457086" y="1230511"/>
            <a:ext cx="9522" cy="531316"/>
          </a:xfrm>
          <a:prstGeom prst="line">
            <a:avLst/>
          </a:prstGeom>
          <a:ln w="9525">
            <a:solidFill>
              <a:srgbClr val="5B8CB8">
                <a:alpha val="78039"/>
              </a:srgbClr>
            </a:solidFill>
            <a:prstDash val="solid"/>
            <a:headEnd type="none"/>
            <a:tailEnd type="none"/>
          </a:ln>
        </p:spPr>
      </p:sp>
      <p:sp>
        <p:nvSpPr>
          <p:cNvPr id="6" name="TextBox 6"/>
          <p:cNvSpPr txBox="true"/>
          <p:nvPr/>
        </p:nvSpPr>
        <p:spPr>
          <a:xfrm flipH="false" flipV="false" rot="0">
            <a:off x="580880" y="1259086"/>
            <a:ext cx="11608072" cy="456159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true" lang="en-US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上周发现的"特征差异决定准确率"规律在4分类中完全适用。强特征锚点（高兴/无表情）能构建稳固的特征空间，而弱特征组合易陷入局部像素陷</a:t>
            </a:r>
            <a:endParaRPr lang="en-US" sz="1100"/>
          </a:p>
          <a:p>
            <a:pPr algn="l"/>
            <a:r>
              <a:rPr b="false" i="true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阱；"无表情"更起到了排除噪声的基准线作用。</a:t>
            </a:r>
            <a:endParaRPr/>
          </a:p>
        </p:txBody>
      </p:sp>
      <p:pic>
        <p:nvPicPr>
          <p:cNvPr id="7" name="Picture 7"/>
          <p:cNvPicPr>
            <a:picLocks noChangeAspect="true"/>
          </p:cNvPicPr>
          <p:nvPr/>
        </p:nvPicPr>
        <p:blipFill>
          <a:blip r:embed="rId2">
            <a:alphaModFix amt="100000"/>
          </a:blip>
          <a:srcRect b="0" l="0" r="0" t="0"/>
          <a:stretch>
            <a:fillRect/>
          </a:stretch>
        </p:blipFill>
        <p:spPr>
          <a:xfrm flipH="false" flipV="false" rot="0">
            <a:off x="457086" y="1933278"/>
            <a:ext cx="3681980" cy="1940422"/>
          </a:xfrm>
          <a:prstGeom prst="rect">
            <a:avLst/>
          </a:prstGeom>
          <a:ln>
            <a:headEnd type="none"/>
            <a:tailEnd type="none"/>
          </a:ln>
        </p:spPr>
      </p:pic>
      <p:sp>
        <p:nvSpPr>
          <p:cNvPr id="8" name="TextBox 8"/>
          <p:cNvSpPr txBox="true"/>
          <p:nvPr/>
        </p:nvSpPr>
        <p:spPr>
          <a:xfrm flipH="false" flipV="false" rot="0">
            <a:off x="457086" y="3940373"/>
            <a:ext cx="3681980" cy="1333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50196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面部特征点提取的网格化概念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 flipH="false" flipV="false" rot="0">
            <a:off x="4348637" y="1971378"/>
            <a:ext cx="171407" cy="171450"/>
          </a:xfrm>
          <a:custGeom>
            <a:rect b="b" l="l" r="r" t="t"/>
            <a:pathLst>
              <a:path h="10000" w="9998">
                <a:moveTo>
                  <a:pt x="20" y="4500"/>
                </a:moveTo>
                <a:lnTo>
                  <a:pt x="2500" y="4500"/>
                </a:lnTo>
                <a:lnTo>
                  <a:pt x="2500" y="5500"/>
                </a:lnTo>
                <a:lnTo>
                  <a:pt x="1030" y="5500"/>
                </a:lnTo>
                <a:cubicBezTo>
                  <a:pt x="1103" y="6093"/>
                  <a:pt x="1300" y="6641"/>
                  <a:pt x="1620" y="7145"/>
                </a:cubicBezTo>
                <a:cubicBezTo>
                  <a:pt x="1940" y="7648"/>
                  <a:pt x="2351" y="8060"/>
                  <a:pt x="2854" y="8380"/>
                </a:cubicBezTo>
                <a:cubicBezTo>
                  <a:pt x="3357" y="8700"/>
                  <a:pt x="3905" y="8896"/>
                  <a:pt x="4499" y="8970"/>
                </a:cubicBezTo>
                <a:lnTo>
                  <a:pt x="4499" y="3940"/>
                </a:lnTo>
                <a:cubicBezTo>
                  <a:pt x="4212" y="3866"/>
                  <a:pt x="3955" y="3735"/>
                  <a:pt x="3729" y="3545"/>
                </a:cubicBezTo>
                <a:cubicBezTo>
                  <a:pt x="3502" y="3355"/>
                  <a:pt x="3324" y="3126"/>
                  <a:pt x="3194" y="2860"/>
                </a:cubicBezTo>
                <a:cubicBezTo>
                  <a:pt x="3064" y="2593"/>
                  <a:pt x="2999" y="2306"/>
                  <a:pt x="2999" y="2000"/>
                </a:cubicBezTo>
                <a:cubicBezTo>
                  <a:pt x="2999" y="1640"/>
                  <a:pt x="3089" y="1306"/>
                  <a:pt x="3269" y="1000"/>
                </a:cubicBezTo>
                <a:cubicBezTo>
                  <a:pt x="3449" y="693"/>
                  <a:pt x="3692" y="450"/>
                  <a:pt x="3999" y="270"/>
                </a:cubicBezTo>
                <a:cubicBezTo>
                  <a:pt x="4305" y="90"/>
                  <a:pt x="4639" y="0"/>
                  <a:pt x="4999" y="0"/>
                </a:cubicBezTo>
                <a:cubicBezTo>
                  <a:pt x="5359" y="0"/>
                  <a:pt x="5692" y="90"/>
                  <a:pt x="5999" y="270"/>
                </a:cubicBezTo>
                <a:cubicBezTo>
                  <a:pt x="6305" y="450"/>
                  <a:pt x="6549" y="693"/>
                  <a:pt x="6729" y="1000"/>
                </a:cubicBezTo>
                <a:cubicBezTo>
                  <a:pt x="6909" y="1306"/>
                  <a:pt x="6999" y="1640"/>
                  <a:pt x="6999" y="2000"/>
                </a:cubicBezTo>
                <a:cubicBezTo>
                  <a:pt x="6999" y="2306"/>
                  <a:pt x="6934" y="2593"/>
                  <a:pt x="6804" y="2860"/>
                </a:cubicBezTo>
                <a:cubicBezTo>
                  <a:pt x="6674" y="3126"/>
                  <a:pt x="6495" y="3355"/>
                  <a:pt x="6269" y="3545"/>
                </a:cubicBezTo>
                <a:cubicBezTo>
                  <a:pt x="6042" y="3735"/>
                  <a:pt x="5785" y="3866"/>
                  <a:pt x="5499" y="3940"/>
                </a:cubicBezTo>
                <a:lnTo>
                  <a:pt x="5499" y="8970"/>
                </a:lnTo>
                <a:cubicBezTo>
                  <a:pt x="6092" y="8896"/>
                  <a:pt x="6640" y="8700"/>
                  <a:pt x="7144" y="8380"/>
                </a:cubicBezTo>
                <a:cubicBezTo>
                  <a:pt x="7646" y="8060"/>
                  <a:pt x="8058" y="7648"/>
                  <a:pt x="8378" y="7145"/>
                </a:cubicBezTo>
                <a:cubicBezTo>
                  <a:pt x="8698" y="6641"/>
                  <a:pt x="8894" y="6093"/>
                  <a:pt x="8968" y="5500"/>
                </a:cubicBezTo>
                <a:lnTo>
                  <a:pt x="7498" y="5500"/>
                </a:lnTo>
                <a:lnTo>
                  <a:pt x="7498" y="4500"/>
                </a:lnTo>
                <a:lnTo>
                  <a:pt x="9978" y="4500"/>
                </a:lnTo>
                <a:cubicBezTo>
                  <a:pt x="9991" y="4666"/>
                  <a:pt x="9998" y="4833"/>
                  <a:pt x="9998" y="5000"/>
                </a:cubicBezTo>
                <a:cubicBezTo>
                  <a:pt x="9998" y="5680"/>
                  <a:pt x="9868" y="6330"/>
                  <a:pt x="9608" y="6950"/>
                </a:cubicBezTo>
                <a:cubicBezTo>
                  <a:pt x="9354" y="7543"/>
                  <a:pt x="8996" y="8071"/>
                  <a:pt x="8533" y="8535"/>
                </a:cubicBezTo>
                <a:cubicBezTo>
                  <a:pt x="8069" y="8998"/>
                  <a:pt x="7541" y="9356"/>
                  <a:pt x="6949" y="9610"/>
                </a:cubicBezTo>
                <a:cubicBezTo>
                  <a:pt x="6329" y="9870"/>
                  <a:pt x="5679" y="10000"/>
                  <a:pt x="4999" y="10000"/>
                </a:cubicBezTo>
                <a:cubicBezTo>
                  <a:pt x="4319" y="10000"/>
                  <a:pt x="3669" y="9870"/>
                  <a:pt x="3049" y="9610"/>
                </a:cubicBezTo>
                <a:cubicBezTo>
                  <a:pt x="2456" y="9356"/>
                  <a:pt x="1928" y="8998"/>
                  <a:pt x="1465" y="8535"/>
                </a:cubicBezTo>
                <a:cubicBezTo>
                  <a:pt x="1001" y="8071"/>
                  <a:pt x="643" y="7543"/>
                  <a:pt x="390" y="6950"/>
                </a:cubicBezTo>
                <a:cubicBezTo>
                  <a:pt x="130" y="6330"/>
                  <a:pt x="0" y="5680"/>
                  <a:pt x="0" y="5000"/>
                </a:cubicBezTo>
                <a:cubicBezTo>
                  <a:pt x="0" y="4833"/>
                  <a:pt x="6" y="4666"/>
                  <a:pt x="20" y="4500"/>
                </a:cubicBezTo>
                <a:moveTo>
                  <a:pt x="4999" y="3000"/>
                </a:moveTo>
                <a:cubicBezTo>
                  <a:pt x="5179" y="3000"/>
                  <a:pt x="5345" y="2955"/>
                  <a:pt x="5499" y="2865"/>
                </a:cubicBezTo>
                <a:cubicBezTo>
                  <a:pt x="5652" y="2775"/>
                  <a:pt x="5774" y="2653"/>
                  <a:pt x="5864" y="2500"/>
                </a:cubicBezTo>
                <a:cubicBezTo>
                  <a:pt x="5954" y="2346"/>
                  <a:pt x="5999" y="2180"/>
                  <a:pt x="5999" y="2000"/>
                </a:cubicBezTo>
                <a:cubicBezTo>
                  <a:pt x="5999" y="1820"/>
                  <a:pt x="5954" y="1653"/>
                  <a:pt x="5864" y="1500"/>
                </a:cubicBezTo>
                <a:cubicBezTo>
                  <a:pt x="5774" y="1346"/>
                  <a:pt x="5652" y="1225"/>
                  <a:pt x="5499" y="1135"/>
                </a:cubicBezTo>
                <a:cubicBezTo>
                  <a:pt x="5345" y="1045"/>
                  <a:pt x="5179" y="1000"/>
                  <a:pt x="4999" y="1000"/>
                </a:cubicBezTo>
                <a:cubicBezTo>
                  <a:pt x="4819" y="1000"/>
                  <a:pt x="4652" y="1045"/>
                  <a:pt x="4499" y="1135"/>
                </a:cubicBezTo>
                <a:cubicBezTo>
                  <a:pt x="4345" y="1225"/>
                  <a:pt x="4224" y="1346"/>
                  <a:pt x="4134" y="1500"/>
                </a:cubicBezTo>
                <a:cubicBezTo>
                  <a:pt x="4044" y="1653"/>
                  <a:pt x="3999" y="1820"/>
                  <a:pt x="3999" y="2000"/>
                </a:cubicBezTo>
                <a:cubicBezTo>
                  <a:pt x="3999" y="2180"/>
                  <a:pt x="4044" y="2346"/>
                  <a:pt x="4134" y="2500"/>
                </a:cubicBezTo>
                <a:cubicBezTo>
                  <a:pt x="4224" y="2653"/>
                  <a:pt x="4345" y="2775"/>
                  <a:pt x="4499" y="2865"/>
                </a:cubicBezTo>
                <a:cubicBezTo>
                  <a:pt x="4652" y="2955"/>
                  <a:pt x="4819" y="3000"/>
                  <a:pt x="4999" y="3000"/>
                </a:cubicBez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0" name="TextBox 10"/>
          <p:cNvSpPr txBox="true"/>
          <p:nvPr/>
        </p:nvSpPr>
        <p:spPr>
          <a:xfrm flipH="false" flipV="false" rot="0">
            <a:off x="4596300" y="1952328"/>
            <a:ext cx="1942316" cy="2095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5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高分组合的"锚点效应"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 flipH="false" flipV="false" rot="0">
            <a:off x="4367609" y="2438847"/>
            <a:ext cx="9522" cy="228600"/>
          </a:xfrm>
          <a:prstGeom prst="line">
            <a:avLst/>
          </a:prstGeom>
          <a:ln w="19050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2" name="TextBox 12"/>
          <p:cNvSpPr txBox="true"/>
          <p:nvPr/>
        </p:nvSpPr>
        <p:spPr>
          <a:xfrm flipH="false" flipV="false" rot="0">
            <a:off x="4519971" y="2467422"/>
            <a:ext cx="7211896" cy="1619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1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"高兴"代表肌肉最大化收缩，"无表情"代表松弛状态，两者构成特征空间的极端锚点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 flipH="false" flipV="false" rot="0">
            <a:off x="4367609" y="3069134"/>
            <a:ext cx="9522" cy="228600"/>
          </a:xfrm>
          <a:prstGeom prst="line">
            <a:avLst/>
          </a:prstGeom>
          <a:ln w="19050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4" name="TextBox 14"/>
          <p:cNvSpPr txBox="true"/>
          <p:nvPr/>
        </p:nvSpPr>
        <p:spPr>
          <a:xfrm flipH="false" flipV="false" rot="0">
            <a:off x="4519971" y="3097709"/>
            <a:ext cx="7211896" cy="1619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1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"无表情"起到类似正则化的作用，帮助模型排除背景噪声，确立人脸自然状态的基准线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 flipH="false" flipV="false" rot="0">
            <a:off x="4367609" y="3699421"/>
            <a:ext cx="9522" cy="228600"/>
          </a:xfrm>
          <a:prstGeom prst="line">
            <a:avLst/>
          </a:prstGeom>
          <a:ln w="19050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6" name="TextBox 16"/>
          <p:cNvSpPr txBox="true"/>
          <p:nvPr/>
        </p:nvSpPr>
        <p:spPr>
          <a:xfrm flipH="false" flipV="false" rot="0">
            <a:off x="4519971" y="3727996"/>
            <a:ext cx="7211896" cy="1619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1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只要具备这两个基准，模型就能建立起稳固的全局特征空间，避免被局部细节干扰</a:t>
            </a:r>
            <a:endParaRPr lang="en-US" sz="1100"/>
          </a:p>
        </p:txBody>
      </p:sp>
      <p:pic>
        <p:nvPicPr>
          <p:cNvPr id="17" name="Picture 17"/>
          <p:cNvPicPr>
            <a:picLocks noChangeAspect="true"/>
          </p:cNvPicPr>
          <p:nvPr/>
        </p:nvPicPr>
        <p:blipFill>
          <a:blip r:embed="rId3">
            <a:alphaModFix amt="100000"/>
          </a:blip>
          <a:srcRect b="0" l="0" r="0" t="0"/>
          <a:stretch>
            <a:fillRect/>
          </a:stretch>
        </p:blipFill>
        <p:spPr>
          <a:xfrm flipH="false" flipV="false" rot="0">
            <a:off x="457086" y="4243239"/>
            <a:ext cx="3681980" cy="1940422"/>
          </a:xfrm>
          <a:prstGeom prst="rect">
            <a:avLst/>
          </a:prstGeom>
          <a:ln>
            <a:headEnd type="none"/>
            <a:tailEnd type="none"/>
          </a:ln>
        </p:spPr>
      </p:pic>
      <p:sp>
        <p:nvSpPr>
          <p:cNvPr id="18" name="TextBox 18"/>
          <p:cNvSpPr txBox="true"/>
          <p:nvPr/>
        </p:nvSpPr>
        <p:spPr>
          <a:xfrm flipH="false" flipV="false" rot="0">
            <a:off x="457086" y="6250334"/>
            <a:ext cx="3681980" cy="1333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50196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面部肌肉运动的复杂性示意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 flipH="false" flipV="false" rot="0">
            <a:off x="4348637" y="4281339"/>
            <a:ext cx="171407" cy="171450"/>
          </a:xfrm>
          <a:custGeom>
            <a:rect b="b" l="l" r="r" t="t"/>
            <a:pathLst>
              <a:path h="10000" w="9998">
                <a:moveTo>
                  <a:pt x="4999" y="10000"/>
                </a:moveTo>
                <a:cubicBezTo>
                  <a:pt x="4319" y="10000"/>
                  <a:pt x="3669" y="9870"/>
                  <a:pt x="3049" y="9610"/>
                </a:cubicBezTo>
                <a:cubicBezTo>
                  <a:pt x="2456" y="9356"/>
                  <a:pt x="1928" y="8998"/>
                  <a:pt x="1465" y="8535"/>
                </a:cubicBezTo>
                <a:cubicBezTo>
                  <a:pt x="1001" y="8071"/>
                  <a:pt x="643" y="7543"/>
                  <a:pt x="390" y="6950"/>
                </a:cubicBezTo>
                <a:cubicBezTo>
                  <a:pt x="130" y="6330"/>
                  <a:pt x="0" y="5680"/>
                  <a:pt x="0" y="5000"/>
                </a:cubicBezTo>
                <a:cubicBezTo>
                  <a:pt x="0" y="4320"/>
                  <a:pt x="130" y="3670"/>
                  <a:pt x="390" y="3050"/>
                </a:cubicBezTo>
                <a:cubicBezTo>
                  <a:pt x="643" y="2456"/>
                  <a:pt x="1001" y="1928"/>
                  <a:pt x="1465" y="1465"/>
                </a:cubicBezTo>
                <a:cubicBezTo>
                  <a:pt x="1928" y="1001"/>
                  <a:pt x="2456" y="643"/>
                  <a:pt x="3049" y="390"/>
                </a:cubicBezTo>
                <a:cubicBezTo>
                  <a:pt x="3669" y="130"/>
                  <a:pt x="4319" y="0"/>
                  <a:pt x="4999" y="0"/>
                </a:cubicBezTo>
                <a:cubicBezTo>
                  <a:pt x="5679" y="0"/>
                  <a:pt x="6329" y="130"/>
                  <a:pt x="6949" y="390"/>
                </a:cubicBezTo>
                <a:cubicBezTo>
                  <a:pt x="7541" y="643"/>
                  <a:pt x="8069" y="1001"/>
                  <a:pt x="8533" y="1465"/>
                </a:cubicBezTo>
                <a:cubicBezTo>
                  <a:pt x="8996" y="1928"/>
                  <a:pt x="9354" y="2456"/>
                  <a:pt x="9608" y="3050"/>
                </a:cubicBezTo>
                <a:cubicBezTo>
                  <a:pt x="9868" y="3670"/>
                  <a:pt x="9998" y="4320"/>
                  <a:pt x="9998" y="5000"/>
                </a:cubicBezTo>
                <a:cubicBezTo>
                  <a:pt x="9998" y="5680"/>
                  <a:pt x="9868" y="6330"/>
                  <a:pt x="9608" y="6950"/>
                </a:cubicBezTo>
                <a:cubicBezTo>
                  <a:pt x="9354" y="7543"/>
                  <a:pt x="8996" y="8071"/>
                  <a:pt x="8533" y="8535"/>
                </a:cubicBezTo>
                <a:cubicBezTo>
                  <a:pt x="8069" y="8998"/>
                  <a:pt x="7541" y="9356"/>
                  <a:pt x="6949" y="9610"/>
                </a:cubicBezTo>
                <a:cubicBezTo>
                  <a:pt x="6329" y="9870"/>
                  <a:pt x="5679" y="10000"/>
                  <a:pt x="4999" y="10000"/>
                </a:cubicBezTo>
                <a:moveTo>
                  <a:pt x="4999" y="9000"/>
                </a:moveTo>
                <a:cubicBezTo>
                  <a:pt x="5725" y="9000"/>
                  <a:pt x="6399" y="8816"/>
                  <a:pt x="7019" y="8450"/>
                </a:cubicBezTo>
                <a:cubicBezTo>
                  <a:pt x="7618" y="8096"/>
                  <a:pt x="8094" y="7620"/>
                  <a:pt x="8448" y="7020"/>
                </a:cubicBezTo>
                <a:cubicBezTo>
                  <a:pt x="8814" y="6400"/>
                  <a:pt x="8998" y="5726"/>
                  <a:pt x="8998" y="5000"/>
                </a:cubicBezTo>
                <a:cubicBezTo>
                  <a:pt x="8998" y="4273"/>
                  <a:pt x="8814" y="3600"/>
                  <a:pt x="8448" y="2980"/>
                </a:cubicBezTo>
                <a:cubicBezTo>
                  <a:pt x="8094" y="2380"/>
                  <a:pt x="7618" y="1903"/>
                  <a:pt x="7019" y="1550"/>
                </a:cubicBezTo>
                <a:cubicBezTo>
                  <a:pt x="6399" y="1183"/>
                  <a:pt x="5725" y="1000"/>
                  <a:pt x="4999" y="1000"/>
                </a:cubicBezTo>
                <a:cubicBezTo>
                  <a:pt x="4272" y="1000"/>
                  <a:pt x="3599" y="1183"/>
                  <a:pt x="2979" y="1550"/>
                </a:cubicBezTo>
                <a:cubicBezTo>
                  <a:pt x="2379" y="1903"/>
                  <a:pt x="1903" y="2380"/>
                  <a:pt x="1550" y="2980"/>
                </a:cubicBezTo>
                <a:cubicBezTo>
                  <a:pt x="1183" y="3600"/>
                  <a:pt x="1000" y="4273"/>
                  <a:pt x="1000" y="5000"/>
                </a:cubicBezTo>
                <a:cubicBezTo>
                  <a:pt x="1000" y="5726"/>
                  <a:pt x="1183" y="6400"/>
                  <a:pt x="1550" y="7020"/>
                </a:cubicBezTo>
                <a:cubicBezTo>
                  <a:pt x="1903" y="7620"/>
                  <a:pt x="2379" y="8096"/>
                  <a:pt x="2979" y="8450"/>
                </a:cubicBezTo>
                <a:cubicBezTo>
                  <a:pt x="3599" y="8816"/>
                  <a:pt x="4272" y="9000"/>
                  <a:pt x="4999" y="9000"/>
                </a:cubicBezTo>
                <a:moveTo>
                  <a:pt x="4499" y="7500"/>
                </a:moveTo>
                <a:lnTo>
                  <a:pt x="4499" y="6500"/>
                </a:lnTo>
                <a:lnTo>
                  <a:pt x="5499" y="6500"/>
                </a:lnTo>
                <a:lnTo>
                  <a:pt x="5499" y="7500"/>
                </a:lnTo>
                <a:lnTo>
                  <a:pt x="4499" y="7500"/>
                </a:lnTo>
                <a:moveTo>
                  <a:pt x="4499" y="5500"/>
                </a:moveTo>
                <a:lnTo>
                  <a:pt x="4499" y="2500"/>
                </a:lnTo>
                <a:lnTo>
                  <a:pt x="5499" y="2500"/>
                </a:lnTo>
                <a:lnTo>
                  <a:pt x="5499" y="5500"/>
                </a:ln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20" name="TextBox 20"/>
          <p:cNvSpPr txBox="true"/>
          <p:nvPr/>
        </p:nvSpPr>
        <p:spPr>
          <a:xfrm flipH="false" flipV="false" rot="0">
            <a:off x="4596300" y="4262289"/>
            <a:ext cx="1942316" cy="2095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5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低分组合的"局部陷阱"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 flipH="false" flipV="false" rot="0">
            <a:off x="4367609" y="4748808"/>
            <a:ext cx="9522" cy="228600"/>
          </a:xfrm>
          <a:prstGeom prst="line">
            <a:avLst/>
          </a:prstGeom>
          <a:ln w="19050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2" name="TextBox 22"/>
          <p:cNvSpPr txBox="true"/>
          <p:nvPr/>
        </p:nvSpPr>
        <p:spPr>
          <a:xfrm flipH="false" flipV="false" rot="0">
            <a:off x="4519971" y="4777383"/>
            <a:ext cx="7211896" cy="1619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1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"生气"与"厌恶"均涉及鼻翼和眉心的微小变化，缺乏如"露齿笑"般鲜明的全局特征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 flipH="false" flipV="false" rot="0">
            <a:off x="4367609" y="5379095"/>
            <a:ext cx="9522" cy="228600"/>
          </a:xfrm>
          <a:prstGeom prst="line">
            <a:avLst/>
          </a:prstGeom>
          <a:ln w="19050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4" name="TextBox 24"/>
          <p:cNvSpPr txBox="true"/>
          <p:nvPr/>
        </p:nvSpPr>
        <p:spPr>
          <a:xfrm flipH="false" flipV="false" rot="0">
            <a:off x="4519971" y="5407670"/>
            <a:ext cx="7211896" cy="1619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1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模型在区分相似负面情绪时，被迫捕捉极细微的像素差异，在20张小样本下极易失效</a:t>
            </a:r>
            <a:endParaRPr lang="en-US" sz="1100"/>
          </a:p>
        </p:txBody>
      </p:sp>
      <p:sp>
        <p:nvSpPr>
          <p:cNvPr id="25" name="AutoShape 25"/>
          <p:cNvSpPr/>
          <p:nvPr/>
        </p:nvSpPr>
        <p:spPr>
          <a:xfrm flipH="false" flipV="false" rot="0">
            <a:off x="4367609" y="6009382"/>
            <a:ext cx="9522" cy="228600"/>
          </a:xfrm>
          <a:prstGeom prst="line">
            <a:avLst/>
          </a:prstGeom>
          <a:ln w="19050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6" name="TextBox 26"/>
          <p:cNvSpPr txBox="true"/>
          <p:nvPr/>
        </p:nvSpPr>
        <p:spPr>
          <a:xfrm flipH="false" flipV="false" rot="0">
            <a:off x="4519971" y="6037957"/>
            <a:ext cx="7211896" cy="1619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1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特征空间的大量重叠导致决策边界模糊，模型陷入局部特征陷阱，误判率大幅攀升</a:t>
            </a:r>
            <a:endParaRPr lang="en-US" sz="11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F1F3F5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3" name="TextBox 3"/>
          <p:cNvSpPr txBox="true"/>
          <p:nvPr/>
        </p:nvSpPr>
        <p:spPr>
          <a:xfrm flipH="false" flipV="false" rot="0">
            <a:off x="457086" y="476250"/>
            <a:ext cx="11274781" cy="1333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6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Experiment Analysis</a:t>
            </a:r>
            <a:endParaRPr lang="en-US" sz="1100"/>
          </a:p>
        </p:txBody>
      </p:sp>
      <p:sp>
        <p:nvSpPr>
          <p:cNvPr id="4" name="TextBox 4"/>
          <p:cNvSpPr txBox="true"/>
          <p:nvPr/>
        </p:nvSpPr>
        <p:spPr>
          <a:xfrm flipH="false" flipV="false" rot="0">
            <a:off x="457086" y="781050"/>
            <a:ext cx="11274781" cy="4191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30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维度提升暴露小样本瓶颈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 flipH="false" flipV="false" rot="0">
            <a:off x="457086" y="1371600"/>
            <a:ext cx="9522" cy="531316"/>
          </a:xfrm>
          <a:prstGeom prst="line">
            <a:avLst/>
          </a:prstGeom>
          <a:ln w="9525">
            <a:solidFill>
              <a:srgbClr val="5B8CB8">
                <a:alpha val="78039"/>
              </a:srgbClr>
            </a:solidFill>
            <a:prstDash val="solid"/>
            <a:headEnd type="none"/>
            <a:tailEnd type="none"/>
          </a:ln>
        </p:spPr>
      </p:sp>
      <p:sp>
        <p:nvSpPr>
          <p:cNvPr id="6" name="TextBox 6"/>
          <p:cNvSpPr txBox="true"/>
          <p:nvPr/>
        </p:nvSpPr>
        <p:spPr>
          <a:xfrm flipH="false" flipV="false" rot="0">
            <a:off x="580880" y="1400175"/>
            <a:ext cx="11608072" cy="456159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true" lang="en-US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从3分类进阶到4分类，不仅是类别数量的增加，更是决策空间复杂度的指数级跃升。在每类仅20张图片的限制下，模型难以拟合更精细的分割线，</a:t>
            </a:r>
            <a:endParaRPr lang="en-US" sz="1100"/>
          </a:p>
          <a:p>
            <a:pPr algn="l"/>
            <a:r>
              <a:rPr b="false" i="true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样本稀疏性问题成为制约准确率的核心瓶颈。</a:t>
            </a:r>
            <a:endParaRPr/>
          </a:p>
        </p:txBody>
      </p:sp>
      <p:sp>
        <p:nvSpPr>
          <p:cNvPr id="7" name="AutoShape 7"/>
          <p:cNvSpPr/>
          <p:nvPr/>
        </p:nvSpPr>
        <p:spPr>
          <a:xfrm flipH="false" flipV="false" rot="0">
            <a:off x="457086" y="2169616"/>
            <a:ext cx="3605799" cy="423118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8" name="AutoShape 8"/>
          <p:cNvSpPr/>
          <p:nvPr/>
        </p:nvSpPr>
        <p:spPr>
          <a:xfrm flipH="false" flipV="false" rot="0">
            <a:off x="457086" y="2169616"/>
            <a:ext cx="3605799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9" name="AutoShape 9"/>
          <p:cNvSpPr/>
          <p:nvPr/>
        </p:nvSpPr>
        <p:spPr>
          <a:xfrm flipH="false" flipV="false" rot="0">
            <a:off x="2050487" y="2464891"/>
            <a:ext cx="418996" cy="419100"/>
          </a:xfrm>
          <a:custGeom>
            <a:rect b="b" l="l" r="r" t="t"/>
            <a:pathLst>
              <a:path h="10000" w="9998">
                <a:moveTo>
                  <a:pt x="555" y="0"/>
                </a:moveTo>
                <a:lnTo>
                  <a:pt x="3888" y="0"/>
                </a:lnTo>
                <a:cubicBezTo>
                  <a:pt x="4043" y="0"/>
                  <a:pt x="4174" y="48"/>
                  <a:pt x="4282" y="145"/>
                </a:cubicBezTo>
                <a:cubicBezTo>
                  <a:pt x="4390" y="241"/>
                  <a:pt x="4444" y="360"/>
                  <a:pt x="4444" y="500"/>
                </a:cubicBezTo>
                <a:lnTo>
                  <a:pt x="4444" y="2500"/>
                </a:lnTo>
                <a:cubicBezTo>
                  <a:pt x="4444" y="2640"/>
                  <a:pt x="4390" y="2758"/>
                  <a:pt x="4282" y="2855"/>
                </a:cubicBezTo>
                <a:cubicBezTo>
                  <a:pt x="4174" y="2951"/>
                  <a:pt x="4043" y="3000"/>
                  <a:pt x="3888" y="3000"/>
                </a:cubicBezTo>
                <a:lnTo>
                  <a:pt x="2777" y="3000"/>
                </a:lnTo>
                <a:lnTo>
                  <a:pt x="2777" y="4000"/>
                </a:lnTo>
                <a:lnTo>
                  <a:pt x="5554" y="4000"/>
                </a:lnTo>
                <a:lnTo>
                  <a:pt x="5554" y="3500"/>
                </a:lnTo>
                <a:cubicBezTo>
                  <a:pt x="5554" y="3360"/>
                  <a:pt x="5608" y="3241"/>
                  <a:pt x="5716" y="3145"/>
                </a:cubicBezTo>
                <a:cubicBezTo>
                  <a:pt x="5823" y="3048"/>
                  <a:pt x="5954" y="3000"/>
                  <a:pt x="6110" y="3000"/>
                </a:cubicBezTo>
                <a:lnTo>
                  <a:pt x="9443" y="3000"/>
                </a:lnTo>
                <a:cubicBezTo>
                  <a:pt x="9598" y="3000"/>
                  <a:pt x="9729" y="3048"/>
                  <a:pt x="9837" y="3145"/>
                </a:cubicBezTo>
                <a:cubicBezTo>
                  <a:pt x="9944" y="3241"/>
                  <a:pt x="9998" y="3360"/>
                  <a:pt x="9998" y="3500"/>
                </a:cubicBezTo>
                <a:lnTo>
                  <a:pt x="9998" y="5500"/>
                </a:lnTo>
                <a:cubicBezTo>
                  <a:pt x="9998" y="5640"/>
                  <a:pt x="9944" y="5758"/>
                  <a:pt x="9837" y="5855"/>
                </a:cubicBezTo>
                <a:cubicBezTo>
                  <a:pt x="9729" y="5951"/>
                  <a:pt x="9598" y="6000"/>
                  <a:pt x="9443" y="6000"/>
                </a:cubicBezTo>
                <a:lnTo>
                  <a:pt x="6110" y="6000"/>
                </a:lnTo>
                <a:cubicBezTo>
                  <a:pt x="5954" y="6000"/>
                  <a:pt x="5823" y="5951"/>
                  <a:pt x="5716" y="5855"/>
                </a:cubicBezTo>
                <a:cubicBezTo>
                  <a:pt x="5608" y="5758"/>
                  <a:pt x="5554" y="5640"/>
                  <a:pt x="5554" y="5500"/>
                </a:cubicBezTo>
                <a:lnTo>
                  <a:pt x="5554" y="5000"/>
                </a:lnTo>
                <a:lnTo>
                  <a:pt x="2777" y="5000"/>
                </a:lnTo>
                <a:lnTo>
                  <a:pt x="2777" y="8000"/>
                </a:lnTo>
                <a:lnTo>
                  <a:pt x="5554" y="8000"/>
                </a:lnTo>
                <a:lnTo>
                  <a:pt x="5554" y="7500"/>
                </a:lnTo>
                <a:cubicBezTo>
                  <a:pt x="5554" y="7360"/>
                  <a:pt x="5608" y="7241"/>
                  <a:pt x="5716" y="7145"/>
                </a:cubicBezTo>
                <a:cubicBezTo>
                  <a:pt x="5823" y="7048"/>
                  <a:pt x="5954" y="7000"/>
                  <a:pt x="6110" y="7000"/>
                </a:cubicBezTo>
                <a:lnTo>
                  <a:pt x="9443" y="7000"/>
                </a:lnTo>
                <a:cubicBezTo>
                  <a:pt x="9598" y="7000"/>
                  <a:pt x="9729" y="7048"/>
                  <a:pt x="9837" y="7145"/>
                </a:cubicBezTo>
                <a:cubicBezTo>
                  <a:pt x="9944" y="7241"/>
                  <a:pt x="9998" y="7360"/>
                  <a:pt x="9998" y="7500"/>
                </a:cubicBezTo>
                <a:lnTo>
                  <a:pt x="9998" y="9500"/>
                </a:lnTo>
                <a:cubicBezTo>
                  <a:pt x="9998" y="9640"/>
                  <a:pt x="9944" y="9758"/>
                  <a:pt x="9837" y="9855"/>
                </a:cubicBezTo>
                <a:cubicBezTo>
                  <a:pt x="9729" y="9951"/>
                  <a:pt x="9598" y="10000"/>
                  <a:pt x="9443" y="10000"/>
                </a:cubicBezTo>
                <a:lnTo>
                  <a:pt x="6110" y="10000"/>
                </a:lnTo>
                <a:cubicBezTo>
                  <a:pt x="5954" y="10000"/>
                  <a:pt x="5823" y="9951"/>
                  <a:pt x="5716" y="9855"/>
                </a:cubicBezTo>
                <a:cubicBezTo>
                  <a:pt x="5608" y="9758"/>
                  <a:pt x="5554" y="9640"/>
                  <a:pt x="5554" y="9500"/>
                </a:cubicBezTo>
                <a:lnTo>
                  <a:pt x="5554" y="9000"/>
                </a:lnTo>
                <a:lnTo>
                  <a:pt x="2222" y="9000"/>
                </a:lnTo>
                <a:cubicBezTo>
                  <a:pt x="2066" y="9000"/>
                  <a:pt x="1934" y="8951"/>
                  <a:pt x="1827" y="8855"/>
                </a:cubicBezTo>
                <a:cubicBezTo>
                  <a:pt x="1719" y="8758"/>
                  <a:pt x="1666" y="8640"/>
                  <a:pt x="1666" y="8500"/>
                </a:cubicBezTo>
                <a:lnTo>
                  <a:pt x="1666" y="3000"/>
                </a:lnTo>
                <a:lnTo>
                  <a:pt x="555" y="3000"/>
                </a:lnTo>
                <a:cubicBezTo>
                  <a:pt x="399" y="3000"/>
                  <a:pt x="268" y="2951"/>
                  <a:pt x="161" y="2855"/>
                </a:cubicBezTo>
                <a:cubicBezTo>
                  <a:pt x="53" y="2758"/>
                  <a:pt x="0" y="2640"/>
                  <a:pt x="0" y="2500"/>
                </a:cubicBezTo>
                <a:lnTo>
                  <a:pt x="0" y="500"/>
                </a:lnTo>
                <a:cubicBezTo>
                  <a:pt x="0" y="360"/>
                  <a:pt x="53" y="241"/>
                  <a:pt x="161" y="145"/>
                </a:cubicBezTo>
                <a:cubicBezTo>
                  <a:pt x="268" y="48"/>
                  <a:pt x="399" y="0"/>
                  <a:pt x="555" y="0"/>
                </a:cubicBezTo>
                <a:moveTo>
                  <a:pt x="8887" y="9000"/>
                </a:moveTo>
                <a:lnTo>
                  <a:pt x="8887" y="8000"/>
                </a:lnTo>
                <a:lnTo>
                  <a:pt x="6665" y="8000"/>
                </a:lnTo>
                <a:lnTo>
                  <a:pt x="6665" y="9000"/>
                </a:lnTo>
                <a:lnTo>
                  <a:pt x="8887" y="9000"/>
                </a:lnTo>
                <a:moveTo>
                  <a:pt x="8887" y="5000"/>
                </a:moveTo>
                <a:lnTo>
                  <a:pt x="8887" y="4000"/>
                </a:lnTo>
                <a:lnTo>
                  <a:pt x="6665" y="4000"/>
                </a:lnTo>
                <a:lnTo>
                  <a:pt x="6665" y="5000"/>
                </a:lnTo>
                <a:lnTo>
                  <a:pt x="8887" y="5000"/>
                </a:lnTo>
                <a:moveTo>
                  <a:pt x="3333" y="2000"/>
                </a:moveTo>
                <a:lnTo>
                  <a:pt x="3333" y="1000"/>
                </a:lnTo>
                <a:lnTo>
                  <a:pt x="1111" y="1000"/>
                </a:lnTo>
                <a:lnTo>
                  <a:pt x="1111" y="2000"/>
                </a:ln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0" name="TextBox 10"/>
          <p:cNvSpPr txBox="true"/>
          <p:nvPr/>
        </p:nvSpPr>
        <p:spPr>
          <a:xfrm flipH="false" flipV="false" rot="0">
            <a:off x="695151" y="3901380"/>
            <a:ext cx="3129669" cy="2095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5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决策边界复杂化</a:t>
            </a:r>
            <a:endParaRPr lang="en-US" sz="1100"/>
          </a:p>
        </p:txBody>
      </p:sp>
      <p:sp>
        <p:nvSpPr>
          <p:cNvPr id="11" name="TextBox 11"/>
          <p:cNvSpPr txBox="true"/>
          <p:nvPr/>
        </p:nvSpPr>
        <p:spPr>
          <a:xfrm flipH="false" flipV="false" rot="0">
            <a:off x="695151" y="4272855"/>
            <a:ext cx="3367734" cy="3905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特征空间划分从3个区域增加到4个区域，模型需</a:t>
            </a:r>
            <a:endParaRPr lang="en-US" sz="1100"/>
          </a:p>
          <a:p>
            <a:pPr algn="l"/>
            <a:r>
              <a:rPr b="false" i="false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要学习更多参数以寻找更精细的分割线。</a:t>
            </a:r>
            <a:endParaRPr/>
          </a:p>
        </p:txBody>
      </p:sp>
      <p:sp>
        <p:nvSpPr>
          <p:cNvPr id="12" name="AutoShape 12"/>
          <p:cNvSpPr/>
          <p:nvPr/>
        </p:nvSpPr>
        <p:spPr>
          <a:xfrm flipH="false" flipV="false" rot="0">
            <a:off x="695151" y="5709345"/>
            <a:ext cx="3129669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3" name="TextBox 13"/>
          <p:cNvSpPr txBox="true"/>
          <p:nvPr/>
        </p:nvSpPr>
        <p:spPr>
          <a:xfrm flipH="false" flipV="false" rot="0">
            <a:off x="695151" y="5842695"/>
            <a:ext cx="3129669" cy="2857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9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3 → 4 区域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 flipH="false" flipV="false" rot="0">
            <a:off x="4291428" y="2169616"/>
            <a:ext cx="3605948" cy="423118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5" name="AutoShape 15"/>
          <p:cNvSpPr/>
          <p:nvPr/>
        </p:nvSpPr>
        <p:spPr>
          <a:xfrm flipH="false" flipV="false" rot="0">
            <a:off x="4291428" y="2169616"/>
            <a:ext cx="3605948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6" name="AutoShape 16"/>
          <p:cNvSpPr/>
          <p:nvPr/>
        </p:nvSpPr>
        <p:spPr>
          <a:xfrm flipH="false" flipV="false" rot="0">
            <a:off x="5884904" y="2464891"/>
            <a:ext cx="418996" cy="419100"/>
          </a:xfrm>
          <a:custGeom>
            <a:rect b="b" l="l" r="r" t="t"/>
            <a:pathLst>
              <a:path h="10000" w="9998">
                <a:moveTo>
                  <a:pt x="8998" y="1111"/>
                </a:moveTo>
                <a:lnTo>
                  <a:pt x="1000" y="1111"/>
                </a:lnTo>
                <a:lnTo>
                  <a:pt x="1000" y="8889"/>
                </a:lnTo>
                <a:lnTo>
                  <a:pt x="8998" y="8889"/>
                </a:lnTo>
                <a:lnTo>
                  <a:pt x="8998" y="1111"/>
                </a:lnTo>
                <a:moveTo>
                  <a:pt x="500" y="0"/>
                </a:moveTo>
                <a:lnTo>
                  <a:pt x="9498" y="0"/>
                </a:lnTo>
                <a:cubicBezTo>
                  <a:pt x="9638" y="0"/>
                  <a:pt x="9756" y="53"/>
                  <a:pt x="9853" y="161"/>
                </a:cubicBezTo>
                <a:cubicBezTo>
                  <a:pt x="9949" y="268"/>
                  <a:pt x="9998" y="400"/>
                  <a:pt x="9998" y="556"/>
                </a:cubicBezTo>
                <a:lnTo>
                  <a:pt x="9998" y="9444"/>
                </a:lnTo>
                <a:cubicBezTo>
                  <a:pt x="9998" y="9600"/>
                  <a:pt x="9949" y="9731"/>
                  <a:pt x="9853" y="9839"/>
                </a:cubicBezTo>
                <a:cubicBezTo>
                  <a:pt x="9756" y="9946"/>
                  <a:pt x="9638" y="10000"/>
                  <a:pt x="9498" y="10000"/>
                </a:cubicBezTo>
                <a:lnTo>
                  <a:pt x="500" y="10000"/>
                </a:lnTo>
                <a:cubicBezTo>
                  <a:pt x="360" y="10000"/>
                  <a:pt x="241" y="9946"/>
                  <a:pt x="145" y="9839"/>
                </a:cubicBezTo>
                <a:cubicBezTo>
                  <a:pt x="48" y="9731"/>
                  <a:pt x="0" y="9600"/>
                  <a:pt x="0" y="9444"/>
                </a:cubicBezTo>
                <a:lnTo>
                  <a:pt x="0" y="556"/>
                </a:lnTo>
                <a:cubicBezTo>
                  <a:pt x="0" y="400"/>
                  <a:pt x="48" y="268"/>
                  <a:pt x="145" y="161"/>
                </a:cubicBezTo>
                <a:cubicBezTo>
                  <a:pt x="241" y="53"/>
                  <a:pt x="360" y="0"/>
                  <a:pt x="500" y="0"/>
                </a:cubicBezTo>
                <a:moveTo>
                  <a:pt x="6499" y="3333"/>
                </a:moveTo>
                <a:lnTo>
                  <a:pt x="6499" y="2222"/>
                </a:lnTo>
                <a:lnTo>
                  <a:pt x="8248" y="3889"/>
                </a:lnTo>
                <a:lnTo>
                  <a:pt x="6499" y="5556"/>
                </a:lnTo>
                <a:lnTo>
                  <a:pt x="6499" y="4444"/>
                </a:lnTo>
                <a:lnTo>
                  <a:pt x="4499" y="4444"/>
                </a:lnTo>
                <a:lnTo>
                  <a:pt x="4499" y="3333"/>
                </a:lnTo>
                <a:lnTo>
                  <a:pt x="6499" y="3333"/>
                </a:lnTo>
                <a:moveTo>
                  <a:pt x="3499" y="6667"/>
                </a:moveTo>
                <a:lnTo>
                  <a:pt x="3499" y="7778"/>
                </a:lnTo>
                <a:lnTo>
                  <a:pt x="1750" y="6111"/>
                </a:lnTo>
                <a:lnTo>
                  <a:pt x="3499" y="4444"/>
                </a:lnTo>
                <a:lnTo>
                  <a:pt x="3499" y="5556"/>
                </a:lnTo>
                <a:lnTo>
                  <a:pt x="5499" y="5556"/>
                </a:lnTo>
                <a:lnTo>
                  <a:pt x="5499" y="6667"/>
                </a:ln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7" name="TextBox 17"/>
          <p:cNvSpPr txBox="true"/>
          <p:nvPr/>
        </p:nvSpPr>
        <p:spPr>
          <a:xfrm flipH="false" flipV="false" rot="0">
            <a:off x="4529493" y="3901380"/>
            <a:ext cx="3129817" cy="2095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5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混淆概率增加</a:t>
            </a:r>
            <a:endParaRPr lang="en-US" sz="1100"/>
          </a:p>
        </p:txBody>
      </p:sp>
      <p:sp>
        <p:nvSpPr>
          <p:cNvPr id="18" name="TextBox 18"/>
          <p:cNvSpPr txBox="true"/>
          <p:nvPr/>
        </p:nvSpPr>
        <p:spPr>
          <a:xfrm flipH="false" flipV="false" rot="0">
            <a:off x="4529493" y="4272855"/>
            <a:ext cx="3367883" cy="3905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类别基数变大导致"张冠李戴"的概率上升，原本在</a:t>
            </a:r>
            <a:endParaRPr lang="en-US" sz="1100"/>
          </a:p>
          <a:p>
            <a:pPr algn="l"/>
            <a:r>
              <a:rPr b="false" i="false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3分类中不存在的误判路径在4分类中被激活。</a:t>
            </a:r>
            <a:endParaRPr/>
          </a:p>
        </p:txBody>
      </p:sp>
      <p:sp>
        <p:nvSpPr>
          <p:cNvPr id="19" name="AutoShape 19"/>
          <p:cNvSpPr/>
          <p:nvPr/>
        </p:nvSpPr>
        <p:spPr>
          <a:xfrm flipH="false" flipV="false" rot="0">
            <a:off x="4529493" y="5709345"/>
            <a:ext cx="3129817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0" name="TextBox 20"/>
          <p:cNvSpPr txBox="true"/>
          <p:nvPr/>
        </p:nvSpPr>
        <p:spPr>
          <a:xfrm flipH="false" flipV="false" rot="0">
            <a:off x="4529493" y="5842695"/>
            <a:ext cx="3129817" cy="2857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9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误判路径 ↑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 flipH="false" flipV="false" rot="0">
            <a:off x="8125918" y="2169616"/>
            <a:ext cx="3605799" cy="423118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2" name="AutoShape 22"/>
          <p:cNvSpPr/>
          <p:nvPr/>
        </p:nvSpPr>
        <p:spPr>
          <a:xfrm flipH="false" flipV="false" rot="0">
            <a:off x="8125918" y="2169616"/>
            <a:ext cx="3605799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3" name="AutoShape 23"/>
          <p:cNvSpPr/>
          <p:nvPr/>
        </p:nvSpPr>
        <p:spPr>
          <a:xfrm flipH="false" flipV="false" rot="0">
            <a:off x="9719320" y="2464891"/>
            <a:ext cx="418996" cy="419100"/>
          </a:xfrm>
          <a:custGeom>
            <a:rect b="b" l="l" r="r" t="t"/>
            <a:pathLst>
              <a:path h="10000" w="9998">
                <a:moveTo>
                  <a:pt x="0" y="10000"/>
                </a:moveTo>
                <a:lnTo>
                  <a:pt x="0" y="5263"/>
                </a:lnTo>
                <a:lnTo>
                  <a:pt x="1052" y="5263"/>
                </a:lnTo>
                <a:lnTo>
                  <a:pt x="1052" y="10000"/>
                </a:lnTo>
                <a:lnTo>
                  <a:pt x="0" y="10000"/>
                </a:lnTo>
                <a:moveTo>
                  <a:pt x="1579" y="10000"/>
                </a:moveTo>
                <a:lnTo>
                  <a:pt x="1579" y="6316"/>
                </a:lnTo>
                <a:lnTo>
                  <a:pt x="2631" y="6316"/>
                </a:lnTo>
                <a:lnTo>
                  <a:pt x="2631" y="10000"/>
                </a:lnTo>
                <a:lnTo>
                  <a:pt x="1579" y="10000"/>
                </a:lnTo>
                <a:moveTo>
                  <a:pt x="7367" y="10000"/>
                </a:moveTo>
                <a:lnTo>
                  <a:pt x="7367" y="3158"/>
                </a:lnTo>
                <a:lnTo>
                  <a:pt x="8419" y="3158"/>
                </a:lnTo>
                <a:lnTo>
                  <a:pt x="8419" y="10000"/>
                </a:lnTo>
                <a:lnTo>
                  <a:pt x="7367" y="10000"/>
                </a:lnTo>
                <a:moveTo>
                  <a:pt x="8946" y="10000"/>
                </a:moveTo>
                <a:lnTo>
                  <a:pt x="8946" y="4211"/>
                </a:lnTo>
                <a:lnTo>
                  <a:pt x="9998" y="4211"/>
                </a:lnTo>
                <a:lnTo>
                  <a:pt x="9998" y="10000"/>
                </a:lnTo>
                <a:lnTo>
                  <a:pt x="8946" y="10000"/>
                </a:lnTo>
                <a:moveTo>
                  <a:pt x="3683" y="10000"/>
                </a:moveTo>
                <a:lnTo>
                  <a:pt x="3683" y="0"/>
                </a:lnTo>
                <a:lnTo>
                  <a:pt x="4736" y="0"/>
                </a:lnTo>
                <a:lnTo>
                  <a:pt x="4736" y="10000"/>
                </a:lnTo>
                <a:lnTo>
                  <a:pt x="3683" y="10000"/>
                </a:lnTo>
                <a:moveTo>
                  <a:pt x="5262" y="10000"/>
                </a:moveTo>
                <a:lnTo>
                  <a:pt x="5262" y="1053"/>
                </a:lnTo>
                <a:lnTo>
                  <a:pt x="6315" y="1053"/>
                </a:lnTo>
                <a:lnTo>
                  <a:pt x="6315" y="10000"/>
                </a:ln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24" name="TextBox 24"/>
          <p:cNvSpPr txBox="true"/>
          <p:nvPr/>
        </p:nvSpPr>
        <p:spPr>
          <a:xfrm flipH="false" flipV="false" rot="0">
            <a:off x="8363984" y="3901380"/>
            <a:ext cx="3129669" cy="2095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5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有效信息密度降低</a:t>
            </a:r>
            <a:endParaRPr lang="en-US" sz="1100"/>
          </a:p>
        </p:txBody>
      </p:sp>
      <p:sp>
        <p:nvSpPr>
          <p:cNvPr id="25" name="TextBox 25"/>
          <p:cNvSpPr txBox="true"/>
          <p:nvPr/>
        </p:nvSpPr>
        <p:spPr>
          <a:xfrm flipH="false" flipV="false" rot="0">
            <a:off x="8363984" y="4272855"/>
            <a:ext cx="3367734" cy="3905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总样本量不变的情况下，分摊到每个新决策边界</a:t>
            </a:r>
            <a:endParaRPr lang="en-US" sz="1100"/>
          </a:p>
          <a:p>
            <a:pPr algn="l"/>
            <a:r>
              <a:rPr b="false" i="false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的"有效信息密度"实质性下降，加剧过拟合风险。</a:t>
            </a:r>
            <a:endParaRPr/>
          </a:p>
        </p:txBody>
      </p:sp>
      <p:sp>
        <p:nvSpPr>
          <p:cNvPr id="26" name="AutoShape 26"/>
          <p:cNvSpPr/>
          <p:nvPr/>
        </p:nvSpPr>
        <p:spPr>
          <a:xfrm flipH="false" flipV="false" rot="0">
            <a:off x="8363984" y="5709345"/>
            <a:ext cx="3129669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7" name="TextBox 27"/>
          <p:cNvSpPr txBox="true"/>
          <p:nvPr/>
        </p:nvSpPr>
        <p:spPr>
          <a:xfrm flipH="false" flipV="false" rot="0">
            <a:off x="8363984" y="5842695"/>
            <a:ext cx="3129669" cy="2857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9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20 张 / 类</a:t>
            </a:r>
            <a:endParaRPr lang="en-US" sz="11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2A2A2A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3" name="AutoShape 3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blipFill rotWithShape="true">
            <a:blip r:embed="rId2">
              <a:alphaModFix amt="100000"/>
              <a:alphaModFix amt="100000"/>
            </a:blip>
            <a:stretch>
              <a:fillRect b="0" l="0" r="0" t="0"/>
            </a:stretch>
          </a:blipFill>
          <a:ln>
            <a:headEnd type="none"/>
            <a:tailEnd type="none"/>
          </a:ln>
        </p:spPr>
      </p:sp>
      <p:sp>
        <p:nvSpPr>
          <p:cNvPr id="4" name="AutoShape 4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0A0A0B">
              <a:alpha val="45098"/>
            </a:srgbClr>
          </a:solidFill>
          <a:ln>
            <a:headEnd type="none"/>
            <a:tailEnd type="none"/>
          </a:ln>
        </p:spPr>
      </p:sp>
      <p:sp>
        <p:nvSpPr>
          <p:cNvPr id="5" name="TextBox 5"/>
          <p:cNvSpPr txBox="true"/>
          <p:nvPr/>
        </p:nvSpPr>
        <p:spPr>
          <a:xfrm flipH="false" flipV="false" rot="0">
            <a:off x="5601235" y="2568625"/>
            <a:ext cx="6587717" cy="14287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F1F3F5">
                    <a:alpha val="54901"/>
                  </a:srgbClr>
                </a:solidFill>
                <a:latin typeface="Inter"/>
                <a:ea typeface="Inter"/>
                <a:cs typeface="Inter"/>
              </a:rPr>
              <a:t>CHAPTER 03</a:t>
            </a:r>
            <a:endParaRPr lang="en-US" sz="1100"/>
          </a:p>
        </p:txBody>
      </p:sp>
      <p:sp>
        <p:nvSpPr>
          <p:cNvPr id="6" name="TextBox 6"/>
          <p:cNvSpPr txBox="true"/>
          <p:nvPr/>
        </p:nvSpPr>
        <p:spPr>
          <a:xfrm flipH="false" flipV="false" rot="0">
            <a:off x="1284289" y="3002012"/>
            <a:ext cx="9620374" cy="725388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true" i="false" lang="en-US" strike="noStrike" sz="5100">
                <a:ln/>
                <a:solidFill>
                  <a:srgbClr val="F1F3F5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多维分类下的准确率演变</a:t>
            </a:r>
            <a:endParaRPr lang="en-US" sz="1100"/>
          </a:p>
        </p:txBody>
      </p:sp>
      <p:sp>
        <p:nvSpPr>
          <p:cNvPr id="7" name="TextBox 7"/>
          <p:cNvSpPr txBox="true"/>
          <p:nvPr/>
        </p:nvSpPr>
        <p:spPr>
          <a:xfrm flipH="false" flipV="false" rot="0">
            <a:off x="2094977" y="3994100"/>
            <a:ext cx="7999000" cy="3143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false" i="false" lang="en-US" strike="noStrike" sz="1500">
                <a:ln/>
                <a:solidFill>
                  <a:srgbClr val="F1F3F5">
                    <a:alpha val="72156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整体性能衰减的必然性与实验中的反直觉发现</a:t>
            </a:r>
            <a:endParaRPr lang="en-US" sz="11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c="http://schemas.openxmlformats.org/drawingml/2006/chart" xmlns:p="http://schemas.openxmlformats.org/presentationml/2006/main" xmlns:r="http://schemas.openxmlformats.org/officeDocument/2006/relationships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F1F3F5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3" name="TextBox 3"/>
          <p:cNvSpPr txBox="true"/>
          <p:nvPr/>
        </p:nvSpPr>
        <p:spPr>
          <a:xfrm flipH="false" flipV="false" rot="0">
            <a:off x="457086" y="476250"/>
            <a:ext cx="11274781" cy="1333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50196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EXPERIMENT WEEK 4</a:t>
            </a:r>
            <a:endParaRPr lang="en-US" sz="1100"/>
          </a:p>
        </p:txBody>
      </p:sp>
      <p:sp>
        <p:nvSpPr>
          <p:cNvPr id="4" name="TextBox 4"/>
          <p:cNvSpPr txBox="true"/>
          <p:nvPr/>
        </p:nvSpPr>
        <p:spPr>
          <a:xfrm flipH="false" flipV="false" rot="0">
            <a:off x="457086" y="723900"/>
            <a:ext cx="11274781" cy="4191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30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从3分类到4分类的准确率衰减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 flipH="false" flipV="false" rot="0">
            <a:off x="457086" y="1295400"/>
            <a:ext cx="9522" cy="531316"/>
          </a:xfrm>
          <a:prstGeom prst="line">
            <a:avLst/>
          </a:prstGeom>
          <a:ln w="9525">
            <a:solidFill>
              <a:srgbClr val="5B8CB8">
                <a:alpha val="78039"/>
              </a:srgbClr>
            </a:solidFill>
            <a:prstDash val="solid"/>
            <a:headEnd type="none"/>
            <a:tailEnd type="none"/>
          </a:ln>
        </p:spPr>
      </p:sp>
      <p:sp>
        <p:nvSpPr>
          <p:cNvPr id="6" name="TextBox 6"/>
          <p:cNvSpPr txBox="true"/>
          <p:nvPr/>
        </p:nvSpPr>
        <p:spPr>
          <a:xfrm flipH="false" flipV="false" rot="0">
            <a:off x="580880" y="1323975"/>
            <a:ext cx="11608072" cy="456159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true" lang="en-US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增加分类维度导致整体准确率呈现必然的下滑趋势。最优组合准确率从90%+回落至80%-85%区间，劣势组合更是跌破60%，印证了多分类问题中决</a:t>
            </a:r>
            <a:endParaRPr lang="en-US" sz="1100"/>
          </a:p>
          <a:p>
            <a:pPr algn="l"/>
            <a:r>
              <a:rPr b="false" i="true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策边界复杂化与数据稀疏性对模型性能的双重挤压。</a:t>
            </a:r>
            <a:endParaRPr/>
          </a:p>
        </p:txBody>
      </p:sp>
      <p:sp>
        <p:nvSpPr>
          <p:cNvPr id="7" name="AutoShape 7"/>
          <p:cNvSpPr/>
          <p:nvPr/>
        </p:nvSpPr>
        <p:spPr>
          <a:xfrm flipH="false" flipV="false" rot="0">
            <a:off x="457086" y="1998166"/>
            <a:ext cx="4554936" cy="440263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8" name="AutoShape 8"/>
          <p:cNvSpPr/>
          <p:nvPr/>
        </p:nvSpPr>
        <p:spPr>
          <a:xfrm flipH="false" flipV="false" rot="0">
            <a:off x="457086" y="1998166"/>
            <a:ext cx="4554936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9" name="TextBox 9"/>
          <p:cNvSpPr txBox="true"/>
          <p:nvPr/>
        </p:nvSpPr>
        <p:spPr>
          <a:xfrm flipH="false" flipV="false" rot="0">
            <a:off x="1207736" y="2217241"/>
            <a:ext cx="3053636" cy="25717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true" i="false" lang="en-US" strike="noStrike" sz="13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最优 / 最差组合准确率对比</a:t>
            </a:r>
            <a:endParaRPr lang="en-US" sz="1100"/>
          </a:p>
        </p:txBody>
      </p:sp>
      <p:graphicFrame>
        <p:nvGraphicFramePr>
          <p:cNvPr id="10" name="Chart 10"/>
          <p:cNvGraphicFramePr>
            <a:graphicFrameLocks noGrp="true"/>
          </p:cNvGraphicFramePr>
          <p:nvPr/>
        </p:nvGraphicFramePr>
        <p:xfrm>
          <a:off x="695151" y="2588716"/>
          <a:ext cx="4078806" cy="3345359"/>
        </p:xfrm>
        <a:graphic>
          <a:graphicData uri="http://schemas.openxmlformats.org/drawingml/2006/chart">
            <c:chart r:id="rId2"/>
          </a:graphicData>
        </a:graphic>
      </p:graphicFrame>
      <p:sp>
        <p:nvSpPr>
          <p:cNvPr id="10" name="TextBox 10"/>
          <p:cNvSpPr txBox="true"/>
          <p:nvPr/>
        </p:nvSpPr>
        <p:spPr>
          <a:xfrm flipH="false" flipV="false" rot="0">
            <a:off x="1441784" y="6029325"/>
            <a:ext cx="2585540" cy="1714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45098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4分类极差进一步拉大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 flipH="false" flipV="false" rot="0">
            <a:off x="5354837" y="1998166"/>
            <a:ext cx="6376881" cy="1397645"/>
          </a:xfrm>
          <a:prstGeom prst="rect">
            <a:avLst/>
          </a:prstGeom>
          <a:solidFill>
            <a:srgbClr val="E8EBEF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2" name="AutoShape 12"/>
          <p:cNvSpPr/>
          <p:nvPr/>
        </p:nvSpPr>
        <p:spPr>
          <a:xfrm flipH="false" flipV="false" rot="0">
            <a:off x="5354837" y="1998166"/>
            <a:ext cx="6376881" cy="9525"/>
          </a:xfrm>
          <a:prstGeom prst="line">
            <a:avLst/>
          </a:prstGeom>
          <a:ln w="19050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3" name="AutoShape 13"/>
          <p:cNvSpPr/>
          <p:nvPr/>
        </p:nvSpPr>
        <p:spPr>
          <a:xfrm flipH="false" flipV="false" rot="0">
            <a:off x="5522077" y="2515047"/>
            <a:ext cx="209498" cy="209550"/>
          </a:xfrm>
          <a:custGeom>
            <a:rect b="b" l="l" r="r" t="t"/>
            <a:pathLst>
              <a:path h="10000" w="9998">
                <a:moveTo>
                  <a:pt x="4999" y="0"/>
                </a:moveTo>
                <a:cubicBezTo>
                  <a:pt x="5679" y="0"/>
                  <a:pt x="6329" y="130"/>
                  <a:pt x="6949" y="390"/>
                </a:cubicBezTo>
                <a:cubicBezTo>
                  <a:pt x="7541" y="643"/>
                  <a:pt x="8069" y="1001"/>
                  <a:pt x="8533" y="1465"/>
                </a:cubicBezTo>
                <a:cubicBezTo>
                  <a:pt x="8996" y="1928"/>
                  <a:pt x="9354" y="2456"/>
                  <a:pt x="9608" y="3050"/>
                </a:cubicBezTo>
                <a:cubicBezTo>
                  <a:pt x="9868" y="3670"/>
                  <a:pt x="9998" y="4320"/>
                  <a:pt x="9998" y="5000"/>
                </a:cubicBezTo>
                <a:cubicBezTo>
                  <a:pt x="9998" y="5680"/>
                  <a:pt x="9868" y="6330"/>
                  <a:pt x="9608" y="6950"/>
                </a:cubicBezTo>
                <a:cubicBezTo>
                  <a:pt x="9354" y="7543"/>
                  <a:pt x="8996" y="8071"/>
                  <a:pt x="8533" y="8535"/>
                </a:cubicBezTo>
                <a:cubicBezTo>
                  <a:pt x="8069" y="8998"/>
                  <a:pt x="7541" y="9356"/>
                  <a:pt x="6949" y="9610"/>
                </a:cubicBezTo>
                <a:cubicBezTo>
                  <a:pt x="6329" y="9870"/>
                  <a:pt x="5679" y="10000"/>
                  <a:pt x="4999" y="10000"/>
                </a:cubicBezTo>
                <a:cubicBezTo>
                  <a:pt x="4319" y="10000"/>
                  <a:pt x="3669" y="9870"/>
                  <a:pt x="3049" y="9610"/>
                </a:cubicBezTo>
                <a:cubicBezTo>
                  <a:pt x="2456" y="9356"/>
                  <a:pt x="1928" y="8998"/>
                  <a:pt x="1465" y="8535"/>
                </a:cubicBezTo>
                <a:cubicBezTo>
                  <a:pt x="1001" y="8071"/>
                  <a:pt x="643" y="7543"/>
                  <a:pt x="390" y="6950"/>
                </a:cubicBezTo>
                <a:cubicBezTo>
                  <a:pt x="130" y="6330"/>
                  <a:pt x="0" y="5680"/>
                  <a:pt x="0" y="5000"/>
                </a:cubicBezTo>
                <a:cubicBezTo>
                  <a:pt x="0" y="4320"/>
                  <a:pt x="130" y="3670"/>
                  <a:pt x="390" y="3050"/>
                </a:cubicBezTo>
                <a:cubicBezTo>
                  <a:pt x="643" y="2456"/>
                  <a:pt x="1001" y="1928"/>
                  <a:pt x="1465" y="1465"/>
                </a:cubicBezTo>
                <a:cubicBezTo>
                  <a:pt x="1928" y="1001"/>
                  <a:pt x="2456" y="643"/>
                  <a:pt x="3049" y="390"/>
                </a:cubicBezTo>
                <a:cubicBezTo>
                  <a:pt x="3669" y="130"/>
                  <a:pt x="4319" y="0"/>
                  <a:pt x="4999" y="0"/>
                </a:cubicBezTo>
                <a:moveTo>
                  <a:pt x="4999" y="9000"/>
                </a:moveTo>
                <a:cubicBezTo>
                  <a:pt x="5725" y="9000"/>
                  <a:pt x="6399" y="8816"/>
                  <a:pt x="7019" y="8450"/>
                </a:cubicBezTo>
                <a:cubicBezTo>
                  <a:pt x="7618" y="8096"/>
                  <a:pt x="8094" y="7620"/>
                  <a:pt x="8448" y="7020"/>
                </a:cubicBezTo>
                <a:cubicBezTo>
                  <a:pt x="8814" y="6400"/>
                  <a:pt x="8998" y="5726"/>
                  <a:pt x="8998" y="5000"/>
                </a:cubicBezTo>
                <a:cubicBezTo>
                  <a:pt x="8998" y="4273"/>
                  <a:pt x="8814" y="3600"/>
                  <a:pt x="8448" y="2980"/>
                </a:cubicBezTo>
                <a:cubicBezTo>
                  <a:pt x="8094" y="2380"/>
                  <a:pt x="7618" y="1903"/>
                  <a:pt x="7019" y="1550"/>
                </a:cubicBezTo>
                <a:cubicBezTo>
                  <a:pt x="6399" y="1183"/>
                  <a:pt x="5725" y="1000"/>
                  <a:pt x="4999" y="1000"/>
                </a:cubicBezTo>
                <a:cubicBezTo>
                  <a:pt x="4272" y="1000"/>
                  <a:pt x="3599" y="1183"/>
                  <a:pt x="2979" y="1550"/>
                </a:cubicBezTo>
                <a:cubicBezTo>
                  <a:pt x="2379" y="1903"/>
                  <a:pt x="1903" y="2380"/>
                  <a:pt x="1550" y="2980"/>
                </a:cubicBezTo>
                <a:cubicBezTo>
                  <a:pt x="1183" y="3600"/>
                  <a:pt x="1000" y="4273"/>
                  <a:pt x="1000" y="5000"/>
                </a:cubicBezTo>
                <a:cubicBezTo>
                  <a:pt x="1000" y="5726"/>
                  <a:pt x="1183" y="6400"/>
                  <a:pt x="1550" y="7020"/>
                </a:cubicBezTo>
                <a:cubicBezTo>
                  <a:pt x="1903" y="7620"/>
                  <a:pt x="2379" y="8096"/>
                  <a:pt x="2979" y="8450"/>
                </a:cubicBezTo>
                <a:cubicBezTo>
                  <a:pt x="3599" y="8816"/>
                  <a:pt x="4272" y="9000"/>
                  <a:pt x="4999" y="9000"/>
                </a:cubicBezTo>
                <a:moveTo>
                  <a:pt x="5499" y="3000"/>
                </a:moveTo>
                <a:lnTo>
                  <a:pt x="5499" y="5000"/>
                </a:lnTo>
                <a:lnTo>
                  <a:pt x="6999" y="5000"/>
                </a:lnTo>
                <a:lnTo>
                  <a:pt x="4999" y="7000"/>
                </a:lnTo>
                <a:lnTo>
                  <a:pt x="2999" y="5000"/>
                </a:lnTo>
                <a:lnTo>
                  <a:pt x="4499" y="5000"/>
                </a:lnTo>
                <a:lnTo>
                  <a:pt x="4499" y="3000"/>
                </a:ln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4" name="TextBox 14"/>
          <p:cNvSpPr txBox="true"/>
          <p:nvPr/>
        </p:nvSpPr>
        <p:spPr>
          <a:xfrm flipH="false" flipV="false" rot="0">
            <a:off x="5841680" y="2500760"/>
            <a:ext cx="5699585" cy="40570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最优组合性能回落：</a:t>
            </a:r>
            <a:r>
              <a:rPr b="false" i="false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3分类顶尖准确率可达90%以上，4分类顶尖准确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率降至80%-85%，模型拟合难度显著增加。</a:t>
            </a:r>
            <a:endParaRPr/>
          </a:p>
        </p:txBody>
      </p:sp>
      <p:sp>
        <p:nvSpPr>
          <p:cNvPr id="15" name="TextBox 15"/>
          <p:cNvSpPr txBox="true"/>
          <p:nvPr/>
        </p:nvSpPr>
        <p:spPr>
          <a:xfrm flipH="false" flipV="false" rot="0">
            <a:off x="10679320" y="2481710"/>
            <a:ext cx="919081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6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92→85%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 flipH="false" flipV="false" rot="0">
            <a:off x="5354837" y="3510111"/>
            <a:ext cx="6376881" cy="1388269"/>
          </a:xfrm>
          <a:prstGeom prst="rect">
            <a:avLst/>
          </a:prstGeom>
          <a:solidFill>
            <a:srgbClr val="E8EBEF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7" name="AutoShape 17"/>
          <p:cNvSpPr/>
          <p:nvPr/>
        </p:nvSpPr>
        <p:spPr>
          <a:xfrm flipH="false" flipV="false" rot="0">
            <a:off x="5354837" y="3510111"/>
            <a:ext cx="6376881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8" name="AutoShape 18"/>
          <p:cNvSpPr/>
          <p:nvPr/>
        </p:nvSpPr>
        <p:spPr>
          <a:xfrm flipH="false" flipV="false" rot="0">
            <a:off x="5522077" y="4017616"/>
            <a:ext cx="209498" cy="209550"/>
          </a:xfrm>
          <a:custGeom>
            <a:rect b="b" l="l" r="r" t="t"/>
            <a:pathLst>
              <a:path h="10000" w="9998">
                <a:moveTo>
                  <a:pt x="5293" y="0"/>
                </a:moveTo>
                <a:lnTo>
                  <a:pt x="5293" y="3750"/>
                </a:lnTo>
                <a:lnTo>
                  <a:pt x="9998" y="3750"/>
                </a:lnTo>
                <a:lnTo>
                  <a:pt x="4117" y="10000"/>
                </a:lnTo>
                <a:lnTo>
                  <a:pt x="4117" y="6250"/>
                </a:lnTo>
                <a:lnTo>
                  <a:pt x="0" y="6250"/>
                </a:lnTo>
                <a:lnTo>
                  <a:pt x="5293" y="0"/>
                </a:lnTo>
                <a:moveTo>
                  <a:pt x="7798" y="4583"/>
                </a:moveTo>
                <a:lnTo>
                  <a:pt x="4117" y="4583"/>
                </a:lnTo>
                <a:lnTo>
                  <a:pt x="4117" y="3008"/>
                </a:lnTo>
                <a:lnTo>
                  <a:pt x="2082" y="5417"/>
                </a:lnTo>
                <a:lnTo>
                  <a:pt x="5293" y="5417"/>
                </a:lnTo>
                <a:lnTo>
                  <a:pt x="5293" y="7250"/>
                </a:ln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9" name="TextBox 19"/>
          <p:cNvSpPr txBox="true"/>
          <p:nvPr/>
        </p:nvSpPr>
        <p:spPr>
          <a:xfrm flipH="false" flipV="false" rot="0">
            <a:off x="5841680" y="4003328"/>
            <a:ext cx="4704323" cy="40570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劣势组合断崖下跌：</a:t>
            </a:r>
            <a:r>
              <a:rPr b="false" i="false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特征重叠严重的组合准确率从70%骤降至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50%-60%，分类混淆效应呈指数级放大。</a:t>
            </a:r>
            <a:endParaRPr/>
          </a:p>
        </p:txBody>
      </p:sp>
      <p:sp>
        <p:nvSpPr>
          <p:cNvPr id="20" name="TextBox 20"/>
          <p:cNvSpPr txBox="true"/>
          <p:nvPr/>
        </p:nvSpPr>
        <p:spPr>
          <a:xfrm flipH="false" flipV="false" rot="0">
            <a:off x="10679320" y="3984278"/>
            <a:ext cx="919081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6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72→55%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 flipH="false" flipV="false" rot="0">
            <a:off x="5354837" y="5012680"/>
            <a:ext cx="6376881" cy="1388120"/>
          </a:xfrm>
          <a:prstGeom prst="rect">
            <a:avLst/>
          </a:prstGeom>
          <a:solidFill>
            <a:srgbClr val="E8EBEF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22" name="AutoShape 22"/>
          <p:cNvSpPr/>
          <p:nvPr/>
        </p:nvSpPr>
        <p:spPr>
          <a:xfrm flipH="false" flipV="false" rot="0">
            <a:off x="5354837" y="5012680"/>
            <a:ext cx="6376881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3" name="AutoShape 23"/>
          <p:cNvSpPr/>
          <p:nvPr/>
        </p:nvSpPr>
        <p:spPr>
          <a:xfrm flipH="false" flipV="false" rot="0">
            <a:off x="5522077" y="5520035"/>
            <a:ext cx="209498" cy="209550"/>
          </a:xfrm>
          <a:custGeom>
            <a:rect b="b" l="l" r="r" t="t"/>
            <a:pathLst>
              <a:path h="10000" w="9998">
                <a:moveTo>
                  <a:pt x="555" y="0"/>
                </a:moveTo>
                <a:lnTo>
                  <a:pt x="3888" y="0"/>
                </a:lnTo>
                <a:cubicBezTo>
                  <a:pt x="4043" y="0"/>
                  <a:pt x="4174" y="48"/>
                  <a:pt x="4282" y="145"/>
                </a:cubicBezTo>
                <a:cubicBezTo>
                  <a:pt x="4390" y="241"/>
                  <a:pt x="4444" y="360"/>
                  <a:pt x="4444" y="500"/>
                </a:cubicBezTo>
                <a:lnTo>
                  <a:pt x="4444" y="2500"/>
                </a:lnTo>
                <a:cubicBezTo>
                  <a:pt x="4444" y="2640"/>
                  <a:pt x="4390" y="2758"/>
                  <a:pt x="4282" y="2855"/>
                </a:cubicBezTo>
                <a:cubicBezTo>
                  <a:pt x="4174" y="2951"/>
                  <a:pt x="4043" y="3000"/>
                  <a:pt x="3888" y="3000"/>
                </a:cubicBezTo>
                <a:lnTo>
                  <a:pt x="2777" y="3000"/>
                </a:lnTo>
                <a:lnTo>
                  <a:pt x="2777" y="4000"/>
                </a:lnTo>
                <a:lnTo>
                  <a:pt x="5554" y="4000"/>
                </a:lnTo>
                <a:lnTo>
                  <a:pt x="5554" y="3500"/>
                </a:lnTo>
                <a:cubicBezTo>
                  <a:pt x="5554" y="3360"/>
                  <a:pt x="5608" y="3241"/>
                  <a:pt x="5716" y="3145"/>
                </a:cubicBezTo>
                <a:cubicBezTo>
                  <a:pt x="5823" y="3048"/>
                  <a:pt x="5954" y="3000"/>
                  <a:pt x="6110" y="3000"/>
                </a:cubicBezTo>
                <a:lnTo>
                  <a:pt x="9443" y="3000"/>
                </a:lnTo>
                <a:cubicBezTo>
                  <a:pt x="9598" y="3000"/>
                  <a:pt x="9729" y="3048"/>
                  <a:pt x="9837" y="3145"/>
                </a:cubicBezTo>
                <a:cubicBezTo>
                  <a:pt x="9944" y="3241"/>
                  <a:pt x="9998" y="3360"/>
                  <a:pt x="9998" y="3500"/>
                </a:cubicBezTo>
                <a:lnTo>
                  <a:pt x="9998" y="5500"/>
                </a:lnTo>
                <a:cubicBezTo>
                  <a:pt x="9998" y="5640"/>
                  <a:pt x="9944" y="5758"/>
                  <a:pt x="9837" y="5855"/>
                </a:cubicBezTo>
                <a:cubicBezTo>
                  <a:pt x="9729" y="5951"/>
                  <a:pt x="9598" y="6000"/>
                  <a:pt x="9443" y="6000"/>
                </a:cubicBezTo>
                <a:lnTo>
                  <a:pt x="6110" y="6000"/>
                </a:lnTo>
                <a:cubicBezTo>
                  <a:pt x="5954" y="6000"/>
                  <a:pt x="5823" y="5951"/>
                  <a:pt x="5716" y="5855"/>
                </a:cubicBezTo>
                <a:cubicBezTo>
                  <a:pt x="5608" y="5758"/>
                  <a:pt x="5554" y="5640"/>
                  <a:pt x="5554" y="5500"/>
                </a:cubicBezTo>
                <a:lnTo>
                  <a:pt x="5554" y="5000"/>
                </a:lnTo>
                <a:lnTo>
                  <a:pt x="2777" y="5000"/>
                </a:lnTo>
                <a:lnTo>
                  <a:pt x="2777" y="8000"/>
                </a:lnTo>
                <a:lnTo>
                  <a:pt x="5554" y="8000"/>
                </a:lnTo>
                <a:lnTo>
                  <a:pt x="5554" y="7500"/>
                </a:lnTo>
                <a:cubicBezTo>
                  <a:pt x="5554" y="7360"/>
                  <a:pt x="5608" y="7241"/>
                  <a:pt x="5716" y="7145"/>
                </a:cubicBezTo>
                <a:cubicBezTo>
                  <a:pt x="5823" y="7048"/>
                  <a:pt x="5954" y="7000"/>
                  <a:pt x="6110" y="7000"/>
                </a:cubicBezTo>
                <a:lnTo>
                  <a:pt x="9443" y="7000"/>
                </a:lnTo>
                <a:cubicBezTo>
                  <a:pt x="9598" y="7000"/>
                  <a:pt x="9729" y="7048"/>
                  <a:pt x="9837" y="7145"/>
                </a:cubicBezTo>
                <a:cubicBezTo>
                  <a:pt x="9944" y="7241"/>
                  <a:pt x="9998" y="7360"/>
                  <a:pt x="9998" y="7500"/>
                </a:cubicBezTo>
                <a:lnTo>
                  <a:pt x="9998" y="9500"/>
                </a:lnTo>
                <a:cubicBezTo>
                  <a:pt x="9998" y="9640"/>
                  <a:pt x="9944" y="9758"/>
                  <a:pt x="9837" y="9855"/>
                </a:cubicBezTo>
                <a:cubicBezTo>
                  <a:pt x="9729" y="9951"/>
                  <a:pt x="9598" y="10000"/>
                  <a:pt x="9443" y="10000"/>
                </a:cubicBezTo>
                <a:lnTo>
                  <a:pt x="6110" y="10000"/>
                </a:lnTo>
                <a:cubicBezTo>
                  <a:pt x="5954" y="10000"/>
                  <a:pt x="5823" y="9951"/>
                  <a:pt x="5716" y="9855"/>
                </a:cubicBezTo>
                <a:cubicBezTo>
                  <a:pt x="5608" y="9758"/>
                  <a:pt x="5554" y="9640"/>
                  <a:pt x="5554" y="9500"/>
                </a:cubicBezTo>
                <a:lnTo>
                  <a:pt x="5554" y="9000"/>
                </a:lnTo>
                <a:lnTo>
                  <a:pt x="2222" y="9000"/>
                </a:lnTo>
                <a:cubicBezTo>
                  <a:pt x="2066" y="9000"/>
                  <a:pt x="1934" y="8951"/>
                  <a:pt x="1827" y="8855"/>
                </a:cubicBezTo>
                <a:cubicBezTo>
                  <a:pt x="1719" y="8758"/>
                  <a:pt x="1666" y="8640"/>
                  <a:pt x="1666" y="8500"/>
                </a:cubicBezTo>
                <a:lnTo>
                  <a:pt x="1666" y="3000"/>
                </a:lnTo>
                <a:lnTo>
                  <a:pt x="555" y="3000"/>
                </a:lnTo>
                <a:cubicBezTo>
                  <a:pt x="399" y="3000"/>
                  <a:pt x="268" y="2951"/>
                  <a:pt x="161" y="2855"/>
                </a:cubicBezTo>
                <a:cubicBezTo>
                  <a:pt x="53" y="2758"/>
                  <a:pt x="0" y="2640"/>
                  <a:pt x="0" y="2500"/>
                </a:cubicBezTo>
                <a:lnTo>
                  <a:pt x="0" y="500"/>
                </a:lnTo>
                <a:cubicBezTo>
                  <a:pt x="0" y="360"/>
                  <a:pt x="53" y="241"/>
                  <a:pt x="161" y="145"/>
                </a:cubicBezTo>
                <a:cubicBezTo>
                  <a:pt x="268" y="48"/>
                  <a:pt x="399" y="0"/>
                  <a:pt x="555" y="0"/>
                </a:cubicBezTo>
                <a:moveTo>
                  <a:pt x="8887" y="9000"/>
                </a:moveTo>
                <a:lnTo>
                  <a:pt x="8887" y="8000"/>
                </a:lnTo>
                <a:lnTo>
                  <a:pt x="6665" y="8000"/>
                </a:lnTo>
                <a:lnTo>
                  <a:pt x="6665" y="9000"/>
                </a:lnTo>
                <a:lnTo>
                  <a:pt x="8887" y="9000"/>
                </a:lnTo>
                <a:moveTo>
                  <a:pt x="8887" y="5000"/>
                </a:moveTo>
                <a:lnTo>
                  <a:pt x="8887" y="4000"/>
                </a:lnTo>
                <a:lnTo>
                  <a:pt x="6665" y="4000"/>
                </a:lnTo>
                <a:lnTo>
                  <a:pt x="6665" y="5000"/>
                </a:lnTo>
                <a:lnTo>
                  <a:pt x="8887" y="5000"/>
                </a:lnTo>
                <a:moveTo>
                  <a:pt x="3333" y="2000"/>
                </a:moveTo>
                <a:lnTo>
                  <a:pt x="3333" y="1000"/>
                </a:lnTo>
                <a:lnTo>
                  <a:pt x="1111" y="1000"/>
                </a:lnTo>
                <a:lnTo>
                  <a:pt x="1111" y="2000"/>
                </a:ln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24" name="TextBox 24"/>
          <p:cNvSpPr txBox="true"/>
          <p:nvPr/>
        </p:nvSpPr>
        <p:spPr>
          <a:xfrm flipH="false" flipV="false" rot="0">
            <a:off x="5841680" y="5505747"/>
            <a:ext cx="5699585" cy="40570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多分类复杂度定律：</a:t>
            </a:r>
            <a:r>
              <a:rPr b="false" i="false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类别增加导致特征空间划分更细碎，在样本量恒定的前提下，模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型泛化能力必然受损。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E0E0E0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3" name="AutoShape 3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F1F3F5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4" name="TextBox 4"/>
          <p:cNvSpPr txBox="true"/>
          <p:nvPr/>
        </p:nvSpPr>
        <p:spPr>
          <a:xfrm flipH="false" flipV="false" rot="0">
            <a:off x="457086" y="476250"/>
            <a:ext cx="11274781" cy="1333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50196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EXPERIMENT FINDINGS</a:t>
            </a:r>
            <a:endParaRPr lang="en-US" sz="1100"/>
          </a:p>
        </p:txBody>
      </p:sp>
      <p:sp>
        <p:nvSpPr>
          <p:cNvPr id="5" name="TextBox 5"/>
          <p:cNvSpPr txBox="true"/>
          <p:nvPr/>
        </p:nvSpPr>
        <p:spPr>
          <a:xfrm flipH="false" flipV="false" rot="0">
            <a:off x="457086" y="781050"/>
            <a:ext cx="11274781" cy="4191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30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实验中的三大反直觉洞察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 flipH="false" flipV="false" rot="0">
            <a:off x="457086" y="1371600"/>
            <a:ext cx="9522" cy="531316"/>
          </a:xfrm>
          <a:prstGeom prst="line">
            <a:avLst/>
          </a:prstGeom>
          <a:ln w="9525">
            <a:solidFill>
              <a:srgbClr val="5B8CB8">
                <a:alpha val="78039"/>
              </a:srgbClr>
            </a:solidFill>
            <a:prstDash val="solid"/>
            <a:headEnd type="none"/>
            <a:tailEnd type="none"/>
          </a:ln>
        </p:spPr>
      </p:sp>
      <p:sp>
        <p:nvSpPr>
          <p:cNvPr id="7" name="TextBox 7"/>
          <p:cNvSpPr txBox="true"/>
          <p:nvPr/>
        </p:nvSpPr>
        <p:spPr>
          <a:xfrm flipH="false" flipV="false" rot="0">
            <a:off x="580880" y="1400175"/>
            <a:ext cx="11608072" cy="456159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true" lang="en-US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实验揭示了静态表情的基准价值、人类微表情定义的模糊性边界，以及小样本下严重的过拟合陷阱。这些发现表明，AI的瓶颈不仅在于算力，更在于</a:t>
            </a:r>
            <a:endParaRPr lang="en-US" sz="1100"/>
          </a:p>
          <a:p>
            <a:pPr algn="l"/>
            <a:r>
              <a:rPr b="false" i="true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数据多样性与人类情感定义的清晰度。</a:t>
            </a:r>
            <a:endParaRPr/>
          </a:p>
        </p:txBody>
      </p:sp>
      <p:sp>
        <p:nvSpPr>
          <p:cNvPr id="8" name="AutoShape 8"/>
          <p:cNvSpPr/>
          <p:nvPr/>
        </p:nvSpPr>
        <p:spPr>
          <a:xfrm flipH="false" flipV="false" rot="0">
            <a:off x="457086" y="2131516"/>
            <a:ext cx="3605799" cy="426928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9" name="AutoShape 9"/>
          <p:cNvSpPr/>
          <p:nvPr/>
        </p:nvSpPr>
        <p:spPr>
          <a:xfrm flipH="false" flipV="false" rot="0">
            <a:off x="457086" y="2131516"/>
            <a:ext cx="3605799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0" name="AutoShape 10"/>
          <p:cNvSpPr/>
          <p:nvPr/>
        </p:nvSpPr>
        <p:spPr>
          <a:xfrm flipH="false" flipV="false" rot="0">
            <a:off x="2031442" y="2426791"/>
            <a:ext cx="457086" cy="457200"/>
          </a:xfrm>
          <a:custGeom>
            <a:rect b="b" l="l" r="r" t="t"/>
            <a:pathLst>
              <a:path h="10000" w="9998">
                <a:moveTo>
                  <a:pt x="20" y="4500"/>
                </a:moveTo>
                <a:lnTo>
                  <a:pt x="2500" y="4500"/>
                </a:lnTo>
                <a:lnTo>
                  <a:pt x="2500" y="5500"/>
                </a:lnTo>
                <a:lnTo>
                  <a:pt x="1030" y="5500"/>
                </a:lnTo>
                <a:cubicBezTo>
                  <a:pt x="1103" y="6093"/>
                  <a:pt x="1300" y="6641"/>
                  <a:pt x="1620" y="7145"/>
                </a:cubicBezTo>
                <a:cubicBezTo>
                  <a:pt x="1940" y="7648"/>
                  <a:pt x="2351" y="8060"/>
                  <a:pt x="2854" y="8380"/>
                </a:cubicBezTo>
                <a:cubicBezTo>
                  <a:pt x="3357" y="8700"/>
                  <a:pt x="3905" y="8896"/>
                  <a:pt x="4499" y="8970"/>
                </a:cubicBezTo>
                <a:lnTo>
                  <a:pt x="4499" y="3940"/>
                </a:lnTo>
                <a:cubicBezTo>
                  <a:pt x="4212" y="3866"/>
                  <a:pt x="3955" y="3735"/>
                  <a:pt x="3729" y="3545"/>
                </a:cubicBezTo>
                <a:cubicBezTo>
                  <a:pt x="3502" y="3355"/>
                  <a:pt x="3324" y="3126"/>
                  <a:pt x="3194" y="2860"/>
                </a:cubicBezTo>
                <a:cubicBezTo>
                  <a:pt x="3064" y="2593"/>
                  <a:pt x="2999" y="2306"/>
                  <a:pt x="2999" y="2000"/>
                </a:cubicBezTo>
                <a:cubicBezTo>
                  <a:pt x="2999" y="1640"/>
                  <a:pt x="3089" y="1306"/>
                  <a:pt x="3269" y="1000"/>
                </a:cubicBezTo>
                <a:cubicBezTo>
                  <a:pt x="3449" y="693"/>
                  <a:pt x="3692" y="450"/>
                  <a:pt x="3999" y="270"/>
                </a:cubicBezTo>
                <a:cubicBezTo>
                  <a:pt x="4305" y="90"/>
                  <a:pt x="4639" y="0"/>
                  <a:pt x="4999" y="0"/>
                </a:cubicBezTo>
                <a:cubicBezTo>
                  <a:pt x="5359" y="0"/>
                  <a:pt x="5692" y="90"/>
                  <a:pt x="5999" y="270"/>
                </a:cubicBezTo>
                <a:cubicBezTo>
                  <a:pt x="6305" y="450"/>
                  <a:pt x="6549" y="693"/>
                  <a:pt x="6729" y="1000"/>
                </a:cubicBezTo>
                <a:cubicBezTo>
                  <a:pt x="6909" y="1306"/>
                  <a:pt x="6999" y="1640"/>
                  <a:pt x="6999" y="2000"/>
                </a:cubicBezTo>
                <a:cubicBezTo>
                  <a:pt x="6999" y="2306"/>
                  <a:pt x="6934" y="2593"/>
                  <a:pt x="6804" y="2860"/>
                </a:cubicBezTo>
                <a:cubicBezTo>
                  <a:pt x="6674" y="3126"/>
                  <a:pt x="6495" y="3355"/>
                  <a:pt x="6269" y="3545"/>
                </a:cubicBezTo>
                <a:cubicBezTo>
                  <a:pt x="6042" y="3735"/>
                  <a:pt x="5785" y="3866"/>
                  <a:pt x="5499" y="3940"/>
                </a:cubicBezTo>
                <a:lnTo>
                  <a:pt x="5499" y="8970"/>
                </a:lnTo>
                <a:cubicBezTo>
                  <a:pt x="6092" y="8896"/>
                  <a:pt x="6640" y="8700"/>
                  <a:pt x="7144" y="8380"/>
                </a:cubicBezTo>
                <a:cubicBezTo>
                  <a:pt x="7646" y="8060"/>
                  <a:pt x="8058" y="7648"/>
                  <a:pt x="8378" y="7145"/>
                </a:cubicBezTo>
                <a:cubicBezTo>
                  <a:pt x="8698" y="6641"/>
                  <a:pt x="8894" y="6093"/>
                  <a:pt x="8968" y="5500"/>
                </a:cubicBezTo>
                <a:lnTo>
                  <a:pt x="7499" y="5500"/>
                </a:lnTo>
                <a:lnTo>
                  <a:pt x="7499" y="4500"/>
                </a:lnTo>
                <a:lnTo>
                  <a:pt x="9978" y="4500"/>
                </a:lnTo>
                <a:cubicBezTo>
                  <a:pt x="9991" y="4666"/>
                  <a:pt x="9998" y="4833"/>
                  <a:pt x="9998" y="5000"/>
                </a:cubicBezTo>
                <a:cubicBezTo>
                  <a:pt x="9998" y="5680"/>
                  <a:pt x="9868" y="6330"/>
                  <a:pt x="9608" y="6950"/>
                </a:cubicBezTo>
                <a:cubicBezTo>
                  <a:pt x="9354" y="7543"/>
                  <a:pt x="8996" y="8071"/>
                  <a:pt x="8533" y="8535"/>
                </a:cubicBezTo>
                <a:cubicBezTo>
                  <a:pt x="8069" y="8998"/>
                  <a:pt x="7541" y="9356"/>
                  <a:pt x="6949" y="9610"/>
                </a:cubicBezTo>
                <a:cubicBezTo>
                  <a:pt x="6329" y="9870"/>
                  <a:pt x="5679" y="10000"/>
                  <a:pt x="4999" y="10000"/>
                </a:cubicBezTo>
                <a:cubicBezTo>
                  <a:pt x="4319" y="10000"/>
                  <a:pt x="3669" y="9870"/>
                  <a:pt x="3049" y="9610"/>
                </a:cubicBezTo>
                <a:cubicBezTo>
                  <a:pt x="2456" y="9356"/>
                  <a:pt x="1928" y="8998"/>
                  <a:pt x="1465" y="8535"/>
                </a:cubicBezTo>
                <a:cubicBezTo>
                  <a:pt x="1001" y="8071"/>
                  <a:pt x="643" y="7543"/>
                  <a:pt x="390" y="6950"/>
                </a:cubicBezTo>
                <a:cubicBezTo>
                  <a:pt x="130" y="6330"/>
                  <a:pt x="0" y="5680"/>
                  <a:pt x="0" y="5000"/>
                </a:cubicBezTo>
                <a:cubicBezTo>
                  <a:pt x="0" y="4833"/>
                  <a:pt x="6" y="4666"/>
                  <a:pt x="20" y="4500"/>
                </a:cubicBezTo>
                <a:moveTo>
                  <a:pt x="4999" y="3000"/>
                </a:moveTo>
                <a:cubicBezTo>
                  <a:pt x="5179" y="3000"/>
                  <a:pt x="5345" y="2955"/>
                  <a:pt x="5499" y="2865"/>
                </a:cubicBezTo>
                <a:cubicBezTo>
                  <a:pt x="5652" y="2775"/>
                  <a:pt x="5774" y="2653"/>
                  <a:pt x="5864" y="2500"/>
                </a:cubicBezTo>
                <a:cubicBezTo>
                  <a:pt x="5954" y="2346"/>
                  <a:pt x="5999" y="2180"/>
                  <a:pt x="5999" y="2000"/>
                </a:cubicBezTo>
                <a:cubicBezTo>
                  <a:pt x="5999" y="1820"/>
                  <a:pt x="5954" y="1653"/>
                  <a:pt x="5864" y="1500"/>
                </a:cubicBezTo>
                <a:cubicBezTo>
                  <a:pt x="5774" y="1346"/>
                  <a:pt x="5652" y="1225"/>
                  <a:pt x="5499" y="1135"/>
                </a:cubicBezTo>
                <a:cubicBezTo>
                  <a:pt x="5345" y="1045"/>
                  <a:pt x="5179" y="1000"/>
                  <a:pt x="4999" y="1000"/>
                </a:cubicBezTo>
                <a:cubicBezTo>
                  <a:pt x="4819" y="1000"/>
                  <a:pt x="4652" y="1045"/>
                  <a:pt x="4499" y="1135"/>
                </a:cubicBezTo>
                <a:cubicBezTo>
                  <a:pt x="4345" y="1225"/>
                  <a:pt x="4224" y="1346"/>
                  <a:pt x="4134" y="1500"/>
                </a:cubicBezTo>
                <a:cubicBezTo>
                  <a:pt x="4044" y="1653"/>
                  <a:pt x="3999" y="1820"/>
                  <a:pt x="3999" y="2000"/>
                </a:cubicBezTo>
                <a:cubicBezTo>
                  <a:pt x="3999" y="2180"/>
                  <a:pt x="4044" y="2346"/>
                  <a:pt x="4134" y="2500"/>
                </a:cubicBezTo>
                <a:cubicBezTo>
                  <a:pt x="4224" y="2653"/>
                  <a:pt x="4345" y="2775"/>
                  <a:pt x="4499" y="2865"/>
                </a:cubicBezTo>
                <a:cubicBezTo>
                  <a:pt x="4652" y="2955"/>
                  <a:pt x="4819" y="3000"/>
                  <a:pt x="4999" y="3000"/>
                </a:cubicBez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1" name="TextBox 11"/>
          <p:cNvSpPr txBox="true"/>
          <p:nvPr/>
        </p:nvSpPr>
        <p:spPr>
          <a:xfrm flipH="false" flipV="false" rot="0">
            <a:off x="695151" y="3851970"/>
            <a:ext cx="3129669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'无表情'的基准锚定</a:t>
            </a:r>
            <a:endParaRPr lang="en-US" sz="1100"/>
          </a:p>
        </p:txBody>
      </p:sp>
      <p:sp>
        <p:nvSpPr>
          <p:cNvPr id="12" name="TextBox 12"/>
          <p:cNvSpPr txBox="true"/>
          <p:nvPr/>
        </p:nvSpPr>
        <p:spPr>
          <a:xfrm flipH="false" flipV="false" rot="0">
            <a:off x="695151" y="4286250"/>
            <a:ext cx="3367734" cy="413296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全动态表情组合易使模型迷失，而'无表情'能有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效排除背景噪声，确立人脸自然状态的基准线</a:t>
            </a:r>
            <a:endParaRPr/>
          </a:p>
        </p:txBody>
      </p:sp>
      <p:sp>
        <p:nvSpPr>
          <p:cNvPr id="13" name="AutoShape 13"/>
          <p:cNvSpPr/>
          <p:nvPr/>
        </p:nvSpPr>
        <p:spPr>
          <a:xfrm flipH="false" flipV="false" rot="0">
            <a:off x="695151" y="5709345"/>
            <a:ext cx="3129669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4" name="TextBox 14"/>
          <p:cNvSpPr txBox="true"/>
          <p:nvPr/>
        </p:nvSpPr>
        <p:spPr>
          <a:xfrm flipH="false" flipV="false" rot="0">
            <a:off x="695151" y="5842695"/>
            <a:ext cx="3129669" cy="2857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9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基准线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 flipH="false" flipV="false" rot="0">
            <a:off x="4291428" y="2131516"/>
            <a:ext cx="3605948" cy="426928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6" name="AutoShape 16"/>
          <p:cNvSpPr/>
          <p:nvPr/>
        </p:nvSpPr>
        <p:spPr>
          <a:xfrm flipH="false" flipV="false" rot="0">
            <a:off x="4291428" y="2131516"/>
            <a:ext cx="3605948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7" name="AutoShape 17"/>
          <p:cNvSpPr/>
          <p:nvPr/>
        </p:nvSpPr>
        <p:spPr>
          <a:xfrm flipH="false" flipV="false" rot="0">
            <a:off x="5865858" y="2426791"/>
            <a:ext cx="457086" cy="457200"/>
          </a:xfrm>
          <a:custGeom>
            <a:rect b="b" l="l" r="r" t="t"/>
            <a:pathLst>
              <a:path h="10000" w="9998">
                <a:moveTo>
                  <a:pt x="9338" y="10000"/>
                </a:moveTo>
                <a:lnTo>
                  <a:pt x="7904" y="8638"/>
                </a:lnTo>
                <a:cubicBezTo>
                  <a:pt x="7356" y="9128"/>
                  <a:pt x="6718" y="9456"/>
                  <a:pt x="5989" y="9624"/>
                </a:cubicBezTo>
                <a:cubicBezTo>
                  <a:pt x="5285" y="9785"/>
                  <a:pt x="4581" y="9773"/>
                  <a:pt x="3877" y="9588"/>
                </a:cubicBezTo>
                <a:cubicBezTo>
                  <a:pt x="3159" y="9402"/>
                  <a:pt x="2534" y="9057"/>
                  <a:pt x="2000" y="8553"/>
                </a:cubicBezTo>
                <a:cubicBezTo>
                  <a:pt x="1465" y="8048"/>
                  <a:pt x="1100" y="7452"/>
                  <a:pt x="905" y="6765"/>
                </a:cubicBezTo>
                <a:cubicBezTo>
                  <a:pt x="710" y="6096"/>
                  <a:pt x="698" y="5427"/>
                  <a:pt x="868" y="4758"/>
                </a:cubicBezTo>
                <a:cubicBezTo>
                  <a:pt x="1044" y="4065"/>
                  <a:pt x="1389" y="3459"/>
                  <a:pt x="1905" y="2939"/>
                </a:cubicBezTo>
                <a:lnTo>
                  <a:pt x="0" y="1129"/>
                </a:lnTo>
                <a:lnTo>
                  <a:pt x="660" y="502"/>
                </a:lnTo>
                <a:lnTo>
                  <a:pt x="9998" y="9373"/>
                </a:lnTo>
                <a:lnTo>
                  <a:pt x="9338" y="10000"/>
                </a:lnTo>
                <a:moveTo>
                  <a:pt x="7234" y="8011"/>
                </a:moveTo>
                <a:lnTo>
                  <a:pt x="2566" y="3575"/>
                </a:lnTo>
                <a:cubicBezTo>
                  <a:pt x="2176" y="3981"/>
                  <a:pt x="1915" y="4450"/>
                  <a:pt x="1783" y="4982"/>
                </a:cubicBezTo>
                <a:cubicBezTo>
                  <a:pt x="1657" y="5502"/>
                  <a:pt x="1669" y="6018"/>
                  <a:pt x="1820" y="6532"/>
                </a:cubicBezTo>
                <a:cubicBezTo>
                  <a:pt x="1971" y="7064"/>
                  <a:pt x="2253" y="7525"/>
                  <a:pt x="2665" y="7917"/>
                </a:cubicBezTo>
                <a:cubicBezTo>
                  <a:pt x="3076" y="8308"/>
                  <a:pt x="3562" y="8575"/>
                  <a:pt x="4122" y="8719"/>
                </a:cubicBezTo>
                <a:cubicBezTo>
                  <a:pt x="4662" y="8862"/>
                  <a:pt x="5206" y="8874"/>
                  <a:pt x="5754" y="8754"/>
                </a:cubicBezTo>
                <a:cubicBezTo>
                  <a:pt x="6313" y="8628"/>
                  <a:pt x="6806" y="8381"/>
                  <a:pt x="7234" y="8011"/>
                </a:cubicBezTo>
                <a:moveTo>
                  <a:pt x="8970" y="7133"/>
                </a:moveTo>
                <a:lnTo>
                  <a:pt x="8215" y="6416"/>
                </a:lnTo>
                <a:cubicBezTo>
                  <a:pt x="8341" y="5896"/>
                  <a:pt x="8328" y="5379"/>
                  <a:pt x="8178" y="4866"/>
                </a:cubicBezTo>
                <a:cubicBezTo>
                  <a:pt x="8026" y="4334"/>
                  <a:pt x="7743" y="3874"/>
                  <a:pt x="7329" y="3486"/>
                </a:cubicBezTo>
                <a:lnTo>
                  <a:pt x="4999" y="1263"/>
                </a:lnTo>
                <a:lnTo>
                  <a:pt x="3895" y="2312"/>
                </a:lnTo>
                <a:lnTo>
                  <a:pt x="3226" y="1676"/>
                </a:lnTo>
                <a:lnTo>
                  <a:pt x="4999" y="0"/>
                </a:lnTo>
                <a:lnTo>
                  <a:pt x="7998" y="2849"/>
                </a:lnTo>
                <a:cubicBezTo>
                  <a:pt x="8400" y="3225"/>
                  <a:pt x="8709" y="3662"/>
                  <a:pt x="8923" y="4158"/>
                </a:cubicBezTo>
                <a:cubicBezTo>
                  <a:pt x="9130" y="4630"/>
                  <a:pt x="9237" y="5124"/>
                  <a:pt x="9243" y="5641"/>
                </a:cubicBezTo>
                <a:cubicBezTo>
                  <a:pt x="9249" y="6157"/>
                  <a:pt x="9158" y="6655"/>
                  <a:pt x="8970" y="7133"/>
                </a:cubicBez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8" name="TextBox 18"/>
          <p:cNvSpPr txBox="true"/>
          <p:nvPr/>
        </p:nvSpPr>
        <p:spPr>
          <a:xfrm flipH="false" flipV="false" rot="0">
            <a:off x="4529493" y="3851970"/>
            <a:ext cx="3129817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'厌恶'表情的模糊性</a:t>
            </a:r>
            <a:endParaRPr lang="en-US" sz="1100"/>
          </a:p>
        </p:txBody>
      </p:sp>
      <p:sp>
        <p:nvSpPr>
          <p:cNvPr id="19" name="TextBox 19"/>
          <p:cNvSpPr txBox="true"/>
          <p:nvPr/>
        </p:nvSpPr>
        <p:spPr>
          <a:xfrm flipH="false" flipV="false" rot="0">
            <a:off x="4529493" y="4286250"/>
            <a:ext cx="3367883" cy="413296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'厌恶'与轻微生气或难过高度相似，人类界定尚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存模糊，导致AI难以提取决定性区分特征</a:t>
            </a:r>
            <a:endParaRPr/>
          </a:p>
        </p:txBody>
      </p:sp>
      <p:sp>
        <p:nvSpPr>
          <p:cNvPr id="20" name="AutoShape 20"/>
          <p:cNvSpPr/>
          <p:nvPr/>
        </p:nvSpPr>
        <p:spPr>
          <a:xfrm flipH="false" flipV="false" rot="0">
            <a:off x="4529493" y="5709345"/>
            <a:ext cx="3129817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1" name="TextBox 21"/>
          <p:cNvSpPr txBox="true"/>
          <p:nvPr/>
        </p:nvSpPr>
        <p:spPr>
          <a:xfrm flipH="false" flipV="false" rot="0">
            <a:off x="4529493" y="5842695"/>
            <a:ext cx="3129817" cy="2857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9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模糊边界</a:t>
            </a:r>
            <a:endParaRPr lang="en-US" sz="1100"/>
          </a:p>
        </p:txBody>
      </p:sp>
      <p:sp>
        <p:nvSpPr>
          <p:cNvPr id="22" name="AutoShape 22"/>
          <p:cNvSpPr/>
          <p:nvPr/>
        </p:nvSpPr>
        <p:spPr>
          <a:xfrm flipH="false" flipV="false" rot="0">
            <a:off x="8125918" y="2131516"/>
            <a:ext cx="3605799" cy="426928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3" name="AutoShape 23"/>
          <p:cNvSpPr/>
          <p:nvPr/>
        </p:nvSpPr>
        <p:spPr>
          <a:xfrm flipH="false" flipV="false" rot="0">
            <a:off x="8125918" y="2131516"/>
            <a:ext cx="3605799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4" name="AutoShape 24"/>
          <p:cNvSpPr/>
          <p:nvPr/>
        </p:nvSpPr>
        <p:spPr>
          <a:xfrm flipH="false" flipV="false" rot="0">
            <a:off x="9700275" y="2426791"/>
            <a:ext cx="457086" cy="457200"/>
          </a:xfrm>
          <a:custGeom>
            <a:rect b="b" l="l" r="r" t="t"/>
            <a:pathLst>
              <a:path h="10000" w="9998">
                <a:moveTo>
                  <a:pt x="4999" y="10000"/>
                </a:moveTo>
                <a:cubicBezTo>
                  <a:pt x="4319" y="10000"/>
                  <a:pt x="3669" y="9870"/>
                  <a:pt x="3049" y="9610"/>
                </a:cubicBezTo>
                <a:cubicBezTo>
                  <a:pt x="2456" y="9356"/>
                  <a:pt x="1928" y="8998"/>
                  <a:pt x="1465" y="8535"/>
                </a:cubicBezTo>
                <a:cubicBezTo>
                  <a:pt x="1001" y="8071"/>
                  <a:pt x="643" y="7543"/>
                  <a:pt x="390" y="6950"/>
                </a:cubicBezTo>
                <a:cubicBezTo>
                  <a:pt x="130" y="6330"/>
                  <a:pt x="0" y="5680"/>
                  <a:pt x="0" y="5000"/>
                </a:cubicBezTo>
                <a:cubicBezTo>
                  <a:pt x="0" y="4320"/>
                  <a:pt x="130" y="3670"/>
                  <a:pt x="390" y="3050"/>
                </a:cubicBezTo>
                <a:cubicBezTo>
                  <a:pt x="643" y="2456"/>
                  <a:pt x="1001" y="1928"/>
                  <a:pt x="1465" y="1465"/>
                </a:cubicBezTo>
                <a:cubicBezTo>
                  <a:pt x="1928" y="1001"/>
                  <a:pt x="2456" y="643"/>
                  <a:pt x="3049" y="390"/>
                </a:cubicBezTo>
                <a:cubicBezTo>
                  <a:pt x="3669" y="130"/>
                  <a:pt x="4319" y="0"/>
                  <a:pt x="4999" y="0"/>
                </a:cubicBezTo>
                <a:cubicBezTo>
                  <a:pt x="5679" y="0"/>
                  <a:pt x="6329" y="130"/>
                  <a:pt x="6949" y="390"/>
                </a:cubicBezTo>
                <a:cubicBezTo>
                  <a:pt x="7541" y="643"/>
                  <a:pt x="8069" y="1001"/>
                  <a:pt x="8533" y="1465"/>
                </a:cubicBezTo>
                <a:cubicBezTo>
                  <a:pt x="8996" y="1928"/>
                  <a:pt x="9354" y="2456"/>
                  <a:pt x="9608" y="3050"/>
                </a:cubicBezTo>
                <a:cubicBezTo>
                  <a:pt x="9868" y="3670"/>
                  <a:pt x="9998" y="4320"/>
                  <a:pt x="9998" y="5000"/>
                </a:cubicBezTo>
                <a:cubicBezTo>
                  <a:pt x="9998" y="5680"/>
                  <a:pt x="9868" y="6330"/>
                  <a:pt x="9608" y="6950"/>
                </a:cubicBezTo>
                <a:cubicBezTo>
                  <a:pt x="9354" y="7543"/>
                  <a:pt x="8996" y="8071"/>
                  <a:pt x="8533" y="8535"/>
                </a:cubicBezTo>
                <a:cubicBezTo>
                  <a:pt x="8069" y="8998"/>
                  <a:pt x="7541" y="9356"/>
                  <a:pt x="6949" y="9610"/>
                </a:cubicBezTo>
                <a:cubicBezTo>
                  <a:pt x="6329" y="9870"/>
                  <a:pt x="5679" y="10000"/>
                  <a:pt x="4999" y="10000"/>
                </a:cubicBezTo>
                <a:moveTo>
                  <a:pt x="4999" y="9000"/>
                </a:moveTo>
                <a:cubicBezTo>
                  <a:pt x="5725" y="9000"/>
                  <a:pt x="6399" y="8816"/>
                  <a:pt x="7019" y="8450"/>
                </a:cubicBezTo>
                <a:cubicBezTo>
                  <a:pt x="7618" y="8096"/>
                  <a:pt x="8094" y="7620"/>
                  <a:pt x="8448" y="7020"/>
                </a:cubicBezTo>
                <a:cubicBezTo>
                  <a:pt x="8814" y="6400"/>
                  <a:pt x="8998" y="5726"/>
                  <a:pt x="8998" y="5000"/>
                </a:cubicBezTo>
                <a:cubicBezTo>
                  <a:pt x="8998" y="4273"/>
                  <a:pt x="8814" y="3600"/>
                  <a:pt x="8448" y="2980"/>
                </a:cubicBezTo>
                <a:cubicBezTo>
                  <a:pt x="8094" y="2380"/>
                  <a:pt x="7618" y="1903"/>
                  <a:pt x="7019" y="1550"/>
                </a:cubicBezTo>
                <a:cubicBezTo>
                  <a:pt x="6399" y="1183"/>
                  <a:pt x="5725" y="1000"/>
                  <a:pt x="4999" y="1000"/>
                </a:cubicBezTo>
                <a:cubicBezTo>
                  <a:pt x="4272" y="1000"/>
                  <a:pt x="3599" y="1183"/>
                  <a:pt x="2979" y="1550"/>
                </a:cubicBezTo>
                <a:cubicBezTo>
                  <a:pt x="2379" y="1903"/>
                  <a:pt x="1903" y="2380"/>
                  <a:pt x="1550" y="2980"/>
                </a:cubicBezTo>
                <a:cubicBezTo>
                  <a:pt x="1183" y="3600"/>
                  <a:pt x="1000" y="4273"/>
                  <a:pt x="1000" y="5000"/>
                </a:cubicBezTo>
                <a:cubicBezTo>
                  <a:pt x="1000" y="5726"/>
                  <a:pt x="1183" y="6400"/>
                  <a:pt x="1550" y="7020"/>
                </a:cubicBezTo>
                <a:cubicBezTo>
                  <a:pt x="1903" y="7620"/>
                  <a:pt x="2379" y="8096"/>
                  <a:pt x="2979" y="8450"/>
                </a:cubicBezTo>
                <a:cubicBezTo>
                  <a:pt x="3599" y="8816"/>
                  <a:pt x="4272" y="9000"/>
                  <a:pt x="4999" y="9000"/>
                </a:cubicBezTo>
                <a:moveTo>
                  <a:pt x="4499" y="7500"/>
                </a:moveTo>
                <a:lnTo>
                  <a:pt x="4499" y="6500"/>
                </a:lnTo>
                <a:lnTo>
                  <a:pt x="5499" y="6500"/>
                </a:lnTo>
                <a:lnTo>
                  <a:pt x="5499" y="7500"/>
                </a:lnTo>
                <a:lnTo>
                  <a:pt x="4499" y="7500"/>
                </a:lnTo>
                <a:moveTo>
                  <a:pt x="4499" y="5500"/>
                </a:moveTo>
                <a:lnTo>
                  <a:pt x="4499" y="2500"/>
                </a:lnTo>
                <a:lnTo>
                  <a:pt x="5499" y="2500"/>
                </a:lnTo>
                <a:lnTo>
                  <a:pt x="5499" y="5500"/>
                </a:ln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25" name="TextBox 25"/>
          <p:cNvSpPr txBox="true"/>
          <p:nvPr/>
        </p:nvSpPr>
        <p:spPr>
          <a:xfrm flipH="false" flipV="false" rot="0">
            <a:off x="8363984" y="3851970"/>
            <a:ext cx="3129669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小样本过拟合陷阱</a:t>
            </a:r>
            <a:endParaRPr lang="en-US" sz="1100"/>
          </a:p>
        </p:txBody>
      </p:sp>
      <p:sp>
        <p:nvSpPr>
          <p:cNvPr id="26" name="TextBox 26"/>
          <p:cNvSpPr txBox="true"/>
          <p:nvPr/>
        </p:nvSpPr>
        <p:spPr>
          <a:xfrm flipH="false" flipV="false" rot="0">
            <a:off x="8363984" y="4286250"/>
            <a:ext cx="3367734" cy="413296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模型在训练集表现完美但测试集崩盘，证明其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死记硬背了背景或模特长相，未掌握泛化特征</a:t>
            </a:r>
            <a:endParaRPr/>
          </a:p>
        </p:txBody>
      </p:sp>
      <p:sp>
        <p:nvSpPr>
          <p:cNvPr id="27" name="AutoShape 27"/>
          <p:cNvSpPr/>
          <p:nvPr/>
        </p:nvSpPr>
        <p:spPr>
          <a:xfrm flipH="false" flipV="false" rot="0">
            <a:off x="8363984" y="5709345"/>
            <a:ext cx="3129669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8" name="TextBox 28"/>
          <p:cNvSpPr txBox="true"/>
          <p:nvPr/>
        </p:nvSpPr>
        <p:spPr>
          <a:xfrm flipH="false" flipV="false" rot="0">
            <a:off x="8363984" y="5842695"/>
            <a:ext cx="3129669" cy="2857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19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泛化缺失</a:t>
            </a:r>
            <a:endParaRPr lang="en-US" sz="11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blipFill rotWithShape="true">
            <a:blip r:embed="rId2">
              <a:alphaModFix amt="100000"/>
              <a:alphaModFix amt="100000"/>
            </a:blip>
            <a:stretch>
              <a:fillRect b="0" l="0" r="0" t="0"/>
            </a:stretch>
          </a:blipFill>
          <a:ln>
            <a:headEnd type="none"/>
            <a:tailEnd type="none"/>
          </a:ln>
        </p:spPr>
      </p:sp>
      <p:sp>
        <p:nvSpPr>
          <p:cNvPr id="3" name="AutoShape 3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0A0A0B">
              <a:alpha val="34901"/>
            </a:srgbClr>
          </a:solidFill>
          <a:ln>
            <a:headEnd type="none"/>
            <a:tailEnd type="none"/>
          </a:ln>
        </p:spPr>
      </p:sp>
      <p:sp>
        <p:nvSpPr>
          <p:cNvPr id="4" name="TextBox 4"/>
          <p:cNvSpPr txBox="true"/>
          <p:nvPr/>
        </p:nvSpPr>
        <p:spPr>
          <a:xfrm flipH="false" flipV="false" rot="0">
            <a:off x="5563292" y="2536627"/>
            <a:ext cx="6625660" cy="1524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000">
                <a:ln/>
                <a:solidFill>
                  <a:srgbClr val="F1F3F5">
                    <a:alpha val="70196"/>
                  </a:srgbClr>
                </a:solidFill>
                <a:latin typeface="Inter"/>
                <a:ea typeface="Inter"/>
                <a:cs typeface="Inter"/>
              </a:rPr>
              <a:t>CHAPTER 04</a:t>
            </a:r>
            <a:endParaRPr lang="en-US" sz="1100"/>
          </a:p>
        </p:txBody>
      </p:sp>
      <p:sp>
        <p:nvSpPr>
          <p:cNvPr id="5" name="TextBox 5"/>
          <p:cNvSpPr txBox="true"/>
          <p:nvPr/>
        </p:nvSpPr>
        <p:spPr>
          <a:xfrm flipH="false" flipV="false" rot="0">
            <a:off x="1199403" y="2984302"/>
            <a:ext cx="9790144" cy="754261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true" i="false" lang="en-US" strike="noStrike" sz="5400">
                <a:ln/>
                <a:solidFill>
                  <a:srgbClr val="F1F3F5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核心洞察与未来数据规划</a:t>
            </a:r>
            <a:endParaRPr lang="en-US" sz="1100"/>
          </a:p>
        </p:txBody>
      </p:sp>
      <p:sp>
        <p:nvSpPr>
          <p:cNvPr id="6" name="TextBox 6"/>
          <p:cNvSpPr txBox="true"/>
          <p:nvPr/>
        </p:nvSpPr>
        <p:spPr>
          <a:xfrm flipH="false" flipV="false" rot="0">
            <a:off x="2052124" y="4005262"/>
            <a:ext cx="8084703" cy="335161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false" i="false" lang="en-US" strike="noStrike" sz="1600">
                <a:ln/>
                <a:solidFill>
                  <a:srgbClr val="F1F3F5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从实验反思走向自主数据集构建的科学路径</a:t>
            </a:r>
            <a:endParaRPr lang="en-US" sz="11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E0E0E0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3" name="AutoShape 3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F1F3F5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4" name="TextBox 4"/>
          <p:cNvSpPr txBox="true"/>
          <p:nvPr/>
        </p:nvSpPr>
        <p:spPr>
          <a:xfrm flipH="false" flipV="false" rot="0">
            <a:off x="457086" y="476250"/>
            <a:ext cx="11274781" cy="1333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50196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EXPERIMENT INSIGHTS</a:t>
            </a:r>
            <a:endParaRPr lang="en-US" sz="1100"/>
          </a:p>
        </p:txBody>
      </p:sp>
      <p:sp>
        <p:nvSpPr>
          <p:cNvPr id="5" name="TextBox 5"/>
          <p:cNvSpPr txBox="true"/>
          <p:nvPr/>
        </p:nvSpPr>
        <p:spPr>
          <a:xfrm flipH="false" flipV="false" rot="0">
            <a:off x="457086" y="781050"/>
            <a:ext cx="11274781" cy="4191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30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AI模型训练的三大核心法则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 flipH="false" flipV="false" rot="0">
            <a:off x="457086" y="1371600"/>
            <a:ext cx="9522" cy="531316"/>
          </a:xfrm>
          <a:prstGeom prst="line">
            <a:avLst/>
          </a:prstGeom>
          <a:ln w="9525">
            <a:solidFill>
              <a:srgbClr val="5B8CB8">
                <a:alpha val="78039"/>
              </a:srgbClr>
            </a:solidFill>
            <a:prstDash val="solid"/>
            <a:headEnd type="none"/>
            <a:tailEnd type="none"/>
          </a:ln>
        </p:spPr>
      </p:sp>
      <p:sp>
        <p:nvSpPr>
          <p:cNvPr id="7" name="TextBox 7"/>
          <p:cNvSpPr txBox="true"/>
          <p:nvPr/>
        </p:nvSpPr>
        <p:spPr>
          <a:xfrm flipH="false" flipV="false" rot="0">
            <a:off x="580880" y="1400175"/>
            <a:ext cx="11608072" cy="456159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true" lang="en-US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通过多轮对照实验，深刻验证了机器学习的核心逻辑：数据质量决定性能上限，特征选择决定学习效率，而维度跃升则要求更系统的分类边界思维与</a:t>
            </a:r>
            <a:endParaRPr lang="en-US" sz="1100"/>
          </a:p>
          <a:p>
            <a:pPr algn="l"/>
            <a:r>
              <a:rPr b="false" i="true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更严苛的数据多样性支撑。</a:t>
            </a:r>
            <a:endParaRPr/>
          </a:p>
        </p:txBody>
      </p:sp>
      <p:sp>
        <p:nvSpPr>
          <p:cNvPr id="8" name="AutoShape 8"/>
          <p:cNvSpPr/>
          <p:nvPr/>
        </p:nvSpPr>
        <p:spPr>
          <a:xfrm flipH="false" flipV="false" rot="0">
            <a:off x="457086" y="2169616"/>
            <a:ext cx="3605799" cy="423118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9" name="AutoShape 9"/>
          <p:cNvSpPr/>
          <p:nvPr/>
        </p:nvSpPr>
        <p:spPr>
          <a:xfrm flipH="false" flipV="false" rot="0">
            <a:off x="457086" y="2169616"/>
            <a:ext cx="3605799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0" name="AutoShape 10"/>
          <p:cNvSpPr/>
          <p:nvPr/>
        </p:nvSpPr>
        <p:spPr>
          <a:xfrm flipH="false" flipV="false" rot="0">
            <a:off x="2040965" y="2464891"/>
            <a:ext cx="438041" cy="438150"/>
          </a:xfrm>
          <a:custGeom>
            <a:rect b="b" l="l" r="r" t="t"/>
            <a:pathLst>
              <a:path h="10000" w="9998">
                <a:moveTo>
                  <a:pt x="1111" y="3853"/>
                </a:moveTo>
                <a:lnTo>
                  <a:pt x="1111" y="5000"/>
                </a:lnTo>
                <a:cubicBezTo>
                  <a:pt x="1111" y="5091"/>
                  <a:pt x="1177" y="5200"/>
                  <a:pt x="1311" y="5326"/>
                </a:cubicBezTo>
                <a:cubicBezTo>
                  <a:pt x="1466" y="5466"/>
                  <a:pt x="1684" y="5603"/>
                  <a:pt x="1966" y="5737"/>
                </a:cubicBezTo>
                <a:cubicBezTo>
                  <a:pt x="2351" y="5919"/>
                  <a:pt x="2807" y="6061"/>
                  <a:pt x="3333" y="6163"/>
                </a:cubicBezTo>
                <a:cubicBezTo>
                  <a:pt x="3858" y="6265"/>
                  <a:pt x="4413" y="6316"/>
                  <a:pt x="4999" y="6316"/>
                </a:cubicBezTo>
                <a:cubicBezTo>
                  <a:pt x="5584" y="6316"/>
                  <a:pt x="6139" y="6265"/>
                  <a:pt x="6665" y="6163"/>
                </a:cubicBezTo>
                <a:cubicBezTo>
                  <a:pt x="7191" y="6061"/>
                  <a:pt x="7646" y="5919"/>
                  <a:pt x="8032" y="5737"/>
                </a:cubicBezTo>
                <a:cubicBezTo>
                  <a:pt x="8313" y="5603"/>
                  <a:pt x="8531" y="5466"/>
                  <a:pt x="8687" y="5326"/>
                </a:cubicBezTo>
                <a:cubicBezTo>
                  <a:pt x="8820" y="5200"/>
                  <a:pt x="8887" y="5091"/>
                  <a:pt x="8887" y="5000"/>
                </a:cubicBezTo>
                <a:lnTo>
                  <a:pt x="8887" y="3853"/>
                </a:lnTo>
                <a:cubicBezTo>
                  <a:pt x="8420" y="4126"/>
                  <a:pt x="7853" y="4340"/>
                  <a:pt x="7187" y="4495"/>
                </a:cubicBezTo>
                <a:cubicBezTo>
                  <a:pt x="6498" y="4656"/>
                  <a:pt x="5769" y="4737"/>
                  <a:pt x="4999" y="4737"/>
                </a:cubicBezTo>
                <a:cubicBezTo>
                  <a:pt x="4229" y="4737"/>
                  <a:pt x="3499" y="4656"/>
                  <a:pt x="2811" y="4495"/>
                </a:cubicBezTo>
                <a:cubicBezTo>
                  <a:pt x="2144" y="4340"/>
                  <a:pt x="1577" y="4126"/>
                  <a:pt x="1111" y="3853"/>
                </a:cubicBezTo>
                <a:moveTo>
                  <a:pt x="8887" y="7632"/>
                </a:moveTo>
                <a:lnTo>
                  <a:pt x="8887" y="6484"/>
                </a:lnTo>
                <a:cubicBezTo>
                  <a:pt x="8420" y="6758"/>
                  <a:pt x="7853" y="6972"/>
                  <a:pt x="7187" y="7126"/>
                </a:cubicBezTo>
                <a:cubicBezTo>
                  <a:pt x="6498" y="7287"/>
                  <a:pt x="5769" y="7368"/>
                  <a:pt x="4999" y="7368"/>
                </a:cubicBezTo>
                <a:cubicBezTo>
                  <a:pt x="4229" y="7368"/>
                  <a:pt x="3499" y="7287"/>
                  <a:pt x="2811" y="7126"/>
                </a:cubicBezTo>
                <a:cubicBezTo>
                  <a:pt x="2144" y="6972"/>
                  <a:pt x="1577" y="6758"/>
                  <a:pt x="1111" y="6484"/>
                </a:cubicBezTo>
                <a:lnTo>
                  <a:pt x="1111" y="7632"/>
                </a:lnTo>
                <a:cubicBezTo>
                  <a:pt x="1111" y="7722"/>
                  <a:pt x="1177" y="7831"/>
                  <a:pt x="1311" y="7958"/>
                </a:cubicBezTo>
                <a:cubicBezTo>
                  <a:pt x="1466" y="8098"/>
                  <a:pt x="1684" y="8234"/>
                  <a:pt x="1966" y="8368"/>
                </a:cubicBezTo>
                <a:cubicBezTo>
                  <a:pt x="2351" y="8550"/>
                  <a:pt x="2807" y="8693"/>
                  <a:pt x="3333" y="8795"/>
                </a:cubicBezTo>
                <a:cubicBezTo>
                  <a:pt x="3858" y="8896"/>
                  <a:pt x="4413" y="8947"/>
                  <a:pt x="4999" y="8947"/>
                </a:cubicBezTo>
                <a:cubicBezTo>
                  <a:pt x="5584" y="8947"/>
                  <a:pt x="6139" y="8896"/>
                  <a:pt x="6665" y="8795"/>
                </a:cubicBezTo>
                <a:cubicBezTo>
                  <a:pt x="7191" y="8693"/>
                  <a:pt x="7646" y="8550"/>
                  <a:pt x="8032" y="8368"/>
                </a:cubicBezTo>
                <a:cubicBezTo>
                  <a:pt x="8313" y="8234"/>
                  <a:pt x="8531" y="8098"/>
                  <a:pt x="8687" y="7958"/>
                </a:cubicBezTo>
                <a:cubicBezTo>
                  <a:pt x="8820" y="7831"/>
                  <a:pt x="8887" y="7722"/>
                  <a:pt x="8887" y="7632"/>
                </a:cubicBezTo>
                <a:moveTo>
                  <a:pt x="0" y="7632"/>
                </a:moveTo>
                <a:lnTo>
                  <a:pt x="0" y="2368"/>
                </a:lnTo>
                <a:cubicBezTo>
                  <a:pt x="0" y="1940"/>
                  <a:pt x="226" y="1540"/>
                  <a:pt x="678" y="1168"/>
                </a:cubicBezTo>
                <a:cubicBezTo>
                  <a:pt x="1122" y="817"/>
                  <a:pt x="1721" y="536"/>
                  <a:pt x="2477" y="326"/>
                </a:cubicBezTo>
                <a:cubicBezTo>
                  <a:pt x="3255" y="108"/>
                  <a:pt x="4095" y="0"/>
                  <a:pt x="4999" y="0"/>
                </a:cubicBezTo>
                <a:cubicBezTo>
                  <a:pt x="5902" y="0"/>
                  <a:pt x="6743" y="108"/>
                  <a:pt x="7521" y="326"/>
                </a:cubicBezTo>
                <a:cubicBezTo>
                  <a:pt x="8276" y="536"/>
                  <a:pt x="8876" y="817"/>
                  <a:pt x="9320" y="1168"/>
                </a:cubicBezTo>
                <a:cubicBezTo>
                  <a:pt x="9772" y="1540"/>
                  <a:pt x="9998" y="1940"/>
                  <a:pt x="9998" y="2368"/>
                </a:cubicBezTo>
                <a:lnTo>
                  <a:pt x="9998" y="7632"/>
                </a:lnTo>
                <a:cubicBezTo>
                  <a:pt x="9998" y="8060"/>
                  <a:pt x="9772" y="8460"/>
                  <a:pt x="9320" y="8832"/>
                </a:cubicBezTo>
                <a:cubicBezTo>
                  <a:pt x="8876" y="9182"/>
                  <a:pt x="8276" y="9463"/>
                  <a:pt x="7521" y="9674"/>
                </a:cubicBezTo>
                <a:cubicBezTo>
                  <a:pt x="6743" y="9891"/>
                  <a:pt x="5902" y="10000"/>
                  <a:pt x="4999" y="10000"/>
                </a:cubicBezTo>
                <a:cubicBezTo>
                  <a:pt x="4095" y="10000"/>
                  <a:pt x="3255" y="9891"/>
                  <a:pt x="2477" y="9674"/>
                </a:cubicBezTo>
                <a:cubicBezTo>
                  <a:pt x="1721" y="9463"/>
                  <a:pt x="1122" y="9182"/>
                  <a:pt x="678" y="8832"/>
                </a:cubicBezTo>
                <a:cubicBezTo>
                  <a:pt x="226" y="8460"/>
                  <a:pt x="0" y="8060"/>
                  <a:pt x="0" y="7632"/>
                </a:cubicBezTo>
                <a:moveTo>
                  <a:pt x="4999" y="3684"/>
                </a:moveTo>
                <a:cubicBezTo>
                  <a:pt x="5584" y="3684"/>
                  <a:pt x="6139" y="3633"/>
                  <a:pt x="6665" y="3532"/>
                </a:cubicBezTo>
                <a:cubicBezTo>
                  <a:pt x="7191" y="3430"/>
                  <a:pt x="7646" y="3287"/>
                  <a:pt x="8032" y="3105"/>
                </a:cubicBezTo>
                <a:cubicBezTo>
                  <a:pt x="8313" y="2971"/>
                  <a:pt x="8531" y="2835"/>
                  <a:pt x="8687" y="2695"/>
                </a:cubicBezTo>
                <a:cubicBezTo>
                  <a:pt x="8820" y="2568"/>
                  <a:pt x="8887" y="2459"/>
                  <a:pt x="8887" y="2368"/>
                </a:cubicBezTo>
                <a:cubicBezTo>
                  <a:pt x="8887" y="2277"/>
                  <a:pt x="8820" y="2168"/>
                  <a:pt x="8687" y="2042"/>
                </a:cubicBezTo>
                <a:cubicBezTo>
                  <a:pt x="8531" y="1902"/>
                  <a:pt x="8313" y="1765"/>
                  <a:pt x="8032" y="1632"/>
                </a:cubicBezTo>
                <a:cubicBezTo>
                  <a:pt x="7646" y="1449"/>
                  <a:pt x="7191" y="1307"/>
                  <a:pt x="6665" y="1205"/>
                </a:cubicBezTo>
                <a:cubicBezTo>
                  <a:pt x="6139" y="1103"/>
                  <a:pt x="5584" y="1053"/>
                  <a:pt x="4999" y="1053"/>
                </a:cubicBezTo>
                <a:cubicBezTo>
                  <a:pt x="4413" y="1053"/>
                  <a:pt x="3858" y="1103"/>
                  <a:pt x="3333" y="1205"/>
                </a:cubicBezTo>
                <a:cubicBezTo>
                  <a:pt x="2807" y="1307"/>
                  <a:pt x="2351" y="1449"/>
                  <a:pt x="1966" y="1632"/>
                </a:cubicBezTo>
                <a:cubicBezTo>
                  <a:pt x="1684" y="1765"/>
                  <a:pt x="1466" y="1902"/>
                  <a:pt x="1311" y="2042"/>
                </a:cubicBezTo>
                <a:cubicBezTo>
                  <a:pt x="1177" y="2168"/>
                  <a:pt x="1111" y="2277"/>
                  <a:pt x="1111" y="2368"/>
                </a:cubicBezTo>
                <a:cubicBezTo>
                  <a:pt x="1111" y="2459"/>
                  <a:pt x="1177" y="2568"/>
                  <a:pt x="1311" y="2695"/>
                </a:cubicBezTo>
                <a:cubicBezTo>
                  <a:pt x="1466" y="2835"/>
                  <a:pt x="1684" y="2971"/>
                  <a:pt x="1966" y="3105"/>
                </a:cubicBezTo>
                <a:cubicBezTo>
                  <a:pt x="2351" y="3287"/>
                  <a:pt x="2807" y="3430"/>
                  <a:pt x="3333" y="3532"/>
                </a:cubicBezTo>
                <a:cubicBezTo>
                  <a:pt x="3858" y="3633"/>
                  <a:pt x="4413" y="3684"/>
                  <a:pt x="4999" y="3684"/>
                </a:cubicBez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1" name="TextBox 11"/>
          <p:cNvSpPr txBox="true"/>
          <p:nvPr/>
        </p:nvSpPr>
        <p:spPr>
          <a:xfrm flipH="false" flipV="false" rot="0">
            <a:off x="695151" y="3748832"/>
            <a:ext cx="3129669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数据决定上限法则</a:t>
            </a:r>
            <a:endParaRPr lang="en-US" sz="1100"/>
          </a:p>
        </p:txBody>
      </p:sp>
      <p:sp>
        <p:nvSpPr>
          <p:cNvPr id="12" name="TextBox 12"/>
          <p:cNvSpPr txBox="true"/>
          <p:nvPr/>
        </p:nvSpPr>
        <p:spPr>
          <a:xfrm flipH="false" flipV="false" rot="0">
            <a:off x="695151" y="4154537"/>
            <a:ext cx="3367734" cy="633412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算法的潜力受制于输入数据，特征模糊或样本匮</a:t>
            </a:r>
            <a:endParaRPr lang="en-US" sz="1100"/>
          </a:p>
          <a:p>
            <a:pPr algn="l"/>
            <a:r>
              <a:rPr b="false" i="false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乏将直接导致模型失效，数据质量是第一生产</a:t>
            </a:r>
            <a:endParaRPr/>
          </a:p>
          <a:p>
            <a:pPr algn="l"/>
            <a:r>
              <a:rPr b="false" i="false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力。</a:t>
            </a:r>
            <a:endParaRPr/>
          </a:p>
        </p:txBody>
      </p:sp>
      <p:sp>
        <p:nvSpPr>
          <p:cNvPr id="13" name="AutoShape 13"/>
          <p:cNvSpPr/>
          <p:nvPr/>
        </p:nvSpPr>
        <p:spPr>
          <a:xfrm flipH="false" flipV="false" rot="0">
            <a:off x="695151" y="5688359"/>
            <a:ext cx="3129669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4" name="TextBox 14"/>
          <p:cNvSpPr txBox="true"/>
          <p:nvPr/>
        </p:nvSpPr>
        <p:spPr>
          <a:xfrm flipH="false" flipV="false" rot="0">
            <a:off x="695151" y="5821709"/>
            <a:ext cx="3129669" cy="29527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21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数据质量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 flipH="false" flipV="false" rot="0">
            <a:off x="4291428" y="2169616"/>
            <a:ext cx="3605948" cy="423118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6" name="AutoShape 16"/>
          <p:cNvSpPr/>
          <p:nvPr/>
        </p:nvSpPr>
        <p:spPr>
          <a:xfrm flipH="false" flipV="false" rot="0">
            <a:off x="4291428" y="2169616"/>
            <a:ext cx="3605948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7" name="AutoShape 17"/>
          <p:cNvSpPr/>
          <p:nvPr/>
        </p:nvSpPr>
        <p:spPr>
          <a:xfrm flipH="false" flipV="false" rot="0">
            <a:off x="5875382" y="2464891"/>
            <a:ext cx="438041" cy="438150"/>
          </a:xfrm>
          <a:custGeom>
            <a:rect b="b" l="l" r="r" t="t"/>
            <a:pathLst>
              <a:path h="10000" w="9998">
                <a:moveTo>
                  <a:pt x="3888" y="8333"/>
                </a:moveTo>
                <a:lnTo>
                  <a:pt x="3888" y="10000"/>
                </a:lnTo>
                <a:lnTo>
                  <a:pt x="6110" y="10000"/>
                </a:lnTo>
                <a:lnTo>
                  <a:pt x="6110" y="8333"/>
                </a:lnTo>
                <a:lnTo>
                  <a:pt x="3888" y="8333"/>
                </a:lnTo>
                <a:moveTo>
                  <a:pt x="9998" y="0"/>
                </a:moveTo>
                <a:lnTo>
                  <a:pt x="0" y="0"/>
                </a:lnTo>
                <a:lnTo>
                  <a:pt x="0" y="1667"/>
                </a:lnTo>
                <a:lnTo>
                  <a:pt x="9998" y="1667"/>
                </a:lnTo>
                <a:lnTo>
                  <a:pt x="9998" y="0"/>
                </a:lnTo>
                <a:moveTo>
                  <a:pt x="1666" y="4167"/>
                </a:moveTo>
                <a:lnTo>
                  <a:pt x="1666" y="5833"/>
                </a:lnTo>
                <a:lnTo>
                  <a:pt x="8332" y="5833"/>
                </a:lnTo>
                <a:lnTo>
                  <a:pt x="8332" y="4167"/>
                </a:ln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8" name="TextBox 18"/>
          <p:cNvSpPr txBox="true"/>
          <p:nvPr/>
        </p:nvSpPr>
        <p:spPr>
          <a:xfrm flipH="false" flipV="false" rot="0">
            <a:off x="4529493" y="3748832"/>
            <a:ext cx="3129817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特征工程优先法则</a:t>
            </a:r>
            <a:endParaRPr lang="en-US" sz="1100"/>
          </a:p>
        </p:txBody>
      </p:sp>
      <p:sp>
        <p:nvSpPr>
          <p:cNvPr id="19" name="TextBox 19"/>
          <p:cNvSpPr txBox="true"/>
          <p:nvPr/>
        </p:nvSpPr>
        <p:spPr>
          <a:xfrm flipH="false" flipV="false" rot="0">
            <a:off x="4529493" y="4154537"/>
            <a:ext cx="3367883" cy="633412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训练组合的选择本质是特征选择，利用"强特征"锚</a:t>
            </a:r>
            <a:endParaRPr lang="en-US" sz="1100"/>
          </a:p>
          <a:p>
            <a:pPr algn="l"/>
            <a:r>
              <a:rPr b="false" i="false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点带动模型学习，远优于在"弱特征"泥潭中盲目调</a:t>
            </a:r>
            <a:endParaRPr/>
          </a:p>
          <a:p>
            <a:pPr algn="l"/>
            <a:r>
              <a:rPr b="false" i="false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参。</a:t>
            </a:r>
            <a:endParaRPr/>
          </a:p>
        </p:txBody>
      </p:sp>
      <p:sp>
        <p:nvSpPr>
          <p:cNvPr id="20" name="AutoShape 20"/>
          <p:cNvSpPr/>
          <p:nvPr/>
        </p:nvSpPr>
        <p:spPr>
          <a:xfrm flipH="false" flipV="false" rot="0">
            <a:off x="4529493" y="5688359"/>
            <a:ext cx="3129817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1" name="TextBox 21"/>
          <p:cNvSpPr txBox="true"/>
          <p:nvPr/>
        </p:nvSpPr>
        <p:spPr>
          <a:xfrm flipH="false" flipV="false" rot="0">
            <a:off x="4529493" y="5821709"/>
            <a:ext cx="3129817" cy="29527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21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强特征锚点</a:t>
            </a:r>
            <a:endParaRPr lang="en-US" sz="1100"/>
          </a:p>
        </p:txBody>
      </p:sp>
      <p:sp>
        <p:nvSpPr>
          <p:cNvPr id="22" name="AutoShape 22"/>
          <p:cNvSpPr/>
          <p:nvPr/>
        </p:nvSpPr>
        <p:spPr>
          <a:xfrm flipH="false" flipV="false" rot="0">
            <a:off x="8125918" y="2169616"/>
            <a:ext cx="3605799" cy="423118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3" name="AutoShape 23"/>
          <p:cNvSpPr/>
          <p:nvPr/>
        </p:nvSpPr>
        <p:spPr>
          <a:xfrm flipH="false" flipV="false" rot="0">
            <a:off x="8125918" y="2169616"/>
            <a:ext cx="3605799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4" name="AutoShape 24"/>
          <p:cNvSpPr/>
          <p:nvPr/>
        </p:nvSpPr>
        <p:spPr>
          <a:xfrm flipH="false" flipV="false" rot="0">
            <a:off x="9709798" y="2464891"/>
            <a:ext cx="438041" cy="438150"/>
          </a:xfrm>
          <a:custGeom>
            <a:rect b="b" l="l" r="r" t="t"/>
            <a:pathLst>
              <a:path h="10000" w="9998">
                <a:moveTo>
                  <a:pt x="4999" y="8990"/>
                </a:moveTo>
                <a:lnTo>
                  <a:pt x="9246" y="6676"/>
                </a:lnTo>
                <a:lnTo>
                  <a:pt x="9877" y="7019"/>
                </a:lnTo>
                <a:cubicBezTo>
                  <a:pt x="9940" y="7057"/>
                  <a:pt x="9980" y="7107"/>
                  <a:pt x="9998" y="7171"/>
                </a:cubicBezTo>
                <a:cubicBezTo>
                  <a:pt x="10015" y="7235"/>
                  <a:pt x="10006" y="7295"/>
                  <a:pt x="9972" y="7352"/>
                </a:cubicBezTo>
                <a:cubicBezTo>
                  <a:pt x="9950" y="7384"/>
                  <a:pt x="9919" y="7409"/>
                  <a:pt x="9877" y="7429"/>
                </a:cubicBezTo>
                <a:lnTo>
                  <a:pt x="5272" y="9933"/>
                </a:lnTo>
                <a:cubicBezTo>
                  <a:pt x="5188" y="9977"/>
                  <a:pt x="5097" y="10000"/>
                  <a:pt x="4999" y="10000"/>
                </a:cubicBezTo>
                <a:cubicBezTo>
                  <a:pt x="4901" y="10000"/>
                  <a:pt x="4810" y="9977"/>
                  <a:pt x="4726" y="9933"/>
                </a:cubicBezTo>
                <a:lnTo>
                  <a:pt x="121" y="7429"/>
                </a:lnTo>
                <a:cubicBezTo>
                  <a:pt x="57" y="7397"/>
                  <a:pt x="17" y="7349"/>
                  <a:pt x="0" y="7286"/>
                </a:cubicBezTo>
                <a:cubicBezTo>
                  <a:pt x="-17" y="7222"/>
                  <a:pt x="-8" y="7161"/>
                  <a:pt x="26" y="7105"/>
                </a:cubicBezTo>
                <a:cubicBezTo>
                  <a:pt x="47" y="7073"/>
                  <a:pt x="79" y="7044"/>
                  <a:pt x="121" y="7019"/>
                </a:cubicBezTo>
                <a:lnTo>
                  <a:pt x="752" y="6676"/>
                </a:lnTo>
                <a:lnTo>
                  <a:pt x="4999" y="8990"/>
                </a:lnTo>
                <a:moveTo>
                  <a:pt x="4999" y="6752"/>
                </a:moveTo>
                <a:lnTo>
                  <a:pt x="9246" y="4438"/>
                </a:lnTo>
                <a:lnTo>
                  <a:pt x="9877" y="4781"/>
                </a:lnTo>
                <a:cubicBezTo>
                  <a:pt x="9940" y="4819"/>
                  <a:pt x="9980" y="4869"/>
                  <a:pt x="9998" y="4933"/>
                </a:cubicBezTo>
                <a:cubicBezTo>
                  <a:pt x="10015" y="4997"/>
                  <a:pt x="10006" y="5057"/>
                  <a:pt x="9972" y="5114"/>
                </a:cubicBezTo>
                <a:cubicBezTo>
                  <a:pt x="9950" y="5146"/>
                  <a:pt x="9919" y="5171"/>
                  <a:pt x="9877" y="5190"/>
                </a:cubicBezTo>
                <a:lnTo>
                  <a:pt x="4999" y="7848"/>
                </a:lnTo>
                <a:lnTo>
                  <a:pt x="121" y="5190"/>
                </a:lnTo>
                <a:cubicBezTo>
                  <a:pt x="57" y="5158"/>
                  <a:pt x="17" y="5111"/>
                  <a:pt x="0" y="5048"/>
                </a:cubicBezTo>
                <a:cubicBezTo>
                  <a:pt x="-17" y="4984"/>
                  <a:pt x="-8" y="4923"/>
                  <a:pt x="26" y="4867"/>
                </a:cubicBezTo>
                <a:cubicBezTo>
                  <a:pt x="47" y="4835"/>
                  <a:pt x="79" y="4806"/>
                  <a:pt x="121" y="4781"/>
                </a:cubicBezTo>
                <a:lnTo>
                  <a:pt x="752" y="4438"/>
                </a:lnTo>
                <a:lnTo>
                  <a:pt x="4999" y="6752"/>
                </a:lnTo>
                <a:moveTo>
                  <a:pt x="5272" y="67"/>
                </a:moveTo>
                <a:lnTo>
                  <a:pt x="9877" y="2571"/>
                </a:lnTo>
                <a:cubicBezTo>
                  <a:pt x="9940" y="2603"/>
                  <a:pt x="9980" y="2650"/>
                  <a:pt x="9998" y="2714"/>
                </a:cubicBezTo>
                <a:cubicBezTo>
                  <a:pt x="10015" y="2778"/>
                  <a:pt x="10006" y="2838"/>
                  <a:pt x="9972" y="2895"/>
                </a:cubicBezTo>
                <a:cubicBezTo>
                  <a:pt x="9950" y="2927"/>
                  <a:pt x="9919" y="2955"/>
                  <a:pt x="9877" y="2981"/>
                </a:cubicBezTo>
                <a:lnTo>
                  <a:pt x="4999" y="5629"/>
                </a:lnTo>
                <a:lnTo>
                  <a:pt x="121" y="2981"/>
                </a:lnTo>
                <a:cubicBezTo>
                  <a:pt x="57" y="2943"/>
                  <a:pt x="17" y="2892"/>
                  <a:pt x="0" y="2829"/>
                </a:cubicBezTo>
                <a:cubicBezTo>
                  <a:pt x="-17" y="2765"/>
                  <a:pt x="-8" y="2704"/>
                  <a:pt x="26" y="2648"/>
                </a:cubicBezTo>
                <a:cubicBezTo>
                  <a:pt x="47" y="2616"/>
                  <a:pt x="79" y="2590"/>
                  <a:pt x="121" y="2571"/>
                </a:cubicBezTo>
                <a:lnTo>
                  <a:pt x="4726" y="67"/>
                </a:lnTo>
                <a:cubicBezTo>
                  <a:pt x="4810" y="22"/>
                  <a:pt x="4901" y="0"/>
                  <a:pt x="4999" y="0"/>
                </a:cubicBezTo>
                <a:cubicBezTo>
                  <a:pt x="5097" y="0"/>
                  <a:pt x="5188" y="22"/>
                  <a:pt x="5272" y="67"/>
                </a:cubicBezTo>
                <a:moveTo>
                  <a:pt x="8216" y="2771"/>
                </a:moveTo>
                <a:lnTo>
                  <a:pt x="4999" y="1029"/>
                </a:lnTo>
                <a:lnTo>
                  <a:pt x="1782" y="2771"/>
                </a:lnTo>
                <a:lnTo>
                  <a:pt x="4999" y="4524"/>
                </a:ln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25" name="TextBox 25"/>
          <p:cNvSpPr txBox="true"/>
          <p:nvPr/>
        </p:nvSpPr>
        <p:spPr>
          <a:xfrm flipH="false" flipV="false" rot="0">
            <a:off x="8363984" y="3748832"/>
            <a:ext cx="3129669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维度跃升系统思维</a:t>
            </a:r>
            <a:endParaRPr lang="en-US" sz="1100"/>
          </a:p>
        </p:txBody>
      </p:sp>
      <p:sp>
        <p:nvSpPr>
          <p:cNvPr id="26" name="TextBox 26"/>
          <p:cNvSpPr txBox="true"/>
          <p:nvPr/>
        </p:nvSpPr>
        <p:spPr>
          <a:xfrm flipH="false" flipV="false" rot="0">
            <a:off x="8363984" y="4154537"/>
            <a:ext cx="3367734" cy="633412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从3分类到4分类不仅是数量叠加，更是空间维度</a:t>
            </a:r>
            <a:endParaRPr lang="en-US" sz="1100"/>
          </a:p>
          <a:p>
            <a:pPr algn="l"/>
            <a:r>
              <a:rPr b="false" i="false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的重构，要求从关注"是什么"转向剖析"为什么容</a:t>
            </a:r>
            <a:endParaRPr/>
          </a:p>
          <a:p>
            <a:pPr algn="l"/>
            <a:r>
              <a:rPr b="false" i="false" strike="noStrike" sz="11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易混淆"。</a:t>
            </a:r>
            <a:endParaRPr/>
          </a:p>
        </p:txBody>
      </p:sp>
      <p:sp>
        <p:nvSpPr>
          <p:cNvPr id="27" name="AutoShape 27"/>
          <p:cNvSpPr/>
          <p:nvPr/>
        </p:nvSpPr>
        <p:spPr>
          <a:xfrm flipH="false" flipV="false" rot="0">
            <a:off x="8363984" y="5688359"/>
            <a:ext cx="3129669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8" name="TextBox 28"/>
          <p:cNvSpPr txBox="true"/>
          <p:nvPr/>
        </p:nvSpPr>
        <p:spPr>
          <a:xfrm flipH="false" flipV="false" rot="0">
            <a:off x="8363984" y="5821709"/>
            <a:ext cx="3129669" cy="29527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21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维度重构</a:t>
            </a:r>
            <a:endParaRPr lang="en-US" sz="11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F1F3F5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3" name="TextBox 3"/>
          <p:cNvSpPr txBox="true"/>
          <p:nvPr/>
        </p:nvSpPr>
        <p:spPr>
          <a:xfrm flipH="false" flipV="false" rot="0">
            <a:off x="457086" y="476250"/>
            <a:ext cx="11274781" cy="13335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0A1F3D">
                    <a:alpha val="54901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DATA STRATEGY</a:t>
            </a:r>
            <a:endParaRPr lang="en-US" sz="1100"/>
          </a:p>
        </p:txBody>
      </p:sp>
      <p:sp>
        <p:nvSpPr>
          <p:cNvPr id="4" name="TextBox 4"/>
          <p:cNvSpPr txBox="true"/>
          <p:nvPr/>
        </p:nvSpPr>
        <p:spPr>
          <a:xfrm flipH="false" flipV="false" rot="0">
            <a:off x="457086" y="781050"/>
            <a:ext cx="11274781" cy="41910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true" i="false" lang="en-US" strike="noStrike" sz="30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未来两周自主数据集构建策略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 flipH="false" flipV="false" rot="0">
            <a:off x="457086" y="1371600"/>
            <a:ext cx="9522" cy="531316"/>
          </a:xfrm>
          <a:prstGeom prst="line">
            <a:avLst/>
          </a:prstGeom>
          <a:ln w="9525">
            <a:solidFill>
              <a:srgbClr val="5B8CB8">
                <a:alpha val="78039"/>
              </a:srgbClr>
            </a:solidFill>
            <a:prstDash val="solid"/>
            <a:headEnd type="none"/>
            <a:tailEnd type="none"/>
          </a:ln>
        </p:spPr>
      </p:sp>
      <p:sp>
        <p:nvSpPr>
          <p:cNvPr id="6" name="TextBox 6"/>
          <p:cNvSpPr txBox="true"/>
          <p:nvPr/>
        </p:nvSpPr>
        <p:spPr>
          <a:xfrm flipH="false" flipV="false" rot="0">
            <a:off x="580880" y="1400175"/>
            <a:ext cx="11608072" cy="456159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true" lang="en-US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针对小样本过拟合与特征模糊问题，下一阶段自主数据收集将严格执行多样性、变量控制与精准标注三大标准，旨在构建高鲁棒性、高泛化能力的专</a:t>
            </a:r>
            <a:endParaRPr lang="en-US" sz="1100"/>
          </a:p>
          <a:p>
            <a:pPr algn="l"/>
            <a:r>
              <a:rPr b="false" i="true" strike="noStrike" sz="1300">
                <a:ln/>
                <a:solidFill>
                  <a:srgbClr val="0A1F3D">
                    <a:alpha val="78039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属表情数据集。</a:t>
            </a:r>
            <a:endParaRPr/>
          </a:p>
        </p:txBody>
      </p:sp>
      <p:sp>
        <p:nvSpPr>
          <p:cNvPr id="7" name="AutoShape 7"/>
          <p:cNvSpPr/>
          <p:nvPr/>
        </p:nvSpPr>
        <p:spPr>
          <a:xfrm flipH="false" flipV="false" rot="0">
            <a:off x="457086" y="2169616"/>
            <a:ext cx="3580505" cy="423118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8" name="AutoShape 8"/>
          <p:cNvSpPr/>
          <p:nvPr/>
        </p:nvSpPr>
        <p:spPr>
          <a:xfrm flipH="false" flipV="false" rot="0">
            <a:off x="457086" y="2169616"/>
            <a:ext cx="3580505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9" name="AutoShape 9"/>
          <p:cNvSpPr/>
          <p:nvPr/>
        </p:nvSpPr>
        <p:spPr>
          <a:xfrm flipH="false" flipV="false" rot="0">
            <a:off x="2018796" y="2464891"/>
            <a:ext cx="457086" cy="457200"/>
          </a:xfrm>
          <a:custGeom>
            <a:rect b="b" l="l" r="r" t="t"/>
            <a:pathLst>
              <a:path h="10000" w="9998">
                <a:moveTo>
                  <a:pt x="952" y="10000"/>
                </a:moveTo>
                <a:lnTo>
                  <a:pt x="0" y="10000"/>
                </a:lnTo>
                <a:cubicBezTo>
                  <a:pt x="0" y="9308"/>
                  <a:pt x="174" y="8666"/>
                  <a:pt x="524" y="8076"/>
                </a:cubicBezTo>
                <a:cubicBezTo>
                  <a:pt x="860" y="7504"/>
                  <a:pt x="1313" y="7050"/>
                  <a:pt x="1885" y="6714"/>
                </a:cubicBezTo>
                <a:cubicBezTo>
                  <a:pt x="2475" y="6364"/>
                  <a:pt x="3117" y="6190"/>
                  <a:pt x="3809" y="6190"/>
                </a:cubicBezTo>
                <a:cubicBezTo>
                  <a:pt x="4501" y="6190"/>
                  <a:pt x="5142" y="6364"/>
                  <a:pt x="5732" y="6714"/>
                </a:cubicBezTo>
                <a:cubicBezTo>
                  <a:pt x="6303" y="7050"/>
                  <a:pt x="6757" y="7504"/>
                  <a:pt x="7094" y="8076"/>
                </a:cubicBezTo>
                <a:cubicBezTo>
                  <a:pt x="7443" y="8666"/>
                  <a:pt x="7618" y="9308"/>
                  <a:pt x="7618" y="10000"/>
                </a:cubicBezTo>
                <a:lnTo>
                  <a:pt x="6665" y="10000"/>
                </a:lnTo>
                <a:cubicBezTo>
                  <a:pt x="6665" y="9486"/>
                  <a:pt x="6535" y="9006"/>
                  <a:pt x="6275" y="8562"/>
                </a:cubicBezTo>
                <a:cubicBezTo>
                  <a:pt x="6021" y="8130"/>
                  <a:pt x="5678" y="7787"/>
                  <a:pt x="5247" y="7533"/>
                </a:cubicBezTo>
                <a:cubicBezTo>
                  <a:pt x="4802" y="7273"/>
                  <a:pt x="4323" y="7143"/>
                  <a:pt x="3809" y="7143"/>
                </a:cubicBezTo>
                <a:cubicBezTo>
                  <a:pt x="3294" y="7143"/>
                  <a:pt x="2815" y="7273"/>
                  <a:pt x="2371" y="7533"/>
                </a:cubicBezTo>
                <a:cubicBezTo>
                  <a:pt x="1939" y="7787"/>
                  <a:pt x="1596" y="8130"/>
                  <a:pt x="1343" y="8562"/>
                </a:cubicBezTo>
                <a:cubicBezTo>
                  <a:pt x="1082" y="9006"/>
                  <a:pt x="952" y="9486"/>
                  <a:pt x="952" y="10000"/>
                </a:cubicBezTo>
                <a:moveTo>
                  <a:pt x="3809" y="5714"/>
                </a:moveTo>
                <a:cubicBezTo>
                  <a:pt x="3288" y="5714"/>
                  <a:pt x="2809" y="5584"/>
                  <a:pt x="2371" y="5324"/>
                </a:cubicBezTo>
                <a:cubicBezTo>
                  <a:pt x="1939" y="5070"/>
                  <a:pt x="1596" y="4727"/>
                  <a:pt x="1343" y="4295"/>
                </a:cubicBezTo>
                <a:cubicBezTo>
                  <a:pt x="1082" y="3857"/>
                  <a:pt x="952" y="3377"/>
                  <a:pt x="952" y="2857"/>
                </a:cubicBezTo>
                <a:cubicBezTo>
                  <a:pt x="952" y="2336"/>
                  <a:pt x="1082" y="1857"/>
                  <a:pt x="1343" y="1419"/>
                </a:cubicBezTo>
                <a:cubicBezTo>
                  <a:pt x="1596" y="987"/>
                  <a:pt x="1939" y="644"/>
                  <a:pt x="2371" y="390"/>
                </a:cubicBezTo>
                <a:cubicBezTo>
                  <a:pt x="2809" y="130"/>
                  <a:pt x="3288" y="0"/>
                  <a:pt x="3809" y="0"/>
                </a:cubicBezTo>
                <a:cubicBezTo>
                  <a:pt x="4329" y="0"/>
                  <a:pt x="4809" y="130"/>
                  <a:pt x="5247" y="390"/>
                </a:cubicBezTo>
                <a:cubicBezTo>
                  <a:pt x="5678" y="644"/>
                  <a:pt x="6021" y="987"/>
                  <a:pt x="6275" y="1419"/>
                </a:cubicBezTo>
                <a:cubicBezTo>
                  <a:pt x="6535" y="1857"/>
                  <a:pt x="6665" y="2336"/>
                  <a:pt x="6665" y="2857"/>
                </a:cubicBezTo>
                <a:cubicBezTo>
                  <a:pt x="6665" y="3377"/>
                  <a:pt x="6535" y="3857"/>
                  <a:pt x="6275" y="4295"/>
                </a:cubicBezTo>
                <a:cubicBezTo>
                  <a:pt x="6021" y="4727"/>
                  <a:pt x="5678" y="5070"/>
                  <a:pt x="5247" y="5324"/>
                </a:cubicBezTo>
                <a:cubicBezTo>
                  <a:pt x="4809" y="5584"/>
                  <a:pt x="4329" y="5714"/>
                  <a:pt x="3809" y="5714"/>
                </a:cubicBezTo>
                <a:moveTo>
                  <a:pt x="3809" y="4762"/>
                </a:moveTo>
                <a:cubicBezTo>
                  <a:pt x="4151" y="4762"/>
                  <a:pt x="4469" y="4676"/>
                  <a:pt x="4761" y="4505"/>
                </a:cubicBezTo>
                <a:cubicBezTo>
                  <a:pt x="5053" y="4333"/>
                  <a:pt x="5284" y="4102"/>
                  <a:pt x="5456" y="3810"/>
                </a:cubicBezTo>
                <a:cubicBezTo>
                  <a:pt x="5627" y="3517"/>
                  <a:pt x="5713" y="3199"/>
                  <a:pt x="5713" y="2857"/>
                </a:cubicBezTo>
                <a:cubicBezTo>
                  <a:pt x="5713" y="2514"/>
                  <a:pt x="5627" y="2197"/>
                  <a:pt x="5456" y="1905"/>
                </a:cubicBezTo>
                <a:cubicBezTo>
                  <a:pt x="5284" y="1613"/>
                  <a:pt x="5053" y="1381"/>
                  <a:pt x="4761" y="1210"/>
                </a:cubicBezTo>
                <a:cubicBezTo>
                  <a:pt x="4469" y="1038"/>
                  <a:pt x="4151" y="952"/>
                  <a:pt x="3809" y="952"/>
                </a:cubicBezTo>
                <a:cubicBezTo>
                  <a:pt x="3466" y="952"/>
                  <a:pt x="3149" y="1038"/>
                  <a:pt x="2857" y="1210"/>
                </a:cubicBezTo>
                <a:cubicBezTo>
                  <a:pt x="2565" y="1381"/>
                  <a:pt x="2333" y="1613"/>
                  <a:pt x="2161" y="1905"/>
                </a:cubicBezTo>
                <a:cubicBezTo>
                  <a:pt x="1989" y="2197"/>
                  <a:pt x="1904" y="2514"/>
                  <a:pt x="1904" y="2857"/>
                </a:cubicBezTo>
                <a:cubicBezTo>
                  <a:pt x="1904" y="3199"/>
                  <a:pt x="1989" y="3517"/>
                  <a:pt x="2161" y="3810"/>
                </a:cubicBezTo>
                <a:cubicBezTo>
                  <a:pt x="2333" y="4102"/>
                  <a:pt x="2565" y="4333"/>
                  <a:pt x="2857" y="4505"/>
                </a:cubicBezTo>
                <a:cubicBezTo>
                  <a:pt x="3149" y="4676"/>
                  <a:pt x="3466" y="4762"/>
                  <a:pt x="3809" y="4762"/>
                </a:cubicBezTo>
                <a:moveTo>
                  <a:pt x="7360" y="7390"/>
                </a:moveTo>
                <a:lnTo>
                  <a:pt x="7751" y="6524"/>
                </a:lnTo>
                <a:cubicBezTo>
                  <a:pt x="8195" y="6720"/>
                  <a:pt x="8587" y="6995"/>
                  <a:pt x="8927" y="7348"/>
                </a:cubicBezTo>
                <a:cubicBezTo>
                  <a:pt x="9266" y="7700"/>
                  <a:pt x="9528" y="8098"/>
                  <a:pt x="9712" y="8543"/>
                </a:cubicBezTo>
                <a:cubicBezTo>
                  <a:pt x="9902" y="9006"/>
                  <a:pt x="9998" y="9492"/>
                  <a:pt x="9998" y="10000"/>
                </a:cubicBezTo>
                <a:lnTo>
                  <a:pt x="9046" y="10000"/>
                </a:lnTo>
                <a:cubicBezTo>
                  <a:pt x="9046" y="9428"/>
                  <a:pt x="8890" y="8905"/>
                  <a:pt x="8579" y="8429"/>
                </a:cubicBezTo>
                <a:cubicBezTo>
                  <a:pt x="8274" y="7965"/>
                  <a:pt x="7868" y="7618"/>
                  <a:pt x="7360" y="7390"/>
                </a:cubicBezTo>
                <a:moveTo>
                  <a:pt x="7160" y="2076"/>
                </a:moveTo>
                <a:lnTo>
                  <a:pt x="7427" y="1152"/>
                </a:lnTo>
                <a:cubicBezTo>
                  <a:pt x="7909" y="1349"/>
                  <a:pt x="8300" y="1667"/>
                  <a:pt x="8598" y="2105"/>
                </a:cubicBezTo>
                <a:cubicBezTo>
                  <a:pt x="8896" y="2543"/>
                  <a:pt x="9046" y="3031"/>
                  <a:pt x="9046" y="3571"/>
                </a:cubicBezTo>
                <a:cubicBezTo>
                  <a:pt x="9046" y="4022"/>
                  <a:pt x="8941" y="4440"/>
                  <a:pt x="8732" y="4824"/>
                </a:cubicBezTo>
                <a:cubicBezTo>
                  <a:pt x="8522" y="5208"/>
                  <a:pt x="8234" y="5520"/>
                  <a:pt x="7870" y="5762"/>
                </a:cubicBezTo>
                <a:cubicBezTo>
                  <a:pt x="7504" y="6003"/>
                  <a:pt x="7103" y="6143"/>
                  <a:pt x="6665" y="6181"/>
                </a:cubicBezTo>
                <a:lnTo>
                  <a:pt x="6665" y="5219"/>
                </a:lnTo>
                <a:cubicBezTo>
                  <a:pt x="6931" y="5181"/>
                  <a:pt x="7174" y="5084"/>
                  <a:pt x="7394" y="4929"/>
                </a:cubicBezTo>
                <a:cubicBezTo>
                  <a:pt x="7612" y="4773"/>
                  <a:pt x="7784" y="4576"/>
                  <a:pt x="7908" y="4338"/>
                </a:cubicBezTo>
                <a:cubicBezTo>
                  <a:pt x="8032" y="4100"/>
                  <a:pt x="8094" y="3844"/>
                  <a:pt x="8094" y="3571"/>
                </a:cubicBezTo>
                <a:cubicBezTo>
                  <a:pt x="8094" y="3247"/>
                  <a:pt x="8008" y="2952"/>
                  <a:pt x="7837" y="2686"/>
                </a:cubicBezTo>
                <a:cubicBezTo>
                  <a:pt x="7665" y="2419"/>
                  <a:pt x="7439" y="2216"/>
                  <a:pt x="7160" y="2076"/>
                </a:cubicBez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0" name="TextBox 10"/>
          <p:cNvSpPr txBox="true"/>
          <p:nvPr/>
        </p:nvSpPr>
        <p:spPr>
          <a:xfrm flipH="false" flipV="false" rot="0">
            <a:off x="695151" y="3795861"/>
            <a:ext cx="3104374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样本多样性扩充</a:t>
            </a:r>
            <a:endParaRPr lang="en-US" sz="1100"/>
          </a:p>
        </p:txBody>
      </p:sp>
      <p:sp>
        <p:nvSpPr>
          <p:cNvPr id="11" name="TextBox 11"/>
          <p:cNvSpPr txBox="true"/>
          <p:nvPr/>
        </p:nvSpPr>
        <p:spPr>
          <a:xfrm flipH="false" flipV="false" rot="0">
            <a:off x="695151" y="4239666"/>
            <a:ext cx="3342439" cy="679846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打破单一模特限制，主动采集不同年龄、性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别、种族及多光照条件下的人脸数据，提升模</a:t>
            </a:r>
            <a:endParaRPr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型泛化能力</a:t>
            </a:r>
            <a:endParaRPr/>
          </a:p>
        </p:txBody>
      </p:sp>
      <p:sp>
        <p:nvSpPr>
          <p:cNvPr id="12" name="AutoShape 12"/>
          <p:cNvSpPr/>
          <p:nvPr/>
        </p:nvSpPr>
        <p:spPr>
          <a:xfrm flipH="false" flipV="false" rot="0">
            <a:off x="695151" y="5833170"/>
            <a:ext cx="3104374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3" name="TextBox 13"/>
          <p:cNvSpPr txBox="true"/>
          <p:nvPr/>
        </p:nvSpPr>
        <p:spPr>
          <a:xfrm flipH="false" flipV="false" rot="0">
            <a:off x="695151" y="5976045"/>
            <a:ext cx="3104374" cy="14287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non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DIVERSITY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 flipH="false" flipV="false" rot="0">
            <a:off x="4304223" y="2169616"/>
            <a:ext cx="3580505" cy="423118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5" name="AutoShape 15"/>
          <p:cNvSpPr/>
          <p:nvPr/>
        </p:nvSpPr>
        <p:spPr>
          <a:xfrm flipH="false" flipV="false" rot="0">
            <a:off x="4304223" y="2169616"/>
            <a:ext cx="3580505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16" name="AutoShape 16"/>
          <p:cNvSpPr/>
          <p:nvPr/>
        </p:nvSpPr>
        <p:spPr>
          <a:xfrm flipH="false" flipV="false" rot="0">
            <a:off x="5865933" y="2464891"/>
            <a:ext cx="457086" cy="457200"/>
          </a:xfrm>
          <a:custGeom>
            <a:rect b="b" l="l" r="r" t="t"/>
            <a:pathLst>
              <a:path h="10000" w="9998">
                <a:moveTo>
                  <a:pt x="2564" y="0"/>
                </a:moveTo>
                <a:lnTo>
                  <a:pt x="7495" y="0"/>
                </a:lnTo>
                <a:lnTo>
                  <a:pt x="7495" y="1000"/>
                </a:lnTo>
                <a:lnTo>
                  <a:pt x="6879" y="1000"/>
                </a:lnTo>
                <a:lnTo>
                  <a:pt x="6879" y="2620"/>
                </a:lnTo>
                <a:cubicBezTo>
                  <a:pt x="6879" y="3206"/>
                  <a:pt x="7031" y="3766"/>
                  <a:pt x="7335" y="4300"/>
                </a:cubicBezTo>
                <a:lnTo>
                  <a:pt x="9973" y="8940"/>
                </a:lnTo>
                <a:cubicBezTo>
                  <a:pt x="10080" y="9126"/>
                  <a:pt x="10088" y="9316"/>
                  <a:pt x="9998" y="9510"/>
                </a:cubicBezTo>
                <a:cubicBezTo>
                  <a:pt x="9907" y="9703"/>
                  <a:pt x="9747" y="9843"/>
                  <a:pt x="9517" y="9930"/>
                </a:cubicBezTo>
                <a:cubicBezTo>
                  <a:pt x="9393" y="9976"/>
                  <a:pt x="9266" y="10000"/>
                  <a:pt x="9135" y="10000"/>
                </a:cubicBezTo>
                <a:lnTo>
                  <a:pt x="925" y="10000"/>
                </a:lnTo>
                <a:cubicBezTo>
                  <a:pt x="669" y="10000"/>
                  <a:pt x="451" y="9926"/>
                  <a:pt x="271" y="9780"/>
                </a:cubicBezTo>
                <a:cubicBezTo>
                  <a:pt x="90" y="9633"/>
                  <a:pt x="0" y="9456"/>
                  <a:pt x="0" y="9250"/>
                </a:cubicBezTo>
                <a:cubicBezTo>
                  <a:pt x="0" y="9143"/>
                  <a:pt x="28" y="9040"/>
                  <a:pt x="86" y="8940"/>
                </a:cubicBezTo>
                <a:lnTo>
                  <a:pt x="2724" y="4300"/>
                </a:lnTo>
                <a:cubicBezTo>
                  <a:pt x="3028" y="3766"/>
                  <a:pt x="3181" y="3206"/>
                  <a:pt x="3181" y="2620"/>
                </a:cubicBezTo>
                <a:lnTo>
                  <a:pt x="3181" y="1000"/>
                </a:lnTo>
                <a:lnTo>
                  <a:pt x="2564" y="1000"/>
                </a:lnTo>
                <a:lnTo>
                  <a:pt x="2564" y="0"/>
                </a:lnTo>
                <a:moveTo>
                  <a:pt x="5880" y="4000"/>
                </a:moveTo>
                <a:lnTo>
                  <a:pt x="4179" y="4000"/>
                </a:lnTo>
                <a:cubicBezTo>
                  <a:pt x="4113" y="4180"/>
                  <a:pt x="4035" y="4360"/>
                  <a:pt x="3945" y="4540"/>
                </a:cubicBezTo>
                <a:lnTo>
                  <a:pt x="3846" y="4720"/>
                </a:lnTo>
                <a:lnTo>
                  <a:pt x="1405" y="9000"/>
                </a:lnTo>
                <a:lnTo>
                  <a:pt x="8654" y="9000"/>
                </a:lnTo>
                <a:lnTo>
                  <a:pt x="6213" y="4720"/>
                </a:lnTo>
                <a:cubicBezTo>
                  <a:pt x="6081" y="4486"/>
                  <a:pt x="5970" y="4246"/>
                  <a:pt x="5880" y="4000"/>
                </a:cubicBezTo>
                <a:moveTo>
                  <a:pt x="4413" y="1000"/>
                </a:moveTo>
                <a:lnTo>
                  <a:pt x="4413" y="2620"/>
                </a:lnTo>
                <a:cubicBezTo>
                  <a:pt x="4413" y="2746"/>
                  <a:pt x="4409" y="2873"/>
                  <a:pt x="4401" y="3000"/>
                </a:cubicBezTo>
                <a:lnTo>
                  <a:pt x="5659" y="3000"/>
                </a:lnTo>
                <a:lnTo>
                  <a:pt x="5646" y="2820"/>
                </a:lnTo>
                <a:lnTo>
                  <a:pt x="5646" y="2620"/>
                </a:lnTo>
                <a:lnTo>
                  <a:pt x="5646" y="1000"/>
                </a:ln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17" name="TextBox 17"/>
          <p:cNvSpPr txBox="true"/>
          <p:nvPr/>
        </p:nvSpPr>
        <p:spPr>
          <a:xfrm flipH="false" flipV="false" rot="0">
            <a:off x="4542290" y="3795861"/>
            <a:ext cx="3104374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环境变量控制与测试</a:t>
            </a:r>
            <a:endParaRPr lang="en-US" sz="1100"/>
          </a:p>
        </p:txBody>
      </p:sp>
      <p:sp>
        <p:nvSpPr>
          <p:cNvPr id="18" name="TextBox 18"/>
          <p:cNvSpPr txBox="true"/>
          <p:nvPr/>
        </p:nvSpPr>
        <p:spPr>
          <a:xfrm flipH="false" flipV="false" rot="0">
            <a:off x="4542290" y="4239666"/>
            <a:ext cx="3342439" cy="679846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设置对照组：部分样本保持纯色背景以提取纯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粹面部特征，部分引入复杂背景以压力测试模</a:t>
            </a:r>
            <a:endParaRPr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型鲁棒性</a:t>
            </a:r>
            <a:endParaRPr/>
          </a:p>
        </p:txBody>
      </p:sp>
      <p:sp>
        <p:nvSpPr>
          <p:cNvPr id="19" name="AutoShape 19"/>
          <p:cNvSpPr/>
          <p:nvPr/>
        </p:nvSpPr>
        <p:spPr>
          <a:xfrm flipH="false" flipV="false" rot="0">
            <a:off x="4542290" y="5833170"/>
            <a:ext cx="3104374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0" name="TextBox 20"/>
          <p:cNvSpPr txBox="true"/>
          <p:nvPr/>
        </p:nvSpPr>
        <p:spPr>
          <a:xfrm flipH="false" flipV="false" rot="0">
            <a:off x="4542290" y="5976045"/>
            <a:ext cx="3104374" cy="14287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VARIABLE CONTROL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 flipH="false" flipV="false" rot="0">
            <a:off x="8151362" y="2169616"/>
            <a:ext cx="3580505" cy="4231184"/>
          </a:xfrm>
          <a:prstGeom prst="rect">
            <a:avLst/>
          </a:prstGeom>
          <a:solidFill>
            <a:srgbClr val="E8EBEF">
              <a:alpha val="100000"/>
            </a:srgbClr>
          </a:solidFill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2" name="AutoShape 22"/>
          <p:cNvSpPr/>
          <p:nvPr/>
        </p:nvSpPr>
        <p:spPr>
          <a:xfrm flipH="false" flipV="false" rot="0">
            <a:off x="8151362" y="2169616"/>
            <a:ext cx="3580505" cy="9525"/>
          </a:xfrm>
          <a:prstGeom prst="line">
            <a:avLst/>
          </a:prstGeom>
          <a:ln w="28575">
            <a:solidFill>
              <a:srgbClr val="5B8CB8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3" name="AutoShape 23"/>
          <p:cNvSpPr/>
          <p:nvPr/>
        </p:nvSpPr>
        <p:spPr>
          <a:xfrm flipH="false" flipV="false" rot="0">
            <a:off x="9713070" y="2464891"/>
            <a:ext cx="457086" cy="457200"/>
          </a:xfrm>
          <a:custGeom>
            <a:rect b="b" l="l" r="r" t="t"/>
            <a:pathLst>
              <a:path h="10000" w="9998">
                <a:moveTo>
                  <a:pt x="1000" y="5000"/>
                </a:moveTo>
                <a:cubicBezTo>
                  <a:pt x="1000" y="4273"/>
                  <a:pt x="1183" y="3600"/>
                  <a:pt x="1550" y="2980"/>
                </a:cubicBezTo>
                <a:cubicBezTo>
                  <a:pt x="1903" y="2380"/>
                  <a:pt x="2379" y="1903"/>
                  <a:pt x="2979" y="1550"/>
                </a:cubicBezTo>
                <a:cubicBezTo>
                  <a:pt x="3599" y="1183"/>
                  <a:pt x="4272" y="1000"/>
                  <a:pt x="4999" y="1000"/>
                </a:cubicBezTo>
                <a:cubicBezTo>
                  <a:pt x="5725" y="1000"/>
                  <a:pt x="6399" y="1183"/>
                  <a:pt x="7019" y="1550"/>
                </a:cubicBezTo>
                <a:cubicBezTo>
                  <a:pt x="7618" y="1903"/>
                  <a:pt x="8094" y="2380"/>
                  <a:pt x="8448" y="2980"/>
                </a:cubicBezTo>
                <a:cubicBezTo>
                  <a:pt x="8814" y="3600"/>
                  <a:pt x="8998" y="4273"/>
                  <a:pt x="8998" y="5000"/>
                </a:cubicBezTo>
                <a:cubicBezTo>
                  <a:pt x="8998" y="5726"/>
                  <a:pt x="8814" y="6400"/>
                  <a:pt x="8448" y="7020"/>
                </a:cubicBezTo>
                <a:cubicBezTo>
                  <a:pt x="8094" y="7620"/>
                  <a:pt x="7618" y="8096"/>
                  <a:pt x="7019" y="8450"/>
                </a:cubicBezTo>
                <a:cubicBezTo>
                  <a:pt x="6399" y="8816"/>
                  <a:pt x="5725" y="9000"/>
                  <a:pt x="4999" y="9000"/>
                </a:cubicBezTo>
                <a:cubicBezTo>
                  <a:pt x="4272" y="9000"/>
                  <a:pt x="3599" y="8816"/>
                  <a:pt x="2979" y="8450"/>
                </a:cubicBezTo>
                <a:cubicBezTo>
                  <a:pt x="2379" y="8096"/>
                  <a:pt x="1903" y="7620"/>
                  <a:pt x="1550" y="7020"/>
                </a:cubicBezTo>
                <a:cubicBezTo>
                  <a:pt x="1183" y="6400"/>
                  <a:pt x="1000" y="5726"/>
                  <a:pt x="1000" y="5000"/>
                </a:cubicBezTo>
                <a:moveTo>
                  <a:pt x="4999" y="0"/>
                </a:moveTo>
                <a:cubicBezTo>
                  <a:pt x="4319" y="0"/>
                  <a:pt x="3669" y="130"/>
                  <a:pt x="3049" y="390"/>
                </a:cubicBezTo>
                <a:cubicBezTo>
                  <a:pt x="2456" y="643"/>
                  <a:pt x="1928" y="1001"/>
                  <a:pt x="1465" y="1465"/>
                </a:cubicBezTo>
                <a:cubicBezTo>
                  <a:pt x="1001" y="1928"/>
                  <a:pt x="643" y="2456"/>
                  <a:pt x="390" y="3050"/>
                </a:cubicBezTo>
                <a:cubicBezTo>
                  <a:pt x="130" y="3670"/>
                  <a:pt x="0" y="4320"/>
                  <a:pt x="0" y="5000"/>
                </a:cubicBezTo>
                <a:cubicBezTo>
                  <a:pt x="0" y="5680"/>
                  <a:pt x="130" y="6330"/>
                  <a:pt x="390" y="6950"/>
                </a:cubicBezTo>
                <a:cubicBezTo>
                  <a:pt x="643" y="7543"/>
                  <a:pt x="1001" y="8071"/>
                  <a:pt x="1465" y="8535"/>
                </a:cubicBezTo>
                <a:cubicBezTo>
                  <a:pt x="1928" y="8998"/>
                  <a:pt x="2456" y="9356"/>
                  <a:pt x="3049" y="9610"/>
                </a:cubicBezTo>
                <a:cubicBezTo>
                  <a:pt x="3669" y="9870"/>
                  <a:pt x="4319" y="10000"/>
                  <a:pt x="4999" y="10000"/>
                </a:cubicBezTo>
                <a:cubicBezTo>
                  <a:pt x="5679" y="10000"/>
                  <a:pt x="6329" y="9870"/>
                  <a:pt x="6949" y="9610"/>
                </a:cubicBezTo>
                <a:cubicBezTo>
                  <a:pt x="7541" y="9356"/>
                  <a:pt x="8069" y="8998"/>
                  <a:pt x="8533" y="8535"/>
                </a:cubicBezTo>
                <a:cubicBezTo>
                  <a:pt x="8996" y="8071"/>
                  <a:pt x="9354" y="7543"/>
                  <a:pt x="9608" y="6950"/>
                </a:cubicBezTo>
                <a:cubicBezTo>
                  <a:pt x="9868" y="6330"/>
                  <a:pt x="9998" y="5680"/>
                  <a:pt x="9998" y="5000"/>
                </a:cubicBezTo>
                <a:cubicBezTo>
                  <a:pt x="9998" y="4320"/>
                  <a:pt x="9868" y="3670"/>
                  <a:pt x="9608" y="3050"/>
                </a:cubicBezTo>
                <a:cubicBezTo>
                  <a:pt x="9354" y="2456"/>
                  <a:pt x="8996" y="1928"/>
                  <a:pt x="8533" y="1465"/>
                </a:cubicBezTo>
                <a:cubicBezTo>
                  <a:pt x="8069" y="1001"/>
                  <a:pt x="7541" y="643"/>
                  <a:pt x="6949" y="390"/>
                </a:cubicBezTo>
                <a:cubicBezTo>
                  <a:pt x="6329" y="130"/>
                  <a:pt x="5679" y="0"/>
                  <a:pt x="4999" y="0"/>
                </a:cubicBezTo>
                <a:moveTo>
                  <a:pt x="4499" y="6960"/>
                </a:moveTo>
                <a:lnTo>
                  <a:pt x="7728" y="3730"/>
                </a:lnTo>
                <a:lnTo>
                  <a:pt x="7019" y="3020"/>
                </a:lnTo>
                <a:lnTo>
                  <a:pt x="4499" y="5540"/>
                </a:lnTo>
                <a:lnTo>
                  <a:pt x="3099" y="4150"/>
                </a:lnTo>
                <a:lnTo>
                  <a:pt x="2400" y="4850"/>
                </a:lnTo>
              </a:path>
            </a:pathLst>
          </a:custGeom>
          <a:solidFill>
            <a:srgbClr val="5B8CB8">
              <a:alpha val="100000"/>
            </a:srgbClr>
          </a:solidFill>
          <a:ln>
            <a:headEnd type="none"/>
            <a:tailEnd type="none"/>
          </a:ln>
        </p:spPr>
      </p:sp>
      <p:sp>
        <p:nvSpPr>
          <p:cNvPr id="24" name="TextBox 24"/>
          <p:cNvSpPr txBox="true"/>
          <p:nvPr/>
        </p:nvSpPr>
        <p:spPr>
          <a:xfrm flipH="false" flipV="false" rot="0">
            <a:off x="8389427" y="3795861"/>
            <a:ext cx="3104374" cy="23812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600">
                <a:ln/>
                <a:solidFill>
                  <a:srgbClr val="0A1F3D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标签精准度清洗</a:t>
            </a:r>
            <a:endParaRPr lang="en-US" sz="1100"/>
          </a:p>
        </p:txBody>
      </p:sp>
      <p:sp>
        <p:nvSpPr>
          <p:cNvPr id="25" name="TextBox 25"/>
          <p:cNvSpPr txBox="true"/>
          <p:nvPr/>
        </p:nvSpPr>
        <p:spPr>
          <a:xfrm flipH="false" flipV="false" rot="0">
            <a:off x="8389427" y="4239666"/>
            <a:ext cx="3342439" cy="679846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建立严格的人工筛查机制，剔除任何表情模棱</a:t>
            </a:r>
            <a:endParaRPr lang="en-US" sz="1100"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两可或特征不典型的图片，确保输入模型的先</a:t>
            </a:r>
            <a:endParaRPr/>
          </a:p>
          <a:p>
            <a:pPr algn="l"/>
            <a:r>
              <a:rPr b="false" i="false" strike="noStrike" sz="1200">
                <a:ln/>
                <a:solidFill>
                  <a:srgbClr val="0A1F3D">
                    <a:alpha val="81960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验知识绝对正确</a:t>
            </a:r>
            <a:endParaRPr/>
          </a:p>
        </p:txBody>
      </p:sp>
      <p:sp>
        <p:nvSpPr>
          <p:cNvPr id="26" name="AutoShape 26"/>
          <p:cNvSpPr/>
          <p:nvPr/>
        </p:nvSpPr>
        <p:spPr>
          <a:xfrm flipH="false" flipV="false" rot="0">
            <a:off x="8389427" y="5833170"/>
            <a:ext cx="3104374" cy="9525"/>
          </a:xfrm>
          <a:prstGeom prst="line">
            <a:avLst/>
          </a:prstGeom>
          <a:ln w="9525">
            <a:solidFill>
              <a:srgbClr val="C5CDD6">
                <a:alpha val="100000"/>
              </a:srgbClr>
            </a:solidFill>
            <a:prstDash val="solid"/>
            <a:headEnd type="none"/>
            <a:tailEnd type="none"/>
          </a:ln>
        </p:spPr>
      </p:sp>
      <p:sp>
        <p:nvSpPr>
          <p:cNvPr id="27" name="TextBox 27"/>
          <p:cNvSpPr txBox="true"/>
          <p:nvPr/>
        </p:nvSpPr>
        <p:spPr>
          <a:xfrm flipH="false" flipV="false" rot="0">
            <a:off x="8389427" y="5976045"/>
            <a:ext cx="3104374" cy="14287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non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5B8CB8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PRECISION</a:t>
            </a:r>
            <a:endParaRPr lang="en-US" sz="11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blipFill rotWithShape="true">
            <a:blip r:embed="rId2">
              <a:alphaModFix amt="100000"/>
              <a:alphaModFix amt="100000"/>
            </a:blip>
            <a:stretch>
              <a:fillRect b="0" l="0" r="0" t="0"/>
            </a:stretch>
          </a:blipFill>
          <a:ln>
            <a:headEnd type="none"/>
            <a:tailEnd type="none"/>
          </a:ln>
        </p:spPr>
      </p:sp>
      <p:sp>
        <p:nvSpPr>
          <p:cNvPr id="3" name="AutoShape 3"/>
          <p:cNvSpPr/>
          <p:nvPr/>
        </p:nvSpPr>
        <p:spPr>
          <a:xfrm flipH="false" flipV="false" rot="0">
            <a:off x="0" y="0"/>
            <a:ext cx="12188952" cy="6858000"/>
          </a:xfrm>
          <a:prstGeom prst="rect">
            <a:avLst/>
          </a:prstGeom>
          <a:solidFill>
            <a:srgbClr val="0A0A0B">
              <a:alpha val="34901"/>
            </a:srgbClr>
          </a:solidFill>
          <a:ln>
            <a:headEnd type="none"/>
            <a:tailEnd type="none"/>
          </a:ln>
        </p:spPr>
      </p:sp>
      <p:sp>
        <p:nvSpPr>
          <p:cNvPr id="4" name="TextBox 4"/>
          <p:cNvSpPr txBox="true"/>
          <p:nvPr/>
        </p:nvSpPr>
        <p:spPr>
          <a:xfrm flipH="false" flipV="false" rot="0">
            <a:off x="5650781" y="2360860"/>
            <a:ext cx="6538171" cy="142875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false" bIns="0" lIns="0" rIns="0" rtlCol="false" tIns="0" vert="horz" wrap="square"/>
          <a:lstStyle/>
          <a:p>
            <a:pPr algn="l">
              <a:defRPr/>
            </a:pPr>
            <a:r>
              <a:rPr b="false" i="false" lang="en-US" strike="noStrike" sz="900">
                <a:ln/>
                <a:solidFill>
                  <a:srgbClr val="F1F3F5">
                    <a:alpha val="60000"/>
                  </a:srgbClr>
                </a:solidFill>
                <a:latin typeface="Inter"/>
                <a:ea typeface="Inter"/>
                <a:cs typeface="Inter"/>
              </a:rPr>
              <a:t>Thank You</a:t>
            </a:r>
            <a:endParaRPr lang="en-US" sz="1100"/>
          </a:p>
        </p:txBody>
      </p:sp>
      <p:sp>
        <p:nvSpPr>
          <p:cNvPr id="5" name="TextBox 5"/>
          <p:cNvSpPr txBox="true"/>
          <p:nvPr/>
        </p:nvSpPr>
        <p:spPr>
          <a:xfrm flipH="false" flipV="false" rot="0">
            <a:off x="2337952" y="2832348"/>
            <a:ext cx="7513048" cy="796230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true" i="false" lang="en-US" strike="noStrike" sz="5700">
                <a:ln/>
                <a:solidFill>
                  <a:srgbClr val="F1F3F5">
                    <a:alpha val="100000"/>
                  </a:srgbClr>
                </a:solidFill>
                <a:latin typeface="Alibaba PuHuiTi 3.0 55 Regular"/>
                <a:ea typeface="Alibaba PuHuiTi 3.0 55 Regular"/>
                <a:cs typeface="Alibaba PuHuiTi 3.0 55 Regular"/>
              </a:rPr>
              <a:t>感谢聆听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 flipH="false" flipV="false" rot="0">
            <a:off x="5865933" y="3895278"/>
            <a:ext cx="457086" cy="19050"/>
          </a:xfrm>
          <a:prstGeom prst="rect">
            <a:avLst/>
          </a:prstGeom>
          <a:solidFill>
            <a:srgbClr val="5B8CB8">
              <a:alpha val="80000"/>
            </a:srgbClr>
          </a:solidFill>
          <a:ln>
            <a:headEnd type="none"/>
            <a:tailEnd type="none"/>
          </a:ln>
        </p:spPr>
      </p:sp>
      <p:sp>
        <p:nvSpPr>
          <p:cNvPr id="7" name="TextBox 7"/>
          <p:cNvSpPr txBox="true"/>
          <p:nvPr/>
        </p:nvSpPr>
        <p:spPr>
          <a:xfrm flipH="false" flipV="false" rot="0">
            <a:off x="2503928" y="4181028"/>
            <a:ext cx="7181096" cy="335161"/>
          </a:xfrm>
          <a:prstGeom prst="rect">
            <a:avLst/>
          </a:prstGeom>
          <a:ln>
            <a:headEnd type="none"/>
            <a:tailEnd type="none"/>
          </a:ln>
        </p:spPr>
        <p:txBody>
          <a:bodyPr anchor="t" anchorCtr="true" bIns="0" lIns="0" rIns="0" rtlCol="false" tIns="0" vert="horz" wrap="square"/>
          <a:lstStyle/>
          <a:p>
            <a:pPr algn="ctr">
              <a:defRPr/>
            </a:pPr>
            <a:r>
              <a:rPr b="false" i="false" lang="en-US" strike="noStrike" sz="1600">
                <a:ln/>
                <a:solidFill>
                  <a:srgbClr val="F1F3F5">
                    <a:alpha val="85098"/>
                  </a:srgbClr>
                </a:solidFill>
                <a:latin typeface="FZYaYiHei GB18030L2 R"/>
                <a:ea typeface="FZYaYiHei GB18030L2 R"/>
                <a:cs typeface="FZYaYiHei GB18030L2 R"/>
              </a:rPr>
              <a:t>Q &amp; A | 欢迎交流与指导</a:t>
            </a:r>
            <a:endParaRPr lang="en-US" sz="1100"/>
          </a:p>
        </p:txBody>
      </p:sp>
      <p:pic>
        <p:nvPicPr>
          <p:cNvPr id="99999" name="WatermarkAigc"/>
          <p:cNvPicPr>
            <a:picLocks noChangeAspect="1"/>
          </p:cNvPicPr>
          <p:nvPr/>
        </p:nvPicPr>
        <p:blipFill>
          <a:blip r:embed="rIdWatermark"/>
          <a:stretch>
            <a:fillRect/>
          </a:stretch>
        </p:blipFill>
        <p:spPr>
          <a:xfrm>
            <a:off x="10807700" y="6413500"/>
            <a:ext cx="1193800" cy="254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