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2.svg" ContentType="image/svg+xml"/>
  <Override PartName="/ppt/media/image15.svg" ContentType="image/svg+xml"/>
  <Override PartName="/ppt/media/image18.svg" ContentType="image/svg+xml"/>
  <Override PartName="/ppt/media/image2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36.svg" ContentType="image/svg+xml"/>
  <Override PartName="/ppt/media/image38.svg" ContentType="image/svg+xml"/>
  <Override PartName="/ppt/media/image4.svg" ContentType="image/svg+xml"/>
  <Override PartName="/ppt/media/image40.svg" ContentType="image/svg+xml"/>
  <Override PartName="/ppt/media/image42.svg" ContentType="image/svg+xml"/>
  <Override PartName="/ppt/media/image44.svg" ContentType="image/svg+xml"/>
  <Override PartName="/ppt/media/image46.svg" ContentType="image/svg+xml"/>
  <Override PartName="/ppt/media/image48.svg" ContentType="image/svg+xml"/>
  <Override PartName="/ppt/media/image50.svg" ContentType="image/svg+xml"/>
  <Override PartName="/ppt/media/image52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今天我将分享一次特别的课程体验——人脸表情数据标注。这次体验让我对AI如何理解人类情感，以及数据标注这项工作本身，有了颠覆性的认知。这份报告将深入探讨AI情感理解背后的“人性难题”，希望能引发大家的思考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报告将分为六个部分。首先，我会通过一个具体的案例引出我们讨论的核心问题。接着，深入分析表情解读产生争议的原因。然后，对比不同类型的数据标注，展示我认知上的转变。之后，探讨如何处理有争议的数据。在此基础上，反思AI在情感理解上的局限性。最后，对数据标注者的价值进行总结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一切始于一次小小的分歧。在一次人脸表情标注挑战中，我自信地为一张图片打上“委屈”的标签，但全班的结果却五花八门。这次经历让我意识到，我们习以为常的“看懂表情”，在AI训练中竟是如此复杂的难题。这颗石子，激起了我对数据标注乃至AI情感理解的层层思考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来看第一个案例。这张表情，眉头紧蹙，眼神闪躲。我觉得这是典型的“委屈”。但数据显示，更多人认为是“烦躁”。这让我意识到，我们对表情的解读，深受个人经验的影响。同样的肌肉运动，在不同人眼中，可能代表着完全不同的情绪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二个案例的争议更大。一个嘴角上扬但眼神没有笑意的表情，几乎一半人认为是“礼貌微笑”，另一半则认为是“尴尬苦笑”。这生动地展示了人类情感的复杂性，一个表情背后可能隐藏着完全不同的真实情绪，这给AI的识别带来了巨大挑战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那么，为什么会产生这些分歧呢？我总结了四个核心原因。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首先，人类情感本身就是模糊和多义的。我们常说的“百感交集”就是最好的证明。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其次，每个人的生活经验不同，导致解读各异。面对同一张照片，经历过不同事情的人，很可能会看出完全不同的情绪。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第三，文化和语境也在其中扮演了重要角色。一个在西方文化中代表“惊讶”的表情，在东方语境下可能被解读为“困惑”。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最后，我们使用的标签体系本身存在局限性，无法完美定义所有复杂情绪。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次体验彻底颠覆了我对数据标注的认知。两周前，我还认为物体框选这样的标注是简单的体力活。但这次表情标注让我明白，这是两种截然不同的工作。如果说物体标注是在训练AI的“眼睛”，让它清晰地识别物理世界，那么表情标注，就是在尝试赋予AI一颗能理解人性的“心”，去洞察人类复杂的情感世界。这不仅是技术，更是一种“技术+人文”的独特结合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们可以将数据标注分为两类：客观标注和主观标注。客观标注，如物体检测，有明确的对错标准。而主观标注，如表情识别，则充满了主观性和争议，它要求标注者具备同理心和对人性的深刻理解。AI的发展，恰恰离不开大量这类主观标注的数据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面对有争议的数据，我们第一反应可能是删掉它。但这次体验让我认识到，这些数据恰恰是宝贵的宝藏。它们反映了真实世界中复杂的人类情感，也暴露了我们标注体系的不足。处理好这些数据，是提升AI模型性能的关键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那么，如何合理地处理这些争议数据呢？我认为可以遵循四个步骤。首先，分析争议的来源。其次，通过多轮标注来寻求共识。再次，对于无法达成共识的数据，我们可以保留其争议性，让模型学习到情绪的复杂性。最后，建立反馈机制，不断优化我们的标注体系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这次体验也让我深刻反思一个问题：AI能真正“懂”人吗？我的结论是，至少在目前，AI的情感理解本质上是一种基于统计规律的“模仿”，而非真正的“理解”。它无法拥有人类的情感体验。但这并不妨碍它成为一个有价值的工具，通过精准的识别，为我们提供有意义的回应和帮助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，我想重新定义数据标注者的角色。他们不仅仅是数据的提供者，更是AI与人性之间的桥梁。他们用自己的同理心和对人性的理解，为AI注入了温度，让冰冷的机器能够触摸到真实世界的复杂与细腻。高质量的数据标注，是未来智能时代不可或缺的基石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我的分享到此结束，感谢大家的聆听。现在是问答环节，欢迎大家提问与交流。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13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20.svg"/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png"/><Relationship Id="rId8" Type="http://schemas.openxmlformats.org/officeDocument/2006/relationships/image" Target="../media/image26.svg"/><Relationship Id="rId7" Type="http://schemas.openxmlformats.org/officeDocument/2006/relationships/image" Target="../media/image25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18.svg"/><Relationship Id="rId3" Type="http://schemas.openxmlformats.org/officeDocument/2006/relationships/image" Target="../media/image17.png"/><Relationship Id="rId2" Type="http://schemas.openxmlformats.org/officeDocument/2006/relationships/image" Target="../media/image22.svg"/><Relationship Id="rId18" Type="http://schemas.openxmlformats.org/officeDocument/2006/relationships/notesSlide" Target="../notesSlides/notesSlide8.xml"/><Relationship Id="rId17" Type="http://schemas.openxmlformats.org/officeDocument/2006/relationships/slideLayout" Target="../slideLayouts/slideLayout12.xml"/><Relationship Id="rId16" Type="http://schemas.openxmlformats.org/officeDocument/2006/relationships/image" Target="../media/image32.svg"/><Relationship Id="rId15" Type="http://schemas.openxmlformats.org/officeDocument/2006/relationships/image" Target="../media/image31.png"/><Relationship Id="rId14" Type="http://schemas.openxmlformats.org/officeDocument/2006/relationships/image" Target="../media/image30.svg"/><Relationship Id="rId13" Type="http://schemas.openxmlformats.org/officeDocument/2006/relationships/image" Target="../media/image29.png"/><Relationship Id="rId12" Type="http://schemas.openxmlformats.org/officeDocument/2006/relationships/image" Target="../media/image20.svg"/><Relationship Id="rId11" Type="http://schemas.openxmlformats.org/officeDocument/2006/relationships/image" Target="../media/image19.png"/><Relationship Id="rId10" Type="http://schemas.openxmlformats.org/officeDocument/2006/relationships/image" Target="../media/image28.svg"/><Relationship Id="rId1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png"/><Relationship Id="rId8" Type="http://schemas.openxmlformats.org/officeDocument/2006/relationships/image" Target="../media/image38.svg"/><Relationship Id="rId7" Type="http://schemas.openxmlformats.org/officeDocument/2006/relationships/image" Target="../media/image37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36.svg"/><Relationship Id="rId3" Type="http://schemas.openxmlformats.org/officeDocument/2006/relationships/image" Target="../media/image35.png"/><Relationship Id="rId2" Type="http://schemas.openxmlformats.org/officeDocument/2006/relationships/image" Target="../media/image34.svg"/><Relationship Id="rId12" Type="http://schemas.openxmlformats.org/officeDocument/2006/relationships/notesSlide" Target="../notesSlides/notesSlide9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40.svg"/><Relationship Id="rId1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48.svg"/><Relationship Id="rId7" Type="http://schemas.openxmlformats.org/officeDocument/2006/relationships/image" Target="../media/image47.png"/><Relationship Id="rId6" Type="http://schemas.openxmlformats.org/officeDocument/2006/relationships/image" Target="../media/image46.svg"/><Relationship Id="rId5" Type="http://schemas.openxmlformats.org/officeDocument/2006/relationships/image" Target="../media/image45.png"/><Relationship Id="rId4" Type="http://schemas.openxmlformats.org/officeDocument/2006/relationships/image" Target="../media/image44.svg"/><Relationship Id="rId3" Type="http://schemas.openxmlformats.org/officeDocument/2006/relationships/image" Target="../media/image43.png"/><Relationship Id="rId2" Type="http://schemas.openxmlformats.org/officeDocument/2006/relationships/image" Target="../media/image42.svg"/><Relationship Id="rId10" Type="http://schemas.openxmlformats.org/officeDocument/2006/relationships/notesSlide" Target="../notesSlides/notesSlide10.xml"/><Relationship Id="rId1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28.svg"/><Relationship Id="rId3" Type="http://schemas.openxmlformats.org/officeDocument/2006/relationships/image" Target="../media/image27.png"/><Relationship Id="rId2" Type="http://schemas.openxmlformats.org/officeDocument/2006/relationships/image" Target="../media/image50.svg"/><Relationship Id="rId1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1905000"/>
            <a:ext cx="10668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数据标注：AI情感理解背后的“人性难题”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3429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0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一次人脸表情标注挑战的深度体验报告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4826000"/>
            <a:ext cx="1143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6985000" y="5461000"/>
            <a:ext cx="444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2026年3月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23875" y="5969000"/>
            <a:ext cx="3562251" cy="609600"/>
          </a:xfrm>
          <a:prstGeom prst="rect">
            <a:avLst/>
          </a:prstGeom>
          <a:noFill/>
          <a:ln w="12700">
            <a:noFill/>
            <a:prstDash val="solid"/>
          </a:ln>
        </p:spPr>
        <p:txBody>
          <a:bodyPr wrap="square" lIns="0" tIns="0" rIns="0" bIns="0" rtlCol="0" anchor="t">
            <a:spAutoFit/>
          </a:bodyPr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0" i="0" u="none" strike="noStrike">
                <a:solidFill>
                  <a:srgbClr val="1F232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演讲者：陈政霖</a:t>
            </a:r>
            <a:endParaRPr lang="en-US" sz="11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905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目录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2032000" y="609600"/>
            <a:ext cx="254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0" i="0" u="none" strike="noStrike" spc="300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CONTENTS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1905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1841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引言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一次“争议标注”引发的思考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223000" y="1651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477000" y="1905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7493000" y="1841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争议来源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为什么一张表情会有不同解读？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762000" y="3429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1016000" y="3683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2032000" y="3619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认知颠覆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从“物体框选”到“表情解读”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6223000" y="3429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6477000" y="3683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7493000" y="3619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数据处理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争议数据是“垃圾”还是“宝藏”？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6" name="AutoShape 16"/>
          <p:cNvSpPr/>
          <p:nvPr/>
        </p:nvSpPr>
        <p:spPr>
          <a:xfrm>
            <a:off x="762000" y="5080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1016000" y="5334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05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2032000" y="5270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深度反思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AI能真正“懂”人吗？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6223000" y="5080000"/>
            <a:ext cx="5207000" cy="1460500"/>
          </a:xfrm>
          <a:prstGeom prst="roundRect">
            <a:avLst>
              <a:gd name="adj" fmla="val 695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6477000" y="5334000"/>
            <a:ext cx="88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06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7493000" y="5270500"/>
            <a:ext cx="3683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结语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数据标注者——AI与人性的桥梁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一次“争议标注”引发的思考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651000"/>
            <a:ext cx="5207000" cy="2159000"/>
          </a:xfrm>
          <a:prstGeom prst="roundRect">
            <a:avLst>
              <a:gd name="adj" fmla="val 7058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1905000"/>
            <a:ext cx="469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 核心事件：一场“表情”的罗生门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16000" y="2540000"/>
            <a:ext cx="4699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300" b="0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在一次课程的表情图片标注挑战中，结果出现了巨大分歧：我自信判断为</a:t>
            </a:r>
            <a:r>
              <a:rPr lang="en-US" sz="13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“委屈”</a:t>
            </a:r>
            <a:r>
              <a:rPr lang="en-US" sz="1300" b="0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，但全班同学给出的“困惑”、“烦躁”、“难过”、“轻蔑”等标签却票数分散，没有绝对的共识。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762000" y="4064000"/>
            <a:ext cx="5207000" cy="2286000"/>
          </a:xfrm>
          <a:prstGeom prst="roundRect">
            <a:avLst>
              <a:gd name="adj" fmla="val 6666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1016000" y="4318000"/>
            <a:ext cx="469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 引发思考：AI如何读懂人心？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4953000"/>
            <a:ext cx="4699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 打破迷思：数据标注从来不是机械的复制粘贴，而是充满主观解读的创造性工作。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3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• 认知鸿沟：让AI理解人类微妙且复杂的情感，远比我们想象中更具技术挑战。</a:t>
            </a:r>
            <a:endParaRPr lang="en-US" sz="1300" b="0" i="0" u="none" strike="noStrike">
              <a:solidFill>
                <a:srgbClr val="4B5563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6223000" y="1651000"/>
            <a:ext cx="5207000" cy="4699000"/>
          </a:xfrm>
          <a:prstGeom prst="roundRect">
            <a:avLst>
              <a:gd name="adj" fmla="val 324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6477000" y="1905000"/>
            <a:ext cx="4699000" cy="3048000"/>
          </a:xfrm>
          <a:prstGeom prst="roundRect">
            <a:avLst>
              <a:gd name="adj" fmla="val 3333"/>
            </a:avLst>
          </a:prstGeom>
          <a:solidFill>
            <a:srgbClr val="FEF3C7">
              <a:alpha val="7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58000" y="2540000"/>
            <a:ext cx="1397000" cy="13970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82000" y="2794000"/>
            <a:ext cx="889000" cy="8890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98000" y="2540000"/>
            <a:ext cx="1397000" cy="13970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6477000" y="5207000"/>
            <a:ext cx="469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8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理性逻辑 × 感性情感</a:t>
            </a:r>
            <a:endParaRPr lang="en-US" sz="1100"/>
          </a:p>
          <a:p>
            <a:pPr indent="0" algn="ctr">
              <a:lnSpc>
                <a:spcPct val="108000"/>
              </a:lnSpc>
            </a:pPr>
            <a:r>
              <a:rPr lang="en-US" sz="12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探索数据标注背后的“温度”与“规则”</a:t>
            </a:r>
            <a:endParaRPr lang="en-US" sz="12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案例一：“委屈”还是“烦躁”？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524000"/>
            <a:ext cx="5207000" cy="1778000"/>
          </a:xfrm>
          <a:prstGeom prst="roundRect">
            <a:avLst>
              <a:gd name="adj" fmla="val 571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16000" y="1778000"/>
            <a:ext cx="406400" cy="4064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651000" y="1752600"/>
            <a:ext cx="4064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表情特征描述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2413000"/>
            <a:ext cx="4699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面部呈现：眉头微蹙，眼神下意识闪躲，嘴角明显下撇，下颌线紧绷，整体面部肌肉呈现收缩状态。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62000" y="3683000"/>
            <a:ext cx="5207000" cy="2540000"/>
          </a:xfrm>
          <a:prstGeom prst="roundRect">
            <a:avLst>
              <a:gd name="adj" fmla="val 40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952500" y="3937000"/>
            <a:ext cx="2349500" cy="2032000"/>
          </a:xfrm>
          <a:prstGeom prst="roundRect">
            <a:avLst>
              <a:gd name="adj" fmla="val 3750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3000" y="4127500"/>
            <a:ext cx="304800" cy="304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1524000" y="4089400"/>
            <a:ext cx="165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我的解读：委屈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1143000" y="4699000"/>
            <a:ext cx="19685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源于个人相似的情绪体验投射，将表情与过往“隐忍、压抑”的心理状态关联，主观感受强烈。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3429000" y="3937000"/>
            <a:ext cx="2349500" cy="2032000"/>
          </a:xfrm>
          <a:prstGeom prst="roundRect">
            <a:avLst>
              <a:gd name="adj" fmla="val 3750"/>
            </a:avLst>
          </a:prstGeom>
          <a:solidFill>
            <a:srgbClr val="FFFBE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19500" y="41275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4000500" y="4089400"/>
            <a:ext cx="165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他人解读：烦躁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3619500" y="4699000"/>
            <a:ext cx="19685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基于对客观表情肌的理性分析，认为皱眉与嘴角紧绷对应生理上的“不耐烦”，即懒得搭理。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6350000" y="1524000"/>
            <a:ext cx="5080000" cy="4699000"/>
          </a:xfrm>
          <a:prstGeom prst="roundRect">
            <a:avLst>
              <a:gd name="adj" fmla="val 2162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604000" y="177800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众包标注结果分布</a:t>
            </a:r>
            <a:endParaRPr lang="en-US" sz="1100"/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4000" y="2540000"/>
            <a:ext cx="4572000" cy="3429000"/>
          </a:xfrm>
          <a:prstGeom prst="rect">
            <a:avLst/>
          </a:prstGeom>
          <a:ln w="12700">
            <a:noFill/>
            <a:prstDash val="solid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案例二：“礼貌微笑”还是“尴尬苦笑”？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66800" y="2159000"/>
            <a:ext cx="609600" cy="6096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1879600" y="2209800"/>
            <a:ext cx="177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表情特征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3302000"/>
            <a:ext cx="2794000" cy="203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33000"/>
              </a:lnSpc>
              <a:defRPr/>
            </a:pPr>
            <a:r>
              <a:rPr lang="en-US" sz="15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从面部肌肉来看，嘴角呈现明显的上扬趋势，但眼神中缺乏笑意，整体神态透露出一种难以言喻的“局促感”与“不自然感”。</a:t>
            </a:r>
            <a:endParaRPr lang="en-US" sz="1100"/>
          </a:p>
          <a:p>
            <a:pPr indent="0" algn="l">
              <a:lnSpc>
                <a:spcPct val="133000"/>
              </a:lnSpc>
              <a:spcBef>
                <a:spcPts val="2400"/>
              </a:spcBef>
            </a:pPr>
            <a:r>
              <a:rPr lang="en-US" sz="1300" b="0" i="1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“形似笑，神非笑”，是这个表情最显著的特征。</a:t>
            </a:r>
            <a:endParaRPr lang="en-US" sz="1300" b="0" i="1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4445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4699000" y="2159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标注结果分布</a:t>
            </a:r>
            <a:endParaRPr lang="en-US" sz="1100"/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0" y="2921000"/>
            <a:ext cx="2921000" cy="2032000"/>
          </a:xfrm>
          <a:prstGeom prst="rect">
            <a:avLst/>
          </a:prstGeom>
          <a:ln w="12700">
            <a:noFill/>
            <a:prstDash val="solid"/>
          </a:ln>
        </p:spPr>
      </p:pic>
      <p:sp>
        <p:nvSpPr>
          <p:cNvPr id="10" name="AutoShape 10"/>
          <p:cNvSpPr/>
          <p:nvPr/>
        </p:nvSpPr>
        <p:spPr>
          <a:xfrm>
            <a:off x="4635500" y="5207000"/>
            <a:ext cx="2921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两大观点占比接近 1:1，分歧显著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8128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8382000" y="2159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解读分歧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382000" y="3048000"/>
            <a:ext cx="2794000" cy="1397000"/>
          </a:xfrm>
          <a:prstGeom prst="roundRect">
            <a:avLst>
              <a:gd name="adj" fmla="val 7272"/>
            </a:avLst>
          </a:prstGeom>
          <a:solidFill>
            <a:srgbClr val="FEF3C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8572500" y="3238500"/>
            <a:ext cx="2413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B45309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“尴尬苦笑” (我的解读)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800"/>
              </a:spcBef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典型的“皮笑肉不笑”。这种笑往往不是发自内心的，而是在窘迫、不知所措时，做出的一种本能反应。</a:t>
            </a:r>
            <a:endParaRPr lang="en-US" sz="1200" b="0" i="0" u="none" strike="noStrike">
              <a:solidFill>
                <a:srgbClr val="4B5563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8382000" y="4699000"/>
            <a:ext cx="2794000" cy="1270000"/>
          </a:xfrm>
          <a:prstGeom prst="roundRect">
            <a:avLst>
              <a:gd name="adj" fmla="val 8000"/>
            </a:avLst>
          </a:prstGeom>
          <a:solidFill>
            <a:srgbClr val="F3F4F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8572500" y="4889500"/>
            <a:ext cx="2413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“礼貌/轻蔑” (他人解读)</a:t>
            </a:r>
            <a:endParaRPr lang="en-US" sz="1100"/>
          </a:p>
          <a:p>
            <a:pPr indent="0" algn="l">
              <a:lnSpc>
                <a:spcPct val="108000"/>
              </a:lnSpc>
              <a:spcBef>
                <a:spcPts val="800"/>
              </a:spcBef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一部分认为这是“标准的友好礼貌”；也有人认为这是一种带有嘲讽意味的“轻蔑假笑”。</a:t>
            </a:r>
            <a:endParaRPr lang="en-US" sz="1200" b="0" i="0" u="none" strike="noStrike">
              <a:solidFill>
                <a:srgbClr val="4B5563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分歧的根源：为什么解读会不同？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651000"/>
            <a:ext cx="5207000" cy="2222500"/>
          </a:xfrm>
          <a:prstGeom prst="roundRect">
            <a:avLst>
              <a:gd name="adj" fmla="val 6857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2032000"/>
            <a:ext cx="762000" cy="7620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2032000"/>
            <a:ext cx="76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1968500"/>
            <a:ext cx="36830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人类情感的模糊性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0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情绪往往是混合的，单一标签难以定义。我们的感受经常是多种情绪交织，无法被简单的词语所概括。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6223000" y="1651000"/>
            <a:ext cx="5207000" cy="2222500"/>
          </a:xfrm>
          <a:prstGeom prst="roundRect">
            <a:avLst>
              <a:gd name="adj" fmla="val 6857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6477000" y="2032000"/>
            <a:ext cx="762000" cy="7620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6477000" y="2032000"/>
            <a:ext cx="76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7493000" y="1968500"/>
            <a:ext cx="36830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个体经验的差异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0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独特的生活经历、性格特质以及过往情绪感知方式，都会直接影响我们对他人表情和情绪的判断与解读。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762000" y="4191000"/>
            <a:ext cx="5207000" cy="2222500"/>
          </a:xfrm>
          <a:prstGeom prst="roundRect">
            <a:avLst>
              <a:gd name="adj" fmla="val 6857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1016000" y="4572000"/>
            <a:ext cx="762000" cy="7620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1016000" y="4572000"/>
            <a:ext cx="76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2032000" y="4508500"/>
            <a:ext cx="36830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文化与语境的影响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0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不同的文化背景下，人们对同一表情符号或面部表情的理解往往存在显著差异，语境也会改变其含义。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6223000" y="4191000"/>
            <a:ext cx="5207000" cy="2222500"/>
          </a:xfrm>
          <a:prstGeom prst="roundRect">
            <a:avLst>
              <a:gd name="adj" fmla="val 6857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6477000" y="4572000"/>
            <a:ext cx="762000" cy="7620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6477000" y="4572000"/>
            <a:ext cx="76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493000" y="4508500"/>
            <a:ext cx="3683000" cy="158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标签体系的局限性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0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现有的情绪分类标签体系往往是有限且离散的，无法完整覆盖人类复杂、连续且细腻的混合情绪状态。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认知颠覆：从“物体框选”到“表情解读”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778000"/>
            <a:ext cx="5207000" cy="4318000"/>
          </a:xfrm>
          <a:prstGeom prst="roundRect">
            <a:avLst>
              <a:gd name="adj" fmla="val 352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778000"/>
            <a:ext cx="5207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3000" y="2286000"/>
            <a:ext cx="558800" cy="5588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2032000" y="2311400"/>
            <a:ext cx="355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物体框选标注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143000" y="3302000"/>
            <a:ext cx="4445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📌 核心特点：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客观、可量化、有明确的对错标准，是结构化的数据输入。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143000" y="4318000"/>
            <a:ext cx="4445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旧认知：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被视为“纯体力”劳动，简单机械重复，容易被技术取代。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143000" y="5334000"/>
            <a:ext cx="4445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✨ 形象比喻：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给AI的“眼睛”装上清晰镜片，让它看见世界。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223000" y="1778000"/>
            <a:ext cx="5207000" cy="4318000"/>
          </a:xfrm>
          <a:prstGeom prst="roundRect">
            <a:avLst>
              <a:gd name="adj" fmla="val 3529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1" name="AutoShape 11"/>
          <p:cNvSpPr/>
          <p:nvPr/>
        </p:nvSpPr>
        <p:spPr>
          <a:xfrm>
            <a:off x="6223000" y="1778000"/>
            <a:ext cx="5207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04000" y="2286000"/>
            <a:ext cx="558800" cy="558800"/>
          </a:xfrm>
          <a:prstGeom prst="rect">
            <a:avLst/>
          </a:prstGeom>
        </p:spPr>
      </p:pic>
      <p:sp>
        <p:nvSpPr>
          <p:cNvPr id="13" name="AutoShape 13"/>
          <p:cNvSpPr/>
          <p:nvPr/>
        </p:nvSpPr>
        <p:spPr>
          <a:xfrm>
            <a:off x="7493000" y="2311400"/>
            <a:ext cx="355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人脸表情标注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6604000" y="3302000"/>
            <a:ext cx="4445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📌 核心特点：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主观、依赖人类共识、无绝对对错，是复杂的情感判断。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6604000" y="4318000"/>
            <a:ext cx="4445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💡 新认知：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不仅需要技术，更需要同理心与人性洞察，是“技术+人文”的复合型工作。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6604000" y="5334000"/>
            <a:ext cx="4445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6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✨ 形象比喻：</a:t>
            </a: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给AI的“心”注入理解人性的能力，让它读懂人心。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数据标注的两种类型：客观 vs. 主观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651000"/>
            <a:ext cx="5207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5207000" cy="889000"/>
          </a:xfrm>
          <a:prstGeom prst="roundRect">
            <a:avLst>
              <a:gd name="adj" fmla="val 17142"/>
            </a:avLst>
          </a:prstGeom>
          <a:solidFill>
            <a:srgbClr val="333333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762000" y="1803400"/>
            <a:ext cx="5207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客观标注 · Objective Labeling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952500" y="2794000"/>
            <a:ext cx="2349500" cy="1524000"/>
          </a:xfrm>
          <a:prstGeom prst="roundRect">
            <a:avLst>
              <a:gd name="adj" fmla="val 6666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17600" y="2984500"/>
            <a:ext cx="304800" cy="3048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524000" y="2946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核心特点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117600" y="3492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基于事实性信息，可量化分析，具备明确、统一的对错判断标准。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3429000" y="2794000"/>
            <a:ext cx="2349500" cy="1524000"/>
          </a:xfrm>
          <a:prstGeom prst="roundRect">
            <a:avLst>
              <a:gd name="adj" fmla="val 6666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94100" y="29845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4000500" y="2946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典型任务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3594100" y="3492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计算机视觉领域为主，如：图像物体检测、道路语义分割、车牌识别。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952500" y="4572000"/>
            <a:ext cx="2349500" cy="1460500"/>
          </a:xfrm>
          <a:prstGeom prst="roundRect">
            <a:avLst>
              <a:gd name="adj" fmla="val 6956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17600" y="4762500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1524000" y="4724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人员要求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1117600" y="5270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无需特定专业背景，但需具备高度的细心与耐心，严格遵守标注规则。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3429000" y="4572000"/>
            <a:ext cx="2349500" cy="1460500"/>
          </a:xfrm>
          <a:prstGeom prst="roundRect">
            <a:avLst>
              <a:gd name="adj" fmla="val 6956"/>
            </a:avLst>
          </a:prstGeom>
          <a:solidFill>
            <a:srgbClr val="F9FAF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94100" y="4762500"/>
            <a:ext cx="304800" cy="3048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4000500" y="4724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争议空间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3594100" y="5270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标注结果客观稳定，不同标注者间一致性极高，几乎不存在人为争议。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6223000" y="1651000"/>
            <a:ext cx="5207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3" name="AutoShape 23"/>
          <p:cNvSpPr/>
          <p:nvPr/>
        </p:nvSpPr>
        <p:spPr>
          <a:xfrm>
            <a:off x="6223000" y="1651000"/>
            <a:ext cx="5207000" cy="889000"/>
          </a:xfrm>
          <a:prstGeom prst="roundRect">
            <a:avLst>
              <a:gd name="adj" fmla="val 17142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4" name="AutoShape 24"/>
          <p:cNvSpPr/>
          <p:nvPr/>
        </p:nvSpPr>
        <p:spPr>
          <a:xfrm>
            <a:off x="6223000" y="1803400"/>
            <a:ext cx="5207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FFFFFF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主观标注 · Subjective Labeling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6413500" y="2794000"/>
            <a:ext cx="2349500" cy="1524000"/>
          </a:xfrm>
          <a:prstGeom prst="roundRect">
            <a:avLst>
              <a:gd name="adj" fmla="val 6666"/>
            </a:avLst>
          </a:prstGeom>
          <a:solidFill>
            <a:srgbClr val="FFF7E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6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578600" y="2984500"/>
            <a:ext cx="304800" cy="304800"/>
          </a:xfrm>
          <a:prstGeom prst="rect">
            <a:avLst/>
          </a:prstGeom>
        </p:spPr>
      </p:pic>
      <p:sp>
        <p:nvSpPr>
          <p:cNvPr id="27" name="AutoShape 27"/>
          <p:cNvSpPr/>
          <p:nvPr/>
        </p:nvSpPr>
        <p:spPr>
          <a:xfrm>
            <a:off x="6985000" y="2946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核心特点</a:t>
            </a:r>
            <a:endParaRPr lang="en-US" sz="1100"/>
          </a:p>
        </p:txBody>
      </p:sp>
      <p:sp>
        <p:nvSpPr>
          <p:cNvPr id="28" name="AutoShape 28"/>
          <p:cNvSpPr/>
          <p:nvPr/>
        </p:nvSpPr>
        <p:spPr>
          <a:xfrm>
            <a:off x="6578600" y="3492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基于个人认知与感受，强调群体共识性，通常没有绝对的“唯一正确”答案。</a:t>
            </a:r>
            <a:endParaRPr lang="en-US" sz="1100"/>
          </a:p>
        </p:txBody>
      </p:sp>
      <p:sp>
        <p:nvSpPr>
          <p:cNvPr id="29" name="AutoShape 29"/>
          <p:cNvSpPr/>
          <p:nvPr/>
        </p:nvSpPr>
        <p:spPr>
          <a:xfrm>
            <a:off x="8890000" y="2794000"/>
            <a:ext cx="2349500" cy="1524000"/>
          </a:xfrm>
          <a:prstGeom prst="roundRect">
            <a:avLst>
              <a:gd name="adj" fmla="val 6666"/>
            </a:avLst>
          </a:prstGeom>
          <a:solidFill>
            <a:srgbClr val="FFF7E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055100" y="2984500"/>
            <a:ext cx="304800" cy="304800"/>
          </a:xfrm>
          <a:prstGeom prst="rect">
            <a:avLst/>
          </a:prstGeom>
        </p:spPr>
      </p:pic>
      <p:sp>
        <p:nvSpPr>
          <p:cNvPr id="31" name="AutoShape 31"/>
          <p:cNvSpPr/>
          <p:nvPr/>
        </p:nvSpPr>
        <p:spPr>
          <a:xfrm>
            <a:off x="9461500" y="2946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典型任务</a:t>
            </a:r>
            <a:endParaRPr lang="en-US" sz="1100"/>
          </a:p>
        </p:txBody>
      </p:sp>
      <p:sp>
        <p:nvSpPr>
          <p:cNvPr id="32" name="AutoShape 32"/>
          <p:cNvSpPr/>
          <p:nvPr/>
        </p:nvSpPr>
        <p:spPr>
          <a:xfrm>
            <a:off x="9055100" y="3492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自然语言处理(NLP)为主，如：用户情绪分析、人脸表情识别、内容合规审核。</a:t>
            </a:r>
            <a:endParaRPr lang="en-US" sz="1100"/>
          </a:p>
        </p:txBody>
      </p:sp>
      <p:sp>
        <p:nvSpPr>
          <p:cNvPr id="33" name="AutoShape 33"/>
          <p:cNvSpPr/>
          <p:nvPr/>
        </p:nvSpPr>
        <p:spPr>
          <a:xfrm>
            <a:off x="6413500" y="4572000"/>
            <a:ext cx="2349500" cy="1460500"/>
          </a:xfrm>
          <a:prstGeom prst="roundRect">
            <a:avLst>
              <a:gd name="adj" fmla="val 6956"/>
            </a:avLst>
          </a:prstGeom>
          <a:solidFill>
            <a:srgbClr val="FFF7E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4" name="Picture 3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578600" y="4762500"/>
            <a:ext cx="304800" cy="304800"/>
          </a:xfrm>
          <a:prstGeom prst="rect">
            <a:avLst/>
          </a:prstGeom>
        </p:spPr>
      </p:pic>
      <p:sp>
        <p:nvSpPr>
          <p:cNvPr id="35" name="AutoShape 35"/>
          <p:cNvSpPr/>
          <p:nvPr/>
        </p:nvSpPr>
        <p:spPr>
          <a:xfrm>
            <a:off x="6985000" y="4724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人员要求</a:t>
            </a:r>
            <a:endParaRPr lang="en-US" sz="1100"/>
          </a:p>
        </p:txBody>
      </p:sp>
      <p:sp>
        <p:nvSpPr>
          <p:cNvPr id="36" name="AutoShape 36"/>
          <p:cNvSpPr/>
          <p:nvPr/>
        </p:nvSpPr>
        <p:spPr>
          <a:xfrm>
            <a:off x="6578600" y="5270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需具备较强的同理心、情绪感知能力，以及对不同文化背景的理解能力。</a:t>
            </a:r>
            <a:endParaRPr lang="en-US" sz="1100"/>
          </a:p>
        </p:txBody>
      </p:sp>
      <p:sp>
        <p:nvSpPr>
          <p:cNvPr id="37" name="AutoShape 37"/>
          <p:cNvSpPr/>
          <p:nvPr/>
        </p:nvSpPr>
        <p:spPr>
          <a:xfrm>
            <a:off x="8890000" y="4572000"/>
            <a:ext cx="2349500" cy="1460500"/>
          </a:xfrm>
          <a:prstGeom prst="roundRect">
            <a:avLst>
              <a:gd name="adj" fmla="val 6956"/>
            </a:avLst>
          </a:prstGeom>
          <a:solidFill>
            <a:srgbClr val="FFF7ED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38" name="Picture 3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9055100" y="4762500"/>
            <a:ext cx="304800" cy="304800"/>
          </a:xfrm>
          <a:prstGeom prst="rect">
            <a:avLst/>
          </a:prstGeom>
        </p:spPr>
      </p:pic>
      <p:sp>
        <p:nvSpPr>
          <p:cNvPr id="39" name="AutoShape 39"/>
          <p:cNvSpPr/>
          <p:nvPr/>
        </p:nvSpPr>
        <p:spPr>
          <a:xfrm>
            <a:off x="9461500" y="4724400"/>
            <a:ext cx="1651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争议空间</a:t>
            </a:r>
            <a:endParaRPr lang="en-US" sz="1100"/>
          </a:p>
        </p:txBody>
      </p:sp>
      <p:sp>
        <p:nvSpPr>
          <p:cNvPr id="40" name="AutoShape 40"/>
          <p:cNvSpPr/>
          <p:nvPr/>
        </p:nvSpPr>
        <p:spPr>
          <a:xfrm>
            <a:off x="9055100" y="52705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争议普遍存在，不同标注者间易产生分歧，需要通过共识机制来调和差异。</a:t>
            </a:r>
            <a:endParaRPr lang="en-US" sz="11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争议数据：是“垃圾”还是“宝藏”？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651000"/>
            <a:ext cx="5207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43000" y="2032000"/>
            <a:ext cx="609600" cy="6096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2032000" y="2082800"/>
            <a:ext cx="330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错误观点：直接删除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143000" y="3048000"/>
            <a:ext cx="4445000" cy="12700"/>
          </a:xfrm>
          <a:prstGeom prst="roundRect">
            <a:avLst>
              <a:gd name="adj" fmla="val 0"/>
            </a:avLst>
          </a:prstGeom>
          <a:solidFill>
            <a:srgbClr val="E5E7E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1143000" y="3556000"/>
            <a:ext cx="4445000" cy="190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33000"/>
              </a:lnSpc>
              <a:defRPr/>
            </a:pPr>
            <a:r>
              <a:rPr lang="en-US" sz="15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将有分歧的数据简单定性为“脏数据”或“无效数据”，认为它们缺乏价值，且会干扰模型训练的稳定性，从而倾向于直接将其从训练集中剔除。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6223000" y="1651000"/>
            <a:ext cx="5207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04000" y="2032000"/>
            <a:ext cx="609600" cy="6096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7493000" y="2082800"/>
            <a:ext cx="3429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正确认知：宝贵的“宝藏”</a:t>
            </a:r>
            <a:endParaRPr lang="en-US" sz="1100"/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04000" y="3048000"/>
            <a:ext cx="304800" cy="3048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7112000" y="2997200"/>
            <a:ext cx="393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反映真实情感与世界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混合情绪和模糊语义是真实人类沟通的常态，是AI理解复杂人类情感、提升模型泛化能力的关键样本。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04000" y="4064000"/>
            <a:ext cx="304800" cy="3048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7112000" y="4013200"/>
            <a:ext cx="393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暴露体系与标准的缺陷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高争议往往揭示了标签体系定义模糊或逻辑冲突，为优化分类标准提供了精准方向。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04000" y="5080000"/>
            <a:ext cx="304800" cy="304800"/>
          </a:xfrm>
          <a:prstGeom prst="rect">
            <a:avLst/>
          </a:prstGeom>
        </p:spPr>
      </p:pic>
      <p:sp>
        <p:nvSpPr>
          <p:cNvPr id="16" name="AutoShape 16"/>
          <p:cNvSpPr/>
          <p:nvPr/>
        </p:nvSpPr>
        <p:spPr>
          <a:xfrm>
            <a:off x="7112000" y="5029200"/>
            <a:ext cx="393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优化流程的“镜子”</a:t>
            </a:r>
            <a:endParaRPr lang="en-US" sz="1100"/>
          </a:p>
          <a:p>
            <a:pPr indent="0" algn="l">
              <a:lnSpc>
                <a:spcPct val="108000"/>
              </a:lnSpc>
            </a:pPr>
            <a:r>
              <a:rPr lang="en-US" sz="13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通过复盘争议，能帮助发现标注流程中的盲区，持续改进培训和质检机制，从根源上提升数据质量。</a:t>
            </a:r>
            <a:endParaRPr lang="en-US" sz="13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处理争议数据的合理思路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905000"/>
            <a:ext cx="2476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1905000"/>
            <a:ext cx="24765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79500" y="2413000"/>
            <a:ext cx="609600" cy="609600"/>
          </a:xfrm>
          <a:prstGeom prst="rect">
            <a:avLst/>
          </a:prstGeom>
        </p:spPr>
      </p:pic>
      <p:sp>
        <p:nvSpPr>
          <p:cNvPr id="6" name="AutoShape 6"/>
          <p:cNvSpPr/>
          <p:nvPr/>
        </p:nvSpPr>
        <p:spPr>
          <a:xfrm>
            <a:off x="952500" y="3302000"/>
            <a:ext cx="20955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01. 分析来源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深入探究分歧产生的根本原因：是原始数据源本身的模糊性、标签定义的逻辑漏洞，还是不同标注者的主观判断差异。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3492500" y="1905000"/>
            <a:ext cx="2476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3492500" y="1905000"/>
            <a:ext cx="24765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10000" y="2413000"/>
            <a:ext cx="609600" cy="6096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3683000" y="3302000"/>
            <a:ext cx="20955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02. 多轮标注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扩大标注样本的数量，引入更多专业的标注人员进行多轮交叉标注，通过增加数据量和标注者的基数来提升整体的共识度。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6223000" y="1905000"/>
            <a:ext cx="2476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6223000" y="1905000"/>
            <a:ext cx="24765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40500" y="2413000"/>
            <a:ext cx="609600" cy="6096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6413500" y="3302000"/>
            <a:ext cx="20955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03. 保留“争议性”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不强行统一模糊答案，而是将数据的标注分布情况作为有效特征，用于训练模型，帮助模型理解现实世界中情绪的复杂性和混合性。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  <p:sp>
        <p:nvSpPr>
          <p:cNvPr id="15" name="AutoShape 15"/>
          <p:cNvSpPr/>
          <p:nvPr/>
        </p:nvSpPr>
        <p:spPr>
          <a:xfrm>
            <a:off x="8953500" y="1905000"/>
            <a:ext cx="2476500" cy="4064000"/>
          </a:xfrm>
          <a:prstGeom prst="roundRect">
            <a:avLst>
              <a:gd name="adj" fmla="val 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8953500" y="1905000"/>
            <a:ext cx="24765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271000" y="2413000"/>
            <a:ext cx="609600" cy="609600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>
            <a:off x="9144000" y="3302000"/>
            <a:ext cx="2095500" cy="228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8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04. 建立反馈机制</a:t>
            </a:r>
            <a:endParaRPr lang="en-US" sz="1100"/>
          </a:p>
          <a:p>
            <a:pPr indent="0" algn="l">
              <a:lnSpc>
                <a:spcPct val="117000"/>
              </a:lnSpc>
              <a:spcBef>
                <a:spcPts val="1600"/>
              </a:spcBef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收集和分析争议数据中的共性问题，反哺回数据生产环节，持续优化标签体系的定义，完善标注的标准流程，减少未来的争议产生。</a:t>
            </a:r>
            <a:endParaRPr lang="en-US" sz="1400" b="0" i="0" u="none" strike="noStrike">
              <a:solidFill>
                <a:srgbClr val="6B7280"/>
              </a:solidFill>
              <a:latin typeface="Noto Sans SC" panose="020B0200000000000000" charset="-122"/>
              <a:ea typeface="Noto Sans SC" panose="020B0200000000000000" charset="-122"/>
              <a:cs typeface="Noto Sans SC" panose="020B0200000000000000" charset="-122"/>
              <a:sym typeface="Noto Sans SC" panose="020B0200000000000000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深度反思：AI能真正“懂”人吗？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2006600" y="2159000"/>
            <a:ext cx="812800" cy="812800"/>
          </a:xfrm>
          <a:prstGeom prst="rect">
            <a:avLst/>
          </a:prstGeom>
        </p:spPr>
      </p:pic>
      <p:sp>
        <p:nvSpPr>
          <p:cNvPr id="5" name="AutoShape 5"/>
          <p:cNvSpPr/>
          <p:nvPr/>
        </p:nvSpPr>
        <p:spPr>
          <a:xfrm>
            <a:off x="889000" y="3302000"/>
            <a:ext cx="304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AI的学习方式：</a:t>
            </a:r>
            <a:b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基于统计规律的“模仿”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4445000"/>
            <a:ext cx="762000" cy="508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1016000" y="4953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AI通过大量数据学习表情与标签的统计规律，但无法真正体验人类的情感波动。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445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89600" y="2159000"/>
            <a:ext cx="812800" cy="812800"/>
          </a:xfrm>
          <a:prstGeom prst="rect">
            <a:avLst/>
          </a:prstGeom>
        </p:spPr>
      </p:pic>
      <p:sp>
        <p:nvSpPr>
          <p:cNvPr id="10" name="AutoShape 10"/>
          <p:cNvSpPr/>
          <p:nvPr/>
        </p:nvSpPr>
        <p:spPr>
          <a:xfrm>
            <a:off x="4572000" y="3302000"/>
            <a:ext cx="304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AI的局限性：</a:t>
            </a:r>
            <a:b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无法真正“理解”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5715000" y="4445000"/>
            <a:ext cx="762000" cy="508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4699000" y="4953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它无法理解“难过”背后的委屈与挣扎，也无法共情“开心”背后的释然与成长。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128000" y="1778000"/>
            <a:ext cx="3302000" cy="4318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72600" y="2159000"/>
            <a:ext cx="812800" cy="8128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8255000" y="3302000"/>
            <a:ext cx="304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结论：</a:t>
            </a:r>
            <a:b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</a:br>
            <a:r>
              <a:rPr lang="en-US" sz="2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“基于识别的回应”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9398000" y="4445000"/>
            <a:ext cx="762000" cy="508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8382000" y="4953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4B556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虽然不是真正的共情，但AI依然能通过精准的模式识别，为我们提供有价值的陪伴与专业服务。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结语：数据标注者——AI与人性的桥梁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762000" y="2032000"/>
            <a:ext cx="3302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2540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3683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重新定义数据标注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4699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不再是枯燥的体力活，而是注入“人性温度”的关键工作，赋予冰冷数据以感知力。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4445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4445000" y="2032000"/>
            <a:ext cx="3302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4699000" y="2540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02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699000" y="3683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标注者的角色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4699000" y="4699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他们是AI与真实世界之间的翻译官和桥梁，将人类的常识与逻辑转化为AI可理解的语言。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128000" y="2032000"/>
            <a:ext cx="3302000" cy="3556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444500" dist="190500" dir="2700000" algn="tl" rotWithShape="0">
              <a:srgbClr val="000000">
                <a:alpha val="2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8128000" y="2032000"/>
            <a:ext cx="3302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8382000" y="2540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D97706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03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382000" y="3683000"/>
            <a:ext cx="279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未来展望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8382000" y="4699000"/>
            <a:ext cx="2794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高质量、有温度的数据标注，是具身智能AI融入人类生活、实现和谐共生的坚实基础。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4F6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1778000"/>
            <a:ext cx="12192000" cy="177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>
                <a:solidFill>
                  <a:srgbClr val="1F2937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Q &amp; A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5588000" y="3810000"/>
            <a:ext cx="1016000" cy="76200"/>
          </a:xfrm>
          <a:prstGeom prst="roundRect">
            <a:avLst>
              <a:gd name="adj" fmla="val 0"/>
            </a:avLst>
          </a:prstGeom>
          <a:solidFill>
            <a:srgbClr val="D97706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0" y="4572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333333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感谢聆听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5715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6B7280"/>
                </a:solidFill>
                <a:latin typeface="Noto Sans SC" panose="020B0200000000000000" charset="-122"/>
                <a:ea typeface="Noto Sans SC" panose="020B0200000000000000" charset="-122"/>
                <a:cs typeface="Noto Sans SC" panose="020B0200000000000000" charset="-122"/>
                <a:sym typeface="Noto Sans SC" panose="020B0200000000000000" charset="-122"/>
              </a:rPr>
              <a:t>欢迎大家提问与交流</a:t>
            </a:r>
            <a:endParaRPr lang="en-US" sz="1100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000" y="6190112"/>
            <a:ext cx="1524000" cy="6678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2531</Words>
  <Application>WPS 演示</Application>
  <PresentationFormat/>
  <Paragraphs>240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宋体</vt:lpstr>
      <vt:lpstr>Wingdings</vt:lpstr>
      <vt:lpstr>Arial</vt:lpstr>
      <vt:lpstr>Noto Sans SC</vt:lpstr>
      <vt:lpstr>微软雅黑</vt:lpstr>
      <vt:lpstr>Arial Unicode MS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WLY</cp:lastModifiedBy>
  <cp:revision>1</cp:revision>
  <dcterms:created xsi:type="dcterms:W3CDTF">2026-05-02T11:24:14Z</dcterms:created>
  <dcterms:modified xsi:type="dcterms:W3CDTF">2026-05-02T11:24:14Z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5266B9E9262E47318D04CEC8714ADCA2_13</vt:lpwstr>
  </property>
  <property fmtid="{D5CDD505-2E9C-101B-9397-08002B2CF9AE}" pid="3" name="KSOProductBuildVer">
    <vt:lpwstr>2052-12.1.0.25865</vt:lpwstr>
  </property>
</Properties>
</file>