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0.svg" ContentType="image/svg+xml"/>
  <Override PartName="/ppt/media/image12.svg" ContentType="image/svg+xml"/>
  <Override PartName="/ppt/media/image14.svg" ContentType="image/svg+xml"/>
  <Override PartName="/ppt/media/image16.svg" ContentType="image/svg+xml"/>
  <Override PartName="/ppt/media/image18.svg" ContentType="image/svg+xml"/>
  <Override PartName="/ppt/media/image2.svg" ContentType="image/svg+xml"/>
  <Override PartName="/ppt/media/image20.svg" ContentType="image/svg+xml"/>
  <Override PartName="/ppt/media/image22.svg" ContentType="image/svg+xml"/>
  <Override PartName="/ppt/media/image24.svg" ContentType="image/svg+xml"/>
  <Override PartName="/ppt/media/image26.svg" ContentType="image/svg+xml"/>
  <Override PartName="/ppt/media/image28.svg" ContentType="image/svg+xml"/>
  <Override PartName="/ppt/media/image30.svg" ContentType="image/svg+xml"/>
  <Override PartName="/ppt/media/image32.svg" ContentType="image/svg+xml"/>
  <Override PartName="/ppt/media/image34.svg" ContentType="image/svg+xml"/>
  <Override PartName="/ppt/media/image4.svg" ContentType="image/svg+xml"/>
  <Override PartName="/ppt/media/image6.svg" ContentType="image/svg+xml"/>
  <Override PartName="/ppt/media/image8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  <p:sldMasterId id="2147483660" r:id="rId3"/>
  </p:sldMasterIdLst>
  <p:notesMasterIdLst>
    <p:notesMasterId r:id="rId5"/>
  </p:notesMasterIdLst>
  <p:sldIdLst>
    <p:sldId id="256" r:id="rId4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>
  <p:normalViewPr>
    <p:restoredLeft sz="1562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0" y="0"/>
      </p:cViewPr>
      <p:guideLst>
        <p:guide orient="horz" pos="162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大家好，今天我想和大家探讨一个非常现实且深刻的话题：当越来越智能的机器人走进我们的家庭，我们是否愿意为了所谓的便利，交出我们最核心的家庭隐私？这不仅是一个技术问题，更是一个关乎我们生活方式和价值观的选择。接下来，我将分享我的思考过程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本次分享将分为四个部分。首先，我会提出我们面临的核心问题。接着，我会阐述我最初对这个问题的看法和立场。然后，我会结合具体案例和课堂讨论，深入分析为什么我会坚持我的选择。最后，我将总结我的最终观点，并展望科技与隐私和谐共存的未来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们正处在一个科技飞速发展的时代，具身智能机器人即将成为我们家庭的一员。它们承诺提供前所未有的便利，但前提是我们需要分享我们的家庭生活数据。这就像一个天平，一端是诱人的便利，另一端是我们最珍视的隐私。这个选择，实际上是在拷问我们：家的本质究竟是什么？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在深入探讨之前，我想先分享一下，为什么在一开始，我就对“用隐私换便利”这个选项保持警惕。这并非因为我抗拒科技，而是源于我对一些基本原则的坚持。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首先，我认为家庭隐私是不可妥协的安全底线。家是我们唯一能卸下所有防备、展现真实自我的地方。我们的私密对话、情绪波动，这些都是我们最核心的隐私。如果为了便利就将这些暴露给算法，我们将失去最宝贵的安全感。这份安全感，是任何科技便利都无法替代的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其次，我认为“零风险便利”本身就是一个伪命题。很多人相信企业能做好安全防护，但现实是，风险的最终承担者永远是我们用户。就像我们后面会提到的案例，即便是行业巨头也可能出现数据泄露。当问题发生时，企业的道歉和整改，对于我们用户来说，是远远不够的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最后，我坚信真正的便利，不应该建立在牺牲隐私之上。我并不反对科技带来的便利，相反，我期待更智能的生活。但好的科技，应该是尊重用户的。我们完全可以通过手动设置、通用知识提醒等方式获得便利，而无需交出我们的隐私。如果一款产品必须窥探隐私才能实现“个性化”，那它的出发点可能就不是为了用户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以上是我最初的想法。而接下来，通过课堂上的案例分析和同学讨论，我的这些想法不仅没有动摇，反而变得更加坚定。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最震撼我的是iRobot的案例。这家全球领先的公司，其扫地机器人记录的用户家庭照片，竟然被外包人员泄露到了网上。这些照片包含了卧室、孩子玩具等极其私密的信息。我们可以想象，这些信息一旦被不法分子利用，可能导致盗窃、诈骗甚至更严重的后果。这让我真切地感受到，数据泄露离我们并不遥远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课堂上有同学提到了更深层次的问题——算法操控。这比直接的数据泄露更隐蔽。企业可以利用我们的家庭数据，分析我们的习惯和偏好，然后进行精准的广告推送，甚至潜移默化地影响我们的决策。久而久之，我们可能会发现，自己的生活正在被算法悄悄操控，失去了独立思考的能力。这是我无法接受的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蒋博士的专业解读让我彻底看清了这件事的本质。他指出，“用隐私换便利”其实是一种“数据霸权”。我们用户在不知不觉中，成为了免费的“数据劳工”，用我们的隐私去喂养企业的AI模型，最终受益的是企业，而风险却由我们承担。如果我们今天妥协，明天就可能失去更多隐私，直到生活完全失去边界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综合以上分析，我们可以得出一个结论：“隐私换便利”是一场用户必然会输的博弈。我们得到的便利是有限且可替代的，但我们付出的隐私风险却是不可控且不可逆的。这根本不是一场公平的交易。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经过这一系列的思考和分析，我得出了我的最终观点。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的最终选择非常明确：我坚定地选择观点A，即不愿意将家庭生活数据提供给AI具身智能。我知道这可能意味着我会错过一些看似贴心的服务，但我认为，守住家庭的隐私边界和安全感，远比任何便利都更重要。这不是反科技，而是对我自己和家人最基本的责任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并不反对科技的发展，相反，我充满期待。我期待未来的科技产品能够真正尊重用户隐私。比如通过本地计算来实现个性化设置，或者利用公开信息提供服务，这些都能在不触碰隐私红线的前提下，让我们的生活变得更美好。我相信，这才是科技进步应有的方向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最后，我想说，家庭是我们的避风港，是我们最后的隐私阵地。我们不应该为了一点便利就放弃这个阵地。守住隐私的边界，就是守护我们自己和家人的生活。谢谢大家。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matchingName="标题幻灯片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matchingName="标题和内容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节标题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matchingName="两栏内容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matchingName="比较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39" name="Shape 37"/>
          <p:cNvSpPr txBox="1"/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41" name="Shape 39"/>
          <p:cNvSpPr txBox="1"/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仅标题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空白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matchingName="内容与标题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matchingName="图片与标题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matchingName="标题和竖排文字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matchingName="竖排标题与文本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 panose="020B0604020202020204"/>
              <a:buNone/>
              <a:defRPr sz="33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 panose="020B0604020202020204"/>
              <a:buChar char="•"/>
              <a:defRPr sz="21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 panose="020B0604020202020204"/>
              <a:buChar char="•"/>
              <a:defRPr sz="15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8" name="Shape 3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9" name="Shape 4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10" name="Shape 5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.x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1.x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22.svg"/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2.x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4.x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34.svg"/><Relationship Id="rId5" Type="http://schemas.openxmlformats.org/officeDocument/2006/relationships/image" Target="../media/image33.png"/><Relationship Id="rId4" Type="http://schemas.openxmlformats.org/officeDocument/2006/relationships/image" Target="../media/image32.svg"/><Relationship Id="rId3" Type="http://schemas.openxmlformats.org/officeDocument/2006/relationships/image" Target="../media/image31.png"/><Relationship Id="rId2" Type="http://schemas.openxmlformats.org/officeDocument/2006/relationships/image" Target="../media/image30.svg"/><Relationship Id="rId1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4A5D52">
              <a:alpha val="7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1016000" y="2032000"/>
            <a:ext cx="1016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当具身智能走进家庭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1016000" y="3429000"/>
            <a:ext cx="10160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64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我选择守住隐私的边界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1016000" y="5207000"/>
            <a:ext cx="1016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0" i="0" u="none" strike="noStrike">
                <a:solidFill>
                  <a:srgbClr val="FFFFFF">
                    <a:alpha val="90196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关于“家庭生活数据是否应提供给AI”的深度思考</a:t>
            </a:r>
            <a:endParaRPr lang="en-US" sz="11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635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CONTENTS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778000"/>
            <a:ext cx="5207000" cy="2159000"/>
          </a:xfrm>
          <a:prstGeom prst="roundRect">
            <a:avLst>
              <a:gd name="adj" fmla="val 470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762000" y="1778000"/>
            <a:ext cx="1143000" cy="2159000"/>
          </a:xfrm>
          <a:prstGeom prst="roundRect">
            <a:avLst>
              <a:gd name="adj" fmla="val 8888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762000" y="2222500"/>
            <a:ext cx="1143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2159000" y="2159000"/>
            <a:ext cx="3556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22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前言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1600"/>
              </a:spcBef>
            </a:pPr>
            <a:r>
              <a:rPr lang="en-US" sz="1400" b="0" i="0" u="none" strike="noStrike">
                <a:solidFill>
                  <a:srgbClr val="76767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一道关乎“家的本质”的选择题</a:t>
            </a:r>
            <a:endParaRPr lang="en-US" sz="1400" b="0" i="0" u="none" strike="noStrike">
              <a:solidFill>
                <a:srgbClr val="76767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6223000" y="1778000"/>
            <a:ext cx="5207000" cy="2159000"/>
          </a:xfrm>
          <a:prstGeom prst="roundRect">
            <a:avLst>
              <a:gd name="adj" fmla="val 470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6223000" y="1778000"/>
            <a:ext cx="1143000" cy="2159000"/>
          </a:xfrm>
          <a:prstGeom prst="roundRect">
            <a:avLst>
              <a:gd name="adj" fmla="val 8888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/>
        </p:nvSpPr>
        <p:spPr>
          <a:xfrm>
            <a:off x="6223000" y="2222500"/>
            <a:ext cx="1143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7620000" y="2159000"/>
            <a:ext cx="3556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22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最初认知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1600"/>
              </a:spcBef>
            </a:pPr>
            <a:r>
              <a:rPr lang="en-US" sz="1400" b="0" i="0" u="none" strike="noStrike">
                <a:solidFill>
                  <a:srgbClr val="76767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为何我从未被“便利陷阱”动摇？</a:t>
            </a:r>
            <a:endParaRPr lang="en-US" sz="1400" b="0" i="0" u="none" strike="noStrike">
              <a:solidFill>
                <a:srgbClr val="76767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762000" y="4318000"/>
            <a:ext cx="5207000" cy="2159000"/>
          </a:xfrm>
          <a:prstGeom prst="roundRect">
            <a:avLst>
              <a:gd name="adj" fmla="val 470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762000" y="4318000"/>
            <a:ext cx="1143000" cy="2159000"/>
          </a:xfrm>
          <a:prstGeom prst="roundRect">
            <a:avLst>
              <a:gd name="adj" fmla="val 8888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3" name="AutoShape 13"/>
          <p:cNvSpPr/>
          <p:nvPr/>
        </p:nvSpPr>
        <p:spPr>
          <a:xfrm>
            <a:off x="762000" y="4762500"/>
            <a:ext cx="1143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2159000" y="4699000"/>
            <a:ext cx="3556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22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深度剖析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1600"/>
              </a:spcBef>
            </a:pPr>
            <a:r>
              <a:rPr lang="en-US" sz="1400" b="0" i="0" u="none" strike="noStrike">
                <a:solidFill>
                  <a:srgbClr val="76767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案例与讨论如何坚定我的选择</a:t>
            </a:r>
            <a:endParaRPr lang="en-US" sz="1400" b="0" i="0" u="none" strike="noStrike">
              <a:solidFill>
                <a:srgbClr val="76767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5" name="AutoShape 15"/>
          <p:cNvSpPr/>
          <p:nvPr/>
        </p:nvSpPr>
        <p:spPr>
          <a:xfrm>
            <a:off x="6223000" y="4318000"/>
            <a:ext cx="5207000" cy="2159000"/>
          </a:xfrm>
          <a:prstGeom prst="roundRect">
            <a:avLst>
              <a:gd name="adj" fmla="val 470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6" name="AutoShape 16"/>
          <p:cNvSpPr/>
          <p:nvPr/>
        </p:nvSpPr>
        <p:spPr>
          <a:xfrm>
            <a:off x="6223000" y="4318000"/>
            <a:ext cx="1143000" cy="2159000"/>
          </a:xfrm>
          <a:prstGeom prst="roundRect">
            <a:avLst>
              <a:gd name="adj" fmla="val 8888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7" name="AutoShape 17"/>
          <p:cNvSpPr/>
          <p:nvPr/>
        </p:nvSpPr>
        <p:spPr>
          <a:xfrm>
            <a:off x="6223000" y="4762500"/>
            <a:ext cx="1143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7620000" y="4699000"/>
            <a:ext cx="3556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22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最终观点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1600"/>
              </a:spcBef>
            </a:pPr>
            <a:r>
              <a:rPr lang="en-US" sz="1400" b="0" i="0" u="none" strike="noStrike">
                <a:solidFill>
                  <a:srgbClr val="76767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守住隐私边界，守护家庭未来</a:t>
            </a:r>
            <a:endParaRPr lang="en-US" sz="1400" b="0" i="0" u="none" strike="noStrike">
              <a:solidFill>
                <a:srgbClr val="76767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635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前言：一道关乎“家的本质”的选择题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5334000" y="2032000"/>
            <a:ext cx="6096000" cy="1270000"/>
          </a:xfrm>
          <a:prstGeom prst="roundRect">
            <a:avLst>
              <a:gd name="adj" fmla="val 80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5334000" y="2222500"/>
            <a:ext cx="76200" cy="889000"/>
          </a:xfrm>
          <a:prstGeom prst="roundRect">
            <a:avLst>
              <a:gd name="adj" fmla="val 0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5651500" y="2222500"/>
            <a:ext cx="5461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8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 / 现实</a:t>
            </a:r>
            <a:r>
              <a:rPr lang="en-US" sz="14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具身智能机器人正从科幻走向现实，准备进入我们的家庭，成为生活的一份子。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5334000" y="3683000"/>
            <a:ext cx="6096000" cy="1270000"/>
          </a:xfrm>
          <a:prstGeom prst="roundRect">
            <a:avLst>
              <a:gd name="adj" fmla="val 80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5334000" y="3873500"/>
            <a:ext cx="76200" cy="889000"/>
          </a:xfrm>
          <a:prstGeom prst="roundRect">
            <a:avLst>
              <a:gd name="adj" fmla="val 0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5651500" y="3873500"/>
            <a:ext cx="5461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8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 / 条件</a:t>
            </a:r>
            <a:r>
              <a:rPr lang="en-US" sz="14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为了让服务真正做到“个性化”与“贴心”，企业往往需要我们开放并提供核心的家庭生活数据。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5334000" y="5207000"/>
            <a:ext cx="6096000" cy="1270000"/>
          </a:xfrm>
          <a:prstGeom prst="roundRect">
            <a:avLst>
              <a:gd name="adj" fmla="val 8000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5588000" y="5397500"/>
            <a:ext cx="558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08000"/>
              </a:lnSpc>
              <a:defRPr/>
            </a:pPr>
            <a:r>
              <a:rPr lang="en-US" sz="2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核心追问：为了“便利”，我们是否愿意交出最核心的家庭隐私？</a:t>
            </a:r>
            <a:endParaRPr lang="en-US" sz="11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5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0" y="1905000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最初认知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5588000" y="3175000"/>
            <a:ext cx="1016000" cy="508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0" y="3937000"/>
            <a:ext cx="12192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52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为何我从未被“便利陷阱”动摇？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0" y="5461000"/>
            <a:ext cx="1219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0" i="0" u="none" strike="noStrike" spc="400">
                <a:solidFill>
                  <a:srgbClr val="FFFFFF">
                    <a:alpha val="70196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THE INITIAL COGNITION</a:t>
            </a:r>
            <a:endParaRPr lang="en-US" sz="11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635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家庭隐私：不可妥协的安全底线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905000"/>
            <a:ext cx="3048000" cy="4191000"/>
          </a:xfrm>
          <a:prstGeom prst="roundRect">
            <a:avLst>
              <a:gd name="adj" fmla="val 50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889000" y="4953000"/>
            <a:ext cx="2794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SAFETY FIRST</a:t>
            </a:r>
            <a:endParaRPr lang="en-US" sz="1100"/>
          </a:p>
          <a:p>
            <a:pPr indent="0" algn="ctr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75757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守护家庭的最后一道防线</a:t>
            </a:r>
            <a:endParaRPr lang="en-US" sz="1200" b="0" i="0" u="none" strike="noStrike">
              <a:solidFill>
                <a:srgbClr val="757575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4318000" y="1905000"/>
            <a:ext cx="7112000" cy="1270000"/>
          </a:xfrm>
          <a:prstGeom prst="roundRect">
            <a:avLst>
              <a:gd name="adj" fmla="val 80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4318000" y="1905000"/>
            <a:ext cx="101600" cy="1270000"/>
          </a:xfrm>
          <a:prstGeom prst="roundRect">
            <a:avLst>
              <a:gd name="adj" fmla="val 0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4699000" y="2095500"/>
            <a:ext cx="6477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9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人格尊严：最后的避风港</a:t>
            </a:r>
            <a:endParaRPr lang="en-US" sz="1100"/>
          </a:p>
          <a:p>
            <a:pPr indent="0" algn="l">
              <a:lnSpc>
                <a:spcPct val="117000"/>
              </a:lnSpc>
            </a:pPr>
            <a:r>
              <a:rPr lang="en-US" sz="13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隐私是人格尊严的一部分，家不仅是物理空间，更是我们卸下防备、展现真实自我的最后一道隐私屏障。</a:t>
            </a:r>
            <a:endParaRPr lang="en-US" sz="13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8" name="AutoShape 8"/>
          <p:cNvSpPr/>
          <p:nvPr/>
        </p:nvSpPr>
        <p:spPr>
          <a:xfrm>
            <a:off x="4318000" y="3429000"/>
            <a:ext cx="7112000" cy="1270000"/>
          </a:xfrm>
          <a:prstGeom prst="roundRect">
            <a:avLst>
              <a:gd name="adj" fmla="val 80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/>
        </p:nvSpPr>
        <p:spPr>
          <a:xfrm>
            <a:off x="4318000" y="3429000"/>
            <a:ext cx="101600" cy="1270000"/>
          </a:xfrm>
          <a:prstGeom prst="roundRect">
            <a:avLst>
              <a:gd name="adj" fmla="val 0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4699000" y="3619500"/>
            <a:ext cx="6477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9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核心隐私：拒绝算法窥探</a:t>
            </a:r>
            <a:endParaRPr lang="en-US" sz="1100"/>
          </a:p>
          <a:p>
            <a:pPr indent="0" algn="l">
              <a:lnSpc>
                <a:spcPct val="117000"/>
              </a:lnSpc>
            </a:pPr>
            <a:r>
              <a:rPr lang="en-US" sz="13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家庭成员间的私密互动、情绪表达与情感交流，是我们最核心的隐私，不应成为商业算法分析与牟利的数据来源。</a:t>
            </a:r>
            <a:endParaRPr lang="en-US" sz="13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4318000" y="4953000"/>
            <a:ext cx="7112000" cy="1270000"/>
          </a:xfrm>
          <a:prstGeom prst="roundRect">
            <a:avLst>
              <a:gd name="adj" fmla="val 80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4318000" y="4953000"/>
            <a:ext cx="101600" cy="1270000"/>
          </a:xfrm>
          <a:prstGeom prst="roundRect">
            <a:avLst>
              <a:gd name="adj" fmla="val 0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3" name="AutoShape 13"/>
          <p:cNvSpPr/>
          <p:nvPr/>
        </p:nvSpPr>
        <p:spPr>
          <a:xfrm>
            <a:off x="4699000" y="5143500"/>
            <a:ext cx="6477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9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无价安全感：无可替代</a:t>
            </a:r>
            <a:endParaRPr lang="en-US" sz="1100"/>
          </a:p>
          <a:p>
            <a:pPr indent="0" algn="l">
              <a:lnSpc>
                <a:spcPct val="117000"/>
              </a:lnSpc>
            </a:pPr>
            <a:r>
              <a:rPr lang="en-US" sz="13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家庭带来的纯粹、安稳的安全感，是任何基于数据交换的“个性化服务”都无法比拟与替代的珍贵价值。</a:t>
            </a:r>
            <a:endParaRPr lang="en-US" sz="13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635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“零风险便利”本身就是伪命题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4826000" y="2032000"/>
            <a:ext cx="6604000" cy="1397000"/>
          </a:xfrm>
          <a:prstGeom prst="roundRect">
            <a:avLst>
              <a:gd name="adj" fmla="val 7272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080000" y="2349500"/>
            <a:ext cx="609600" cy="609600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5969000" y="2222500"/>
            <a:ext cx="5207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风险承担者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4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风险的承担者永远是用户，而非企业。无论技术如何进步，用户始终站在风险敞口的最前沿。</a:t>
            </a:r>
            <a:endParaRPr lang="en-US" sz="1400" b="0" i="0" u="none" strike="noStrike">
              <a:solidFill>
                <a:srgbClr val="555555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4826000" y="3683000"/>
            <a:ext cx="6604000" cy="1397000"/>
          </a:xfrm>
          <a:prstGeom prst="roundRect">
            <a:avLst>
              <a:gd name="adj" fmla="val 7272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80000" y="4000500"/>
            <a:ext cx="609600" cy="6096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5969000" y="3873500"/>
            <a:ext cx="5207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无法杜绝的漏洞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4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即使是顶尖科技公司也无法完全杜绝漏洞与攻击。从iRobot到各类社交平台，数据泄露事件从未消失。</a:t>
            </a:r>
            <a:endParaRPr lang="en-US" sz="1400" b="0" i="0" u="none" strike="noStrike">
              <a:solidFill>
                <a:srgbClr val="555555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4826000" y="5080000"/>
            <a:ext cx="6604000" cy="1397000"/>
          </a:xfrm>
          <a:prstGeom prst="roundRect">
            <a:avLst>
              <a:gd name="adj" fmla="val 7272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080000" y="5397500"/>
            <a:ext cx="609600" cy="6096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5969000" y="5270500"/>
            <a:ext cx="5207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无法弥补的损失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4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当隐私泄露发生，企业的道歉信与整改方案，永远无法弥补用户对品牌、甚至对整个数字世界失去的安全感。</a:t>
            </a:r>
            <a:endParaRPr lang="en-US" sz="1400" b="0" i="0" u="none" strike="noStrike">
              <a:solidFill>
                <a:srgbClr val="555555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635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真正的便利，不该建立在牺牲隐私之上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4191000" y="2032000"/>
            <a:ext cx="2413000" cy="3556000"/>
          </a:xfrm>
          <a:prstGeom prst="roundRect">
            <a:avLst>
              <a:gd name="adj" fmla="val 63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445000" y="2413000"/>
            <a:ext cx="609600" cy="609600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4445000" y="3429000"/>
            <a:ext cx="1905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科技的初衷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4445000" y="4318000"/>
            <a:ext cx="1905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300" b="0" i="0" u="none" strike="noStrike">
                <a:solidFill>
                  <a:srgbClr val="5A5A5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好的科技应尊重用户，而非让用户用自身的隐私安全，去“交换”所谓的便利。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6794500" y="2032000"/>
            <a:ext cx="2413000" cy="3556000"/>
          </a:xfrm>
          <a:prstGeom prst="roundRect">
            <a:avLst>
              <a:gd name="adj" fmla="val 63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048500" y="2413000"/>
            <a:ext cx="609600" cy="609600"/>
          </a:xfrm>
          <a:prstGeom prst="rect">
            <a:avLst/>
          </a:prstGeom>
        </p:spPr>
      </p:pic>
      <p:sp>
        <p:nvSpPr>
          <p:cNvPr id="9" name="AutoShape 9"/>
          <p:cNvSpPr/>
          <p:nvPr/>
        </p:nvSpPr>
        <p:spPr>
          <a:xfrm>
            <a:off x="7048500" y="3429000"/>
            <a:ext cx="1905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可行的替代方案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7048500" y="4318000"/>
            <a:ext cx="1905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300" b="0" i="0" u="none" strike="noStrike">
                <a:solidFill>
                  <a:srgbClr val="5A5A5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其实无需收集敏感隐私数据，也能提供贴心的服务体验，例如支持手动设置偏好或提供通用知识提醒。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9398000" y="2032000"/>
            <a:ext cx="2413000" cy="3556000"/>
          </a:xfrm>
          <a:prstGeom prst="roundRect">
            <a:avLst>
              <a:gd name="adj" fmla="val 63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652000" y="2413000"/>
            <a:ext cx="609600" cy="6096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9652000" y="3429000"/>
            <a:ext cx="1905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服务的本质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9652000" y="4318000"/>
            <a:ext cx="1905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300" b="0" i="0" u="none" strike="noStrike">
                <a:solidFill>
                  <a:srgbClr val="5A5A5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过度依赖用户隐私数据实现的“个性化”，本质上可能不是为了用户体验，而是为了企业自身的模型训练与变现。</a:t>
            </a:r>
            <a:endParaRPr lang="en-US" sz="11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0" y="2032000"/>
            <a:ext cx="1219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深度剖析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5588000" y="3302000"/>
            <a:ext cx="1016000" cy="50800"/>
          </a:xfrm>
          <a:prstGeom prst="roundRect">
            <a:avLst>
              <a:gd name="adj" fmla="val 0"/>
            </a:avLst>
          </a:prstGeom>
          <a:solidFill>
            <a:srgbClr val="FFFFFF">
              <a:alpha val="9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0" y="3937000"/>
            <a:ext cx="1219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FFFFFF">
                    <a:alpha val="94902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案例与讨论如何坚定我的选择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0" y="5334000"/>
            <a:ext cx="1219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 spc="300">
                <a:solidFill>
                  <a:srgbClr val="FFFFFF">
                    <a:alpha val="65098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CASE STUDY &amp; GROUP DISCUSSION</a:t>
            </a:r>
            <a:endParaRPr lang="en-US" sz="11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635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案例警钟：数据泄露的后果远比想象中可怕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5842000" y="1905000"/>
            <a:ext cx="5588000" cy="4064000"/>
          </a:xfrm>
          <a:prstGeom prst="roundRect">
            <a:avLst>
              <a:gd name="adj" fmla="val 375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6096000" y="2159000"/>
            <a:ext cx="508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▌ 事件回顾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800"/>
              </a:spcBef>
            </a:pPr>
            <a:r>
              <a:rPr lang="en-US" sz="13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知名品牌 iRobot 扫地机器人拍摄的用户家庭内部照片，因外包人员操作不当，在互联网上大规模泄露，引发全球关注。</a:t>
            </a:r>
            <a:endParaRPr lang="en-US" sz="13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6096000" y="3429000"/>
            <a:ext cx="508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▌ 泄露内容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800"/>
              </a:spcBef>
            </a:pPr>
            <a:r>
              <a:rPr lang="en-US" sz="13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照片包含用户家中卧室陈设、孩子的玩具、具体的家居布局等极度敏感的隐私场景，完整暴露了家庭的生活环境。</a:t>
            </a:r>
            <a:endParaRPr lang="en-US" sz="13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6096000" y="4699000"/>
            <a:ext cx="1524000" cy="1143000"/>
          </a:xfrm>
          <a:prstGeom prst="roundRect">
            <a:avLst>
              <a:gd name="adj" fmla="val 8888"/>
            </a:avLst>
          </a:prstGeom>
          <a:solidFill>
            <a:srgbClr val="F0F4F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223000" y="4851400"/>
            <a:ext cx="304800" cy="3048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6604000" y="4826000"/>
            <a:ext cx="9525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财产盗窃</a:t>
            </a:r>
            <a:endParaRPr lang="en-US" sz="1100"/>
          </a:p>
          <a:p>
            <a:pPr indent="0" algn="l">
              <a:lnSpc>
                <a:spcPct val="125000"/>
              </a:lnSpc>
              <a:spcBef>
                <a:spcPts val="400"/>
              </a:spcBef>
            </a:pPr>
            <a:r>
              <a:rPr lang="en-US" sz="11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精准定位与踩点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1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增加入室风险</a:t>
            </a:r>
            <a:endParaRPr lang="en-US" sz="11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7874000" y="4699000"/>
            <a:ext cx="1524000" cy="1143000"/>
          </a:xfrm>
          <a:prstGeom prst="roundRect">
            <a:avLst>
              <a:gd name="adj" fmla="val 8888"/>
            </a:avLst>
          </a:prstGeom>
          <a:solidFill>
            <a:srgbClr val="F0F4F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01000" y="4851400"/>
            <a:ext cx="304800" cy="3048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8382000" y="4826000"/>
            <a:ext cx="9525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精准诈骗</a:t>
            </a:r>
            <a:endParaRPr lang="en-US" sz="1100"/>
          </a:p>
          <a:p>
            <a:pPr indent="0" algn="l">
              <a:lnSpc>
                <a:spcPct val="125000"/>
              </a:lnSpc>
              <a:spcBef>
                <a:spcPts val="400"/>
              </a:spcBef>
            </a:pPr>
            <a:r>
              <a:rPr lang="en-US" sz="11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利用生活细节编造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1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高可信度骗局</a:t>
            </a:r>
            <a:endParaRPr lang="en-US" sz="11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2" name="AutoShape 12"/>
          <p:cNvSpPr/>
          <p:nvPr/>
        </p:nvSpPr>
        <p:spPr>
          <a:xfrm>
            <a:off x="9652000" y="4699000"/>
            <a:ext cx="1524000" cy="1143000"/>
          </a:xfrm>
          <a:prstGeom prst="roundRect">
            <a:avLst>
              <a:gd name="adj" fmla="val 8888"/>
            </a:avLst>
          </a:prstGeom>
          <a:solidFill>
            <a:srgbClr val="F0F4F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779000" y="4851400"/>
            <a:ext cx="304800" cy="3048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10160000" y="4826000"/>
            <a:ext cx="9525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针对性骚扰</a:t>
            </a:r>
            <a:endParaRPr lang="en-US" sz="1100"/>
          </a:p>
          <a:p>
            <a:pPr indent="0" algn="l">
              <a:lnSpc>
                <a:spcPct val="125000"/>
              </a:lnSpc>
              <a:spcBef>
                <a:spcPts val="400"/>
              </a:spcBef>
            </a:pPr>
            <a:r>
              <a:rPr lang="en-US" sz="11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掌握作息习惯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1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实施精准骚扰</a:t>
            </a:r>
            <a:endParaRPr lang="en-US" sz="11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635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同学观点：算法操控的隐形伤害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4826000" y="1905000"/>
            <a:ext cx="6604000" cy="1270000"/>
          </a:xfrm>
          <a:prstGeom prst="roundRect">
            <a:avLst>
              <a:gd name="adj" fmla="val 80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4826000" y="1905000"/>
            <a:ext cx="76200" cy="1270000"/>
          </a:xfrm>
          <a:prstGeom prst="roundRect">
            <a:avLst>
              <a:gd name="adj" fmla="val 0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5207000" y="2095500"/>
            <a:ext cx="596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更隐蔽的风险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800"/>
              </a:spcBef>
            </a:pPr>
            <a:r>
              <a:rPr lang="en-US" sz="1400" b="0" i="0" u="none" strike="noStrike">
                <a:solidFill>
                  <a:srgbClr val="60606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除了个人隐私的直接泄露，算法操控带来的利益侵蚀与认知干预，往往比我们想象的更隐蔽、更具欺骗性。</a:t>
            </a:r>
            <a:endParaRPr lang="en-US" sz="1400" b="0" i="0" u="none" strike="noStrike">
              <a:solidFill>
                <a:srgbClr val="60606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4826000" y="3429000"/>
            <a:ext cx="6604000" cy="1270000"/>
          </a:xfrm>
          <a:prstGeom prst="roundRect">
            <a:avLst>
              <a:gd name="adj" fmla="val 80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4826000" y="3429000"/>
            <a:ext cx="76200" cy="1270000"/>
          </a:xfrm>
          <a:prstGeom prst="roundRect">
            <a:avLst>
              <a:gd name="adj" fmla="val 0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5207000" y="3619500"/>
            <a:ext cx="596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精准推送：看不见的“手”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800"/>
              </a:spcBef>
            </a:pPr>
            <a:r>
              <a:rPr lang="en-US" sz="1400" b="0" i="0" u="none" strike="noStrike">
                <a:solidFill>
                  <a:srgbClr val="60606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企业利用数据画像，精准推送广告与产品，表面上是“懂你”，实则将用户困在精心编织的商业逻辑中，诱导消费。</a:t>
            </a:r>
            <a:endParaRPr lang="en-US" sz="1400" b="0" i="0" u="none" strike="noStrike">
              <a:solidFill>
                <a:srgbClr val="60606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4826000" y="4953000"/>
            <a:ext cx="6604000" cy="1270000"/>
          </a:xfrm>
          <a:prstGeom prst="roundRect">
            <a:avLst>
              <a:gd name="adj" fmla="val 80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4826000" y="4953000"/>
            <a:ext cx="76200" cy="1270000"/>
          </a:xfrm>
          <a:prstGeom prst="roundRect">
            <a:avLst>
              <a:gd name="adj" fmla="val 0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1" name="AutoShape 11"/>
          <p:cNvSpPr/>
          <p:nvPr/>
        </p:nvSpPr>
        <p:spPr>
          <a:xfrm>
            <a:off x="5207000" y="5143500"/>
            <a:ext cx="596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潜移默化的影响：失去独立判断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800"/>
              </a:spcBef>
            </a:pPr>
            <a:r>
              <a:rPr lang="en-US" sz="1400" b="0" i="0" u="none" strike="noStrike">
                <a:solidFill>
                  <a:srgbClr val="60606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长期依赖算法的“投喂”，会让我们逐渐丧失信息筛选和独立思考的能力，最终让生活的方方面面被算法彻底渗透与定义。</a:t>
            </a:r>
            <a:endParaRPr lang="en-US" sz="1400" b="0" i="0" u="none" strike="noStrike">
              <a:solidFill>
                <a:srgbClr val="60606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635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蒋博士解读：认清“数据霸权”的本质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5207000" y="1778000"/>
            <a:ext cx="6223000" cy="1397000"/>
          </a:xfrm>
          <a:prstGeom prst="roundRect">
            <a:avLst>
              <a:gd name="adj" fmla="val 10909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461000" y="2095500"/>
            <a:ext cx="762000" cy="762000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6477000" y="1968500"/>
            <a:ext cx="4699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“数据霸权”</a:t>
            </a:r>
            <a:endParaRPr lang="en-US" sz="1100"/>
          </a:p>
          <a:p>
            <a:pPr indent="0" algn="l">
              <a:lnSpc>
                <a:spcPct val="117000"/>
              </a:lnSpc>
            </a:pPr>
            <a:r>
              <a:rPr lang="en-US" sz="14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“收集数据=个性化服务”是典型的“数据霸权”，以便利为诱饵，掩盖了不对等的权利关系。</a:t>
            </a:r>
            <a:endParaRPr lang="en-US" sz="14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5207000" y="3429000"/>
            <a:ext cx="6223000" cy="1397000"/>
          </a:xfrm>
          <a:prstGeom prst="roundRect">
            <a:avLst>
              <a:gd name="adj" fmla="val 10909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61000" y="3746500"/>
            <a:ext cx="762000" cy="7620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6477000" y="3619500"/>
            <a:ext cx="4699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“数据劳工”</a:t>
            </a:r>
            <a:endParaRPr lang="en-US" sz="1100"/>
          </a:p>
          <a:p>
            <a:pPr indent="0" algn="l">
              <a:lnSpc>
                <a:spcPct val="117000"/>
              </a:lnSpc>
            </a:pPr>
            <a:r>
              <a:rPr lang="en-US" sz="14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用户在不知不觉中成为免费的“数据劳工”，提供的个人隐私，实质是在为企业AI模型的训练买单。</a:t>
            </a:r>
            <a:endParaRPr lang="en-US" sz="14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5207000" y="5080000"/>
            <a:ext cx="6223000" cy="1397000"/>
          </a:xfrm>
          <a:prstGeom prst="roundRect">
            <a:avLst>
              <a:gd name="adj" fmla="val 10909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61000" y="5397500"/>
            <a:ext cx="762000" cy="7620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6477000" y="5270500"/>
            <a:ext cx="4699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隐私的蚕食</a:t>
            </a:r>
            <a:endParaRPr lang="en-US" sz="1100"/>
          </a:p>
          <a:p>
            <a:pPr indent="0" algn="l">
              <a:lnSpc>
                <a:spcPct val="117000"/>
              </a:lnSpc>
            </a:pPr>
            <a:r>
              <a:rPr lang="en-US" sz="14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隐私被一点点、看似无害地蚕食，一旦失去了自我保护的意识和能力，最终将彻底失去生活的边界。</a:t>
            </a:r>
            <a:endParaRPr lang="en-US" sz="14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635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结论：“隐私换便利”是一场用户必然会输的博弈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4826000" y="2032000"/>
            <a:ext cx="6604000" cy="1397000"/>
          </a:xfrm>
          <a:prstGeom prst="roundRect">
            <a:avLst>
              <a:gd name="adj" fmla="val 909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080000" y="2349500"/>
            <a:ext cx="762000" cy="762000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6096000" y="2222500"/>
            <a:ext cx="508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收益有限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800"/>
              </a:spcBef>
            </a:pPr>
            <a:r>
              <a:rPr lang="en-US" sz="1400" b="0" i="0" u="none" strike="noStrike">
                <a:solidFill>
                  <a:srgbClr val="61616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我们得到的是有限的、可替代的便利，比如操作流程的微小简化、功能的短暂使用，并非不可或缺的核心价值。</a:t>
            </a:r>
            <a:endParaRPr lang="en-US" sz="1400" b="0" i="0" u="none" strike="noStrike">
              <a:solidFill>
                <a:srgbClr val="61616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4826000" y="3683000"/>
            <a:ext cx="6604000" cy="1397000"/>
          </a:xfrm>
          <a:prstGeom prst="roundRect">
            <a:avLst>
              <a:gd name="adj" fmla="val 909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80000" y="4000500"/>
            <a:ext cx="762000" cy="7620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6096000" y="3873500"/>
            <a:ext cx="508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风险不可控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800"/>
              </a:spcBef>
            </a:pPr>
            <a:r>
              <a:rPr lang="en-US" sz="1400" b="0" i="0" u="none" strike="noStrike">
                <a:solidFill>
                  <a:srgbClr val="61616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我们付出的是不可控的、不可逆的隐私泄露和安全威胁，个人信息一旦流出，就可能永久暴露在被滥用的风险之中。</a:t>
            </a:r>
            <a:endParaRPr lang="en-US" sz="1400" b="0" i="0" u="none" strike="noStrike">
              <a:solidFill>
                <a:srgbClr val="61616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4826000" y="5207000"/>
            <a:ext cx="6604000" cy="1397000"/>
          </a:xfrm>
          <a:prstGeom prst="roundRect">
            <a:avLst>
              <a:gd name="adj" fmla="val 909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080000" y="5524500"/>
            <a:ext cx="762000" cy="7620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6096000" y="5397500"/>
            <a:ext cx="508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交易不公平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800"/>
              </a:spcBef>
            </a:pPr>
            <a:r>
              <a:rPr lang="en-US" sz="1400" b="0" i="0" u="none" strike="noStrike">
                <a:solidFill>
                  <a:srgbClr val="61616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企业掌握绝对的主动权和信息优势，而用户往往没有议价能力，只能被动接受“隐私条款”，这根本不是一场公平的交易。</a:t>
            </a:r>
            <a:endParaRPr lang="en-US" sz="1400" b="0" i="0" u="none" strike="noStrike">
              <a:solidFill>
                <a:srgbClr val="61616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5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0" y="1778000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最终观点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5588000" y="3048000"/>
            <a:ext cx="1016000" cy="50800"/>
          </a:xfrm>
          <a:prstGeom prst="roundRect">
            <a:avLst>
              <a:gd name="adj" fmla="val 0"/>
            </a:avLst>
          </a:prstGeom>
          <a:solidFill>
            <a:srgbClr val="FFFFFF">
              <a:alpha val="9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0" y="3683000"/>
            <a:ext cx="12192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6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守住隐私边界，守护家庭未来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0" y="5334000"/>
            <a:ext cx="1219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0" i="0" u="none" strike="noStrike" spc="200">
                <a:solidFill>
                  <a:srgbClr val="FFFFFF">
                    <a:alpha val="70196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GUARDING PRIVACY, GUARDING THE FUTURE OF FAMILY</a:t>
            </a:r>
            <a:endParaRPr lang="en-US" sz="11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635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我的选择：坚定地选择观点A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4572000" y="1905000"/>
            <a:ext cx="6858000" cy="1397000"/>
          </a:xfrm>
          <a:prstGeom prst="roundRect">
            <a:avLst>
              <a:gd name="adj" fmla="val 10909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876800" y="2222500"/>
            <a:ext cx="762000" cy="762000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5969000" y="2095500"/>
            <a:ext cx="5207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最终选择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4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我选择</a:t>
            </a:r>
            <a:r>
              <a:rPr lang="en-US" sz="1400" b="1" i="0" u="none" strike="noStrike">
                <a:solidFill>
                  <a:srgbClr val="D9302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不愿意</a:t>
            </a:r>
            <a:r>
              <a:rPr lang="en-US" sz="14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将家庭生活数据提供给AI具身智能。</a:t>
            </a:r>
            <a:endParaRPr lang="en-US" sz="14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4572000" y="3556000"/>
            <a:ext cx="6858000" cy="1397000"/>
          </a:xfrm>
          <a:prstGeom prst="roundRect">
            <a:avLst>
              <a:gd name="adj" fmla="val 10909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76800" y="3873500"/>
            <a:ext cx="762000" cy="7620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5969000" y="3746500"/>
            <a:ext cx="5207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价值权衡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4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我愿意放弃部分“贴心”服务，以守住家庭的</a:t>
            </a:r>
            <a:r>
              <a:rPr lang="en-US" sz="14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隐私边界和安全感</a:t>
            </a:r>
            <a:r>
              <a:rPr lang="en-US" sz="14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。</a:t>
            </a:r>
            <a:endParaRPr lang="en-US" sz="14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4572000" y="5080000"/>
            <a:ext cx="6858000" cy="1397000"/>
          </a:xfrm>
          <a:prstGeom prst="roundRect">
            <a:avLst>
              <a:gd name="adj" fmla="val 10909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876800" y="5397500"/>
            <a:ext cx="762000" cy="7620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5969000" y="5270500"/>
            <a:ext cx="5207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行为本质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4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这不是对科技的不信任，而是对</a:t>
            </a:r>
            <a:r>
              <a:rPr lang="en-US" sz="14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自己和家人的责任</a:t>
            </a:r>
            <a:r>
              <a:rPr lang="en-US" sz="14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。</a:t>
            </a:r>
            <a:endParaRPr lang="en-US" sz="14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635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对未来的期待：科技应如何发展？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2032000"/>
            <a:ext cx="3302000" cy="4318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889000" y="5080000"/>
            <a:ext cx="3048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17000"/>
              </a:lnSpc>
              <a:defRPr/>
            </a:pPr>
            <a:r>
              <a:rPr lang="en-US" sz="18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科技向善 · 生生不息</a:t>
            </a:r>
            <a:endParaRPr lang="en-US" sz="1100"/>
          </a:p>
          <a:p>
            <a:pPr indent="0" algn="ctr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88888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以尊重为根，以创新为翼</a:t>
            </a:r>
            <a:endParaRPr lang="en-US" sz="1200" b="0" i="0" u="none" strike="noStrike">
              <a:solidFill>
                <a:srgbClr val="888888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4572000" y="2032000"/>
            <a:ext cx="6858000" cy="1397000"/>
          </a:xfrm>
          <a:prstGeom prst="roundRect">
            <a:avLst>
              <a:gd name="adj" fmla="val 7272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4572000" y="2222500"/>
            <a:ext cx="76200" cy="1016000"/>
          </a:xfrm>
          <a:prstGeom prst="roundRect">
            <a:avLst>
              <a:gd name="adj" fmla="val 0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4953000" y="2222500"/>
            <a:ext cx="6223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尊重用户</a:t>
            </a:r>
            <a:endParaRPr lang="en-US" sz="1100"/>
          </a:p>
          <a:p>
            <a:pPr indent="0" algn="l">
              <a:lnSpc>
                <a:spcPct val="108000"/>
              </a:lnSpc>
              <a:spcBef>
                <a:spcPts val="600"/>
              </a:spcBef>
            </a:pPr>
            <a:r>
              <a:rPr lang="en-US" sz="14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期待真正尊重用户的科技产品出现，将用户权益放在商业价值之前，建立坚实的信任基础。</a:t>
            </a:r>
            <a:endParaRPr lang="en-US" sz="1400" b="0" i="0" u="none" strike="noStrike">
              <a:solidFill>
                <a:srgbClr val="555555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8" name="AutoShape 8"/>
          <p:cNvSpPr/>
          <p:nvPr/>
        </p:nvSpPr>
        <p:spPr>
          <a:xfrm>
            <a:off x="4572000" y="3683000"/>
            <a:ext cx="6858000" cy="1397000"/>
          </a:xfrm>
          <a:prstGeom prst="roundRect">
            <a:avLst>
              <a:gd name="adj" fmla="val 7272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/>
        </p:nvSpPr>
        <p:spPr>
          <a:xfrm>
            <a:off x="4572000" y="3873500"/>
            <a:ext cx="76200" cy="1016000"/>
          </a:xfrm>
          <a:prstGeom prst="roundRect">
            <a:avLst>
              <a:gd name="adj" fmla="val 0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4953000" y="3873500"/>
            <a:ext cx="6223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技术创新</a:t>
            </a:r>
            <a:endParaRPr lang="en-US" sz="1100"/>
          </a:p>
          <a:p>
            <a:pPr indent="0" algn="l">
              <a:lnSpc>
                <a:spcPct val="108000"/>
              </a:lnSpc>
              <a:spcBef>
                <a:spcPts val="600"/>
              </a:spcBef>
            </a:pPr>
            <a:r>
              <a:rPr lang="en-US" sz="14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通过本地计算、利用公开信息等技术手段提供个性化服务，严守隐私红线，让技术更有“温度”。</a:t>
            </a:r>
            <a:endParaRPr lang="en-US" sz="1400" b="0" i="0" u="none" strike="noStrike">
              <a:solidFill>
                <a:srgbClr val="555555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4572000" y="5080000"/>
            <a:ext cx="6858000" cy="1397000"/>
          </a:xfrm>
          <a:prstGeom prst="roundRect">
            <a:avLst>
              <a:gd name="adj" fmla="val 7272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4572000" y="5270500"/>
            <a:ext cx="76200" cy="1016000"/>
          </a:xfrm>
          <a:prstGeom prst="roundRect">
            <a:avLst>
              <a:gd name="adj" fmla="val 0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3" name="AutoShape 13"/>
          <p:cNvSpPr/>
          <p:nvPr/>
        </p:nvSpPr>
        <p:spPr>
          <a:xfrm>
            <a:off x="4953000" y="5270500"/>
            <a:ext cx="6223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A5D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真正的进步</a:t>
            </a:r>
            <a:endParaRPr lang="en-US" sz="1100"/>
          </a:p>
          <a:p>
            <a:pPr indent="0" algn="l">
              <a:lnSpc>
                <a:spcPct val="108000"/>
              </a:lnSpc>
              <a:spcBef>
                <a:spcPts val="600"/>
              </a:spcBef>
            </a:pPr>
            <a:r>
              <a:rPr lang="en-US" sz="14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真正的科技进步，不是以牺牲隐私换取便利，而是在尊重每一个人隐私的前提下，让生活变得更美好。</a:t>
            </a:r>
            <a:endParaRPr lang="en-US" sz="1400" b="0" i="0" u="none" strike="noStrike">
              <a:solidFill>
                <a:srgbClr val="555555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4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0" y="2032000"/>
            <a:ext cx="12192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谢谢观看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5588000" y="3556000"/>
            <a:ext cx="1016000" cy="50800"/>
          </a:xfrm>
          <a:prstGeom prst="roundRect">
            <a:avLst>
              <a:gd name="adj" fmla="val 0"/>
            </a:avLst>
          </a:prstGeom>
          <a:solidFill>
            <a:srgbClr val="4A5D5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0" y="4191000"/>
            <a:ext cx="1219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400" b="0" i="0" u="none" strike="noStrike">
                <a:solidFill>
                  <a:srgbClr val="FFFFFF">
                    <a:alpha val="94902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守住隐私的边界，守护我们共同的家。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0" y="5461000"/>
            <a:ext cx="1219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 spc="300">
                <a:solidFill>
                  <a:srgbClr val="FFFFFF">
                    <a:alpha val="65098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THANK YOU FOR WATCHING</a:t>
            </a:r>
            <a:endParaRPr lang="en-US" sz="11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2027</Words>
  <Application>WPS 演示</Application>
  <PresentationFormat/>
  <Paragraphs>174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16</vt:i4>
      </vt:variant>
    </vt:vector>
  </HeadingPairs>
  <TitlesOfParts>
    <vt:vector size="25" baseType="lpstr">
      <vt:lpstr>Arial</vt:lpstr>
      <vt:lpstr>宋体</vt:lpstr>
      <vt:lpstr>Wingdings</vt:lpstr>
      <vt:lpstr>Arial</vt:lpstr>
      <vt:lpstr>Noto Sans SC</vt:lpstr>
      <vt:lpstr>微软雅黑</vt:lpstr>
      <vt:lpstr>Arial Unicode MS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WLY</cp:lastModifiedBy>
  <cp:revision>1</cp:revision>
  <dcterms:created xsi:type="dcterms:W3CDTF">2026-04-25T04:25:12Z</dcterms:created>
  <dcterms:modified xsi:type="dcterms:W3CDTF">2026-04-25T04:25:12Z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F50DCF81817D4186BEB4551CE2CB1468_13</vt:lpwstr>
  </property>
  <property fmtid="{D5CDD505-2E9C-101B-9397-08002B2CF9AE}" pid="3" name="KSOProductBuildVer">
    <vt:lpwstr>2052-12.1.0.25865</vt:lpwstr>
  </property>
</Properties>
</file>