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0.svg" ContentType="image/svg+xml"/>
  <Override PartName="/ppt/media/image12.svg" ContentType="image/svg+xml"/>
  <Override PartName="/ppt/media/image14.svg" ContentType="image/svg+xml"/>
  <Override PartName="/ppt/media/image16.svg" ContentType="image/svg+xml"/>
  <Override PartName="/ppt/media/image18.svg" ContentType="image/svg+xml"/>
  <Override PartName="/ppt/media/image2.svg" ContentType="image/svg+xml"/>
  <Override PartName="/ppt/media/image20.svg" ContentType="image/svg+xml"/>
  <Override PartName="/ppt/media/image22.svg" ContentType="image/svg+xml"/>
  <Override PartName="/ppt/media/image24.svg" ContentType="image/svg+xml"/>
  <Override PartName="/ppt/media/image26.svg" ContentType="image/svg+xml"/>
  <Override PartName="/ppt/media/image28.svg" ContentType="image/svg+xml"/>
  <Override PartName="/ppt/media/image30.svg" ContentType="image/svg+xml"/>
  <Override PartName="/ppt/media/image32.svg" ContentType="image/svg+xml"/>
  <Override PartName="/ppt/media/image34.svg" ContentType="image/svg+xml"/>
  <Override PartName="/ppt/media/image36.svg" ContentType="image/svg+xml"/>
  <Override PartName="/ppt/media/image38.svg" ContentType="image/svg+xml"/>
  <Override PartName="/ppt/media/image4.svg" ContentType="image/svg+xml"/>
  <Override PartName="/ppt/media/image40.svg" ContentType="image/svg+xml"/>
  <Override PartName="/ppt/media/image42.svg" ContentType="image/svg+xml"/>
  <Override PartName="/ppt/media/image44.svg" ContentType="image/svg+xml"/>
  <Override PartName="/ppt/media/image46.svg" ContentType="image/svg+xml"/>
  <Override PartName="/ppt/media/image48.svg" ContentType="image/svg+xml"/>
  <Override PartName="/ppt/media/image50.svg" ContentType="image/svg+xml"/>
  <Override PartName="/ppt/media/image52.svg" ContentType="image/svg+xml"/>
  <Override PartName="/ppt/media/image54.svg" ContentType="image/svg+xml"/>
  <Override PartName="/ppt/media/image56.svg" ContentType="image/svg+xml"/>
  <Override PartName="/ppt/media/image58.svg" ContentType="image/svg+xml"/>
  <Override PartName="/ppt/media/image6.svg" ContentType="image/svg+xml"/>
  <Override PartName="/ppt/media/image60.svg" ContentType="image/svg+xml"/>
  <Override PartName="/ppt/media/image62.svg" ContentType="image/svg+xml"/>
  <Override PartName="/ppt/media/image64.svg" ContentType="image/svg+xml"/>
  <Override PartName="/ppt/media/image66.svg" ContentType="image/svg+xml"/>
  <Override PartName="/ppt/media/image68.svg" ContentType="image/svg+xml"/>
  <Override PartName="/ppt/media/image70.svg" ContentType="image/svg+xml"/>
  <Override PartName="/ppt/media/image72.svg" ContentType="image/svg+xml"/>
  <Override PartName="/ppt/media/image74.svg" ContentType="image/svg+xml"/>
  <Override PartName="/ppt/media/image76.svg" ContentType="image/svg+xml"/>
  <Override PartName="/ppt/media/image78.svg" ContentType="image/svg+xml"/>
  <Override PartName="/ppt/media/image8.svg" ContentType="image/svg+xml"/>
  <Override PartName="/ppt/media/image80.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autoCompressPictures="0">
  <p:sldMasterIdLst>
    <p:sldMasterId id="2147483648" r:id="rId1"/>
    <p:sldMasterId id="2147483660" r:id="rId3"/>
  </p:sldMasterIdLst>
  <p:notesMasterIdLst>
    <p:notesMasterId r:id="rId5"/>
  </p:notesMasterIdLst>
  <p:sldIdLst>
    <p:sldId id="256" r:id="rId4"/>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extLst>
    <p:ext uri="{EFAFB233-063F-42B5-8137-9DF3F51BA10A}">
      <p15:sldGuideLst xmlns:p15="http://schemas.microsoft.com/office/powerpoint/2012/main">
        <p15:guide id="1" orient="horz" pos="1620" userDrawn="1">
          <p15:clr>
            <a:srgbClr val="747775"/>
          </p15:clr>
        </p15:guide>
        <p15:guide id="2" pos="2880" userDrawn="1">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p:normalViewPr>
    <p:restoredLeft sz="15620"/>
    <p:restoredTop sz="94660"/>
  </p:normalViewPr>
  <p:slideViewPr>
    <p:cSldViewPr snapToGrid="0" showGuides="1">
      <p:cViewPr varScale="1">
        <p:scale>
          <a:sx n="100" d="100"/>
          <a:sy n="100" d="100"/>
        </p:scale>
        <p:origin x="0" y="0"/>
      </p:cViewPr>
      <p:guideLst>
        <p:guide orient="horz" pos="1620"/>
        <p:guide pos="2880"/>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大家好，今天我将为大家分享一份关于AI训练数据标注的深度分析报告。随着人工智能技术的飞速发展，我们越来越关注算法和算力，但往往忽略了一个至关重要的环节——数据标注。本次报告将结合一次具体的标注实践，深入探讨数据标注的核心价值、行业现状以及未来的发展趋势。</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本次报告将分为五个部分。首先，我们将从引言开始，探讨数据标注为何是AI浪潮下的“隐形基石”。接着，我会分享一次具体的标注实践，展示认知上的转变。然后，我们将深入洞察数据标注与AI底层逻辑的关系。之后，会对行业的挑战与未来发展进行展望。最后，进行总结与思考。</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首先我们来看引言部分。如今，人工智能技术发展迅速，但大家关注的焦点多在算法和算力上。然而，特斯拉自动驾驶的异常事件给我们敲响了警钟，它揭示了一个被忽视的关键问题——训练数据的质量。数据标注，正是决定AI模型性能和安全性的“隐形基石”，它为AI模型提供了学习的“教材”。</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数据标注的价值是实实在在的。据行业数据显示，经过高质量标注的数据，其商业价值可以是原始数据的10到1000倍。这一点，从美国AI公司Scale AI的成功中可以得到印证。他们专注于数据标注服务，已经成为了整个AI产业不可或缺的基础设施提供商，这充分说明了数据标注赛道的巨大潜力。</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接下来，我们进入第二部分。理论说了很多，那么数据标注的实际工作是怎样的呢？通过一次亲身实践，我对这份工作有了全新的认识，可以说是一次从“体力劳动”到“专业认知”的重构。</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我参与的实践任务是计算机视觉领域的目标检测标注。任务很简单，就是在一张桌面图片里，把所有的手机和杯子用框标出来。我严格按照要求，完成了所有目标的标注，并且没有任何错误，最终拿到了满分。这张图就是我当时标注的场景。</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在实践之前，我和很多人一样，认为数据标注就是简单的体力活，没什么技术含量。但亲手做过之后，我才发现完全不是这样。这是一项要求极高的专业工作。</a:t>
            </a:r>
            <a:endParaRPr lang="en-US" sz="1400" b="0" i="0" u="none" strike="noStrike">
              <a:solidFill>
                <a:srgbClr val="000000"/>
              </a:solidFill>
            </a:endParaRPr>
          </a:p>
          <a:p>
            <a:pPr indent="0" algn="l">
              <a:lnSpc>
                <a:spcPct val="100000"/>
              </a:lnSpc>
            </a:pPr>
            <a:r>
              <a:rPr lang="en-US" sz="1400" b="0" i="0" u="none" strike="noStrike">
                <a:solidFill>
                  <a:srgbClr val="000000"/>
                </a:solidFill>
              </a:rPr>
              <a:t>我的认知从觉得它是“简单操作”，转变为认识到它是决定AI模型能力上限的“地基工程”。</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数据标注工作有三个核心要求。首先是完整性，不能漏掉任何一个目标。其次是准确性，标注框必须精准。最后是一致性，成千上万的标注员要用同一个标准来工作。这三点，无论哪一点做不好，都会直接影响到最终AI模型的性能。</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通过这次实践，我对AI的底层逻辑也有了更深的洞察。接下来我们就来探讨一下，数据标注究竟是如何塑造AI的“智能”的。</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我们必须认识到，现在的AI并不是像人一样思考，它更像是一个超级学生。我们通过数据标注给它编写“教材”，它用算法作为“学习方法”，用算力作为“学习工具”，来学习知识。</a:t>
            </a:r>
            <a:endParaRPr lang="en-US" sz="1400" b="0" i="0" u="none" strike="noStrike">
              <a:solidFill>
                <a:srgbClr val="000000"/>
              </a:solidFill>
            </a:endParaRPr>
          </a:p>
          <a:p>
            <a:pPr indent="0" algn="l">
              <a:lnSpc>
                <a:spcPct val="100000"/>
              </a:lnSpc>
            </a:pPr>
            <a:r>
              <a:rPr lang="en-US" sz="1400" b="0" i="0" u="none" strike="noStrike">
                <a:solidFill>
                  <a:srgbClr val="000000"/>
                </a:solidFill>
              </a:rPr>
              <a:t>所以，AI的智能，其实是我们通过标注数据赋予它的。教材的质量，直接决定了这个学生的学习效果，也是决定AI模型能力上限的关键因素。</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无论是传统的监督学习，还是现在最火的大语言模型，都离不开数据标注。可以说，数据标注已经成为了整个AI产业的底层基础设施，就像我们生活中的水电煤一样，不可或缺。没有它，AI技术的规模化落地就无从谈起。</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既然数据标注如此重要，那么这个行业目前面临着哪些挑战？未来又该如何发展呢？我们进入第四部分，共同探讨。</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当前，数据标注行业面临着四大挑战：如何在大规模生产中保证质量？如何提高效率以跟上AI模型的迭代速度？如何满足垂直领域越来越高的专业门槛？以及如何确保数据安全和隐私？这些都是行业亟待解决的问题。</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针对这些挑战，行业的发展路径也很清晰。首先是技术创新，推广人机协同的标注模式。其次是推动行业标准的建设。再者，要深耕垂直领域，培养专业团队。最后，通过融合隐私计算技术，保障数据安全。这四个方向将共同推动行业的健康发展。</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最后，我们来做个总结。数据标注是AI的基石，是一项严谨而专业的工作。我们必须重视它的价值。未来，随着技术、标准、服务和安全的不断升级，数据标注行业将为人工智能的发展提供更坚实的支撑。</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我的报告到此结束，感谢大家的聆听。现在是问答环节，欢迎大家提问交流。</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matchingName="标题幻灯片">
  <p:cSld name="TITLE">
    <p:spTree>
      <p:nvGrpSpPr>
        <p:cNvPr id="11" name="Shape 11"/>
        <p:cNvGrpSpPr/>
        <p:nvPr/>
      </p:nvGrpSpPr>
      <p:grpSpPr>
        <a:xfrm>
          <a:off x="0" y="0"/>
          <a:ext cx="0" cy="0"/>
          <a:chOff x="0" y="0"/>
          <a:chExt cx="0" cy="0"/>
        </a:xfrm>
      </p:grpSpPr>
      <p:sp>
        <p:nvSpPr>
          <p:cNvPr id="12" name="Shape 30"/>
          <p:cNvSpPr txBox="1"/>
          <p:nvPr>
            <p:ph type="ctrTitle"/>
          </p:nvPr>
        </p:nvSpPr>
        <p:spPr>
          <a:xfrm>
            <a:off x="1143000" y="841772"/>
            <a:ext cx="6858000" cy="1790700"/>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chemeClr val="dk1"/>
              </a:buClr>
              <a:buSzPts val="4500"/>
              <a:buFont typeface="Arial" panose="020B0604020202020204"/>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3" name="Shape 31"/>
          <p:cNvSpPr txBox="1"/>
          <p:nvPr>
            <p:ph type="subTitle" idx="1"/>
          </p:nvPr>
        </p:nvSpPr>
        <p:spPr>
          <a:xfrm>
            <a:off x="1143000" y="2701528"/>
            <a:ext cx="6858000" cy="1241821"/>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14" name="Shape 32"/>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Shape 33"/>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Shape 34"/>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matchingName="标题和内容">
  <p:cSld name="OBJECT">
    <p:spTree>
      <p:nvGrpSpPr>
        <p:cNvPr id="17" name="Shape 17"/>
        <p:cNvGrpSpPr/>
        <p:nvPr/>
      </p:nvGrpSpPr>
      <p:grpSpPr>
        <a:xfrm>
          <a:off x="0" y="0"/>
          <a:ext cx="0" cy="0"/>
          <a:chOff x="0" y="0"/>
          <a:chExt cx="0" cy="0"/>
        </a:xfrm>
      </p:grpSpPr>
      <p:sp>
        <p:nvSpPr>
          <p:cNvPr id="18" name="Shape 54"/>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9" name="Shape 55"/>
          <p:cNvSpPr txBox="1"/>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20" name="Shape 56"/>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1" name="Shape 57"/>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2" name="Shape 58"/>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matchingName="节标题">
  <p:cSld name="SECTION_HEADER">
    <p:spTree>
      <p:nvGrpSpPr>
        <p:cNvPr id="23" name="Shape 23"/>
        <p:cNvGrpSpPr/>
        <p:nvPr/>
      </p:nvGrpSpPr>
      <p:grpSpPr>
        <a:xfrm>
          <a:off x="0" y="0"/>
          <a:ext cx="0" cy="0"/>
          <a:chOff x="0" y="0"/>
          <a:chExt cx="0" cy="0"/>
        </a:xfrm>
      </p:grpSpPr>
      <p:sp>
        <p:nvSpPr>
          <p:cNvPr id="24" name="Shape 59"/>
          <p:cNvSpPr txBox="1"/>
          <p:nvPr>
            <p:ph type="title"/>
          </p:nvPr>
        </p:nvSpPr>
        <p:spPr>
          <a:xfrm>
            <a:off x="623888" y="1282304"/>
            <a:ext cx="7886700" cy="2139553"/>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4500"/>
              <a:buFont typeface="Arial" panose="020B0604020202020204"/>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5" name="Shape 60"/>
          <p:cNvSpPr txBox="1"/>
          <p:nvPr>
            <p:ph type="body" idx="1"/>
          </p:nvPr>
        </p:nvSpPr>
        <p:spPr>
          <a:xfrm>
            <a:off x="623888" y="3442097"/>
            <a:ext cx="7886700" cy="112514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888888"/>
              </a:buClr>
              <a:buSzPts val="1800"/>
              <a:buNone/>
              <a:defRPr sz="1800">
                <a:solidFill>
                  <a:srgbClr val="888888"/>
                </a:solidFill>
              </a:defRPr>
            </a:lvl1pPr>
            <a:lvl2pPr marL="914400" lvl="1" indent="-228600" algn="l">
              <a:lnSpc>
                <a:spcPct val="90000"/>
              </a:lnSpc>
              <a:spcBef>
                <a:spcPts val="400"/>
              </a:spcBef>
              <a:spcAft>
                <a:spcPts val="0"/>
              </a:spcAft>
              <a:buClr>
                <a:srgbClr val="888888"/>
              </a:buClr>
              <a:buSzPts val="1500"/>
              <a:buNone/>
              <a:defRPr sz="1500">
                <a:solidFill>
                  <a:srgbClr val="888888"/>
                </a:solidFill>
              </a:defRPr>
            </a:lvl2pPr>
            <a:lvl3pPr marL="1371600" lvl="2" indent="-228600" algn="l">
              <a:lnSpc>
                <a:spcPct val="90000"/>
              </a:lnSpc>
              <a:spcBef>
                <a:spcPts val="400"/>
              </a:spcBef>
              <a:spcAft>
                <a:spcPts val="0"/>
              </a:spcAft>
              <a:buClr>
                <a:srgbClr val="888888"/>
              </a:buClr>
              <a:buSzPts val="1400"/>
              <a:buNone/>
              <a:defRPr sz="1400">
                <a:solidFill>
                  <a:srgbClr val="888888"/>
                </a:solidFill>
              </a:defRPr>
            </a:lvl3pPr>
            <a:lvl4pPr marL="1828800" lvl="3" indent="-228600" algn="l">
              <a:lnSpc>
                <a:spcPct val="90000"/>
              </a:lnSpc>
              <a:spcBef>
                <a:spcPts val="400"/>
              </a:spcBef>
              <a:spcAft>
                <a:spcPts val="0"/>
              </a:spcAft>
              <a:buClr>
                <a:srgbClr val="888888"/>
              </a:buClr>
              <a:buSzPts val="1200"/>
              <a:buNone/>
              <a:defRPr sz="1200">
                <a:solidFill>
                  <a:srgbClr val="888888"/>
                </a:solidFill>
              </a:defRPr>
            </a:lvl4pPr>
            <a:lvl5pPr marL="2286000" lvl="4" indent="-228600" algn="l">
              <a:lnSpc>
                <a:spcPct val="90000"/>
              </a:lnSpc>
              <a:spcBef>
                <a:spcPts val="400"/>
              </a:spcBef>
              <a:spcAft>
                <a:spcPts val="0"/>
              </a:spcAft>
              <a:buClr>
                <a:srgbClr val="888888"/>
              </a:buClr>
              <a:buSzPts val="1200"/>
              <a:buNone/>
              <a:defRPr sz="1200">
                <a:solidFill>
                  <a:srgbClr val="888888"/>
                </a:solidFill>
              </a:defRPr>
            </a:lvl5pPr>
            <a:lvl6pPr marL="2743200" lvl="5" indent="-228600" algn="l">
              <a:lnSpc>
                <a:spcPct val="90000"/>
              </a:lnSpc>
              <a:spcBef>
                <a:spcPts val="400"/>
              </a:spcBef>
              <a:spcAft>
                <a:spcPts val="0"/>
              </a:spcAft>
              <a:buClr>
                <a:srgbClr val="888888"/>
              </a:buClr>
              <a:buSzPts val="1200"/>
              <a:buNone/>
              <a:defRPr sz="1200">
                <a:solidFill>
                  <a:srgbClr val="888888"/>
                </a:solidFill>
              </a:defRPr>
            </a:lvl6pPr>
            <a:lvl7pPr marL="3200400" lvl="6" indent="-228600" algn="l">
              <a:lnSpc>
                <a:spcPct val="90000"/>
              </a:lnSpc>
              <a:spcBef>
                <a:spcPts val="400"/>
              </a:spcBef>
              <a:spcAft>
                <a:spcPts val="0"/>
              </a:spcAft>
              <a:buClr>
                <a:srgbClr val="888888"/>
              </a:buClr>
              <a:buSzPts val="1200"/>
              <a:buNone/>
              <a:defRPr sz="1200">
                <a:solidFill>
                  <a:srgbClr val="888888"/>
                </a:solidFill>
              </a:defRPr>
            </a:lvl7pPr>
            <a:lvl8pPr marL="3657600" lvl="7" indent="-228600" algn="l">
              <a:lnSpc>
                <a:spcPct val="90000"/>
              </a:lnSpc>
              <a:spcBef>
                <a:spcPts val="400"/>
              </a:spcBef>
              <a:spcAft>
                <a:spcPts val="0"/>
              </a:spcAft>
              <a:buClr>
                <a:srgbClr val="888888"/>
              </a:buClr>
              <a:buSzPts val="1200"/>
              <a:buNone/>
              <a:defRPr sz="1200">
                <a:solidFill>
                  <a:srgbClr val="888888"/>
                </a:solidFill>
              </a:defRPr>
            </a:lvl8pPr>
            <a:lvl9pPr marL="4114800" lvl="8" indent="-228600" algn="l">
              <a:lnSpc>
                <a:spcPct val="90000"/>
              </a:lnSpc>
              <a:spcBef>
                <a:spcPts val="400"/>
              </a:spcBef>
              <a:spcAft>
                <a:spcPts val="0"/>
              </a:spcAft>
              <a:buClr>
                <a:srgbClr val="888888"/>
              </a:buClr>
              <a:buSzPts val="1200"/>
              <a:buNone/>
              <a:defRPr sz="1200">
                <a:solidFill>
                  <a:srgbClr val="888888"/>
                </a:solidFill>
              </a:defRPr>
            </a:lvl9pPr>
          </a:lstStyle>
          <a:p/>
        </p:txBody>
      </p:sp>
      <p:sp>
        <p:nvSpPr>
          <p:cNvPr id="26" name="Shape 61"/>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7" name="Shape 62"/>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8" name="Shape 63"/>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matchingName="两栏内容">
  <p:cSld name="TWO_OBJECTS">
    <p:spTree>
      <p:nvGrpSpPr>
        <p:cNvPr id="29" name="Shape 29"/>
        <p:cNvGrpSpPr/>
        <p:nvPr/>
      </p:nvGrpSpPr>
      <p:grpSpPr>
        <a:xfrm>
          <a:off x="0" y="0"/>
          <a:ext cx="0" cy="0"/>
          <a:chOff x="0" y="0"/>
          <a:chExt cx="0" cy="0"/>
        </a:xfrm>
      </p:grpSpPr>
      <p:sp>
        <p:nvSpPr>
          <p:cNvPr id="30" name="Shape 9"/>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31" name="Shape 10"/>
          <p:cNvSpPr txBox="1"/>
          <p:nvPr>
            <p:ph type="body" idx="1"/>
          </p:nvPr>
        </p:nvSpPr>
        <p:spPr>
          <a:xfrm>
            <a:off x="628650" y="1369219"/>
            <a:ext cx="38862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32" name="Shape 11"/>
          <p:cNvSpPr txBox="1"/>
          <p:nvPr>
            <p:ph type="body" idx="2"/>
          </p:nvPr>
        </p:nvSpPr>
        <p:spPr>
          <a:xfrm>
            <a:off x="4629150" y="1369219"/>
            <a:ext cx="38862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33" name="Shape 12"/>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4" name="Shape 13"/>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5" name="Shape 14"/>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matchingName="比较">
  <p:cSld name="TWO_OBJECTS_WITH_TEXT">
    <p:spTree>
      <p:nvGrpSpPr>
        <p:cNvPr id="36" name="Shape 36"/>
        <p:cNvGrpSpPr/>
        <p:nvPr/>
      </p:nvGrpSpPr>
      <p:grpSpPr>
        <a:xfrm>
          <a:off x="0" y="0"/>
          <a:ext cx="0" cy="0"/>
          <a:chOff x="0" y="0"/>
          <a:chExt cx="0" cy="0"/>
        </a:xfrm>
      </p:grpSpPr>
      <p:sp>
        <p:nvSpPr>
          <p:cNvPr id="37" name="Shape 35"/>
          <p:cNvSpPr txBox="1"/>
          <p:nvPr>
            <p:ph type="title"/>
          </p:nvPr>
        </p:nvSpPr>
        <p:spPr>
          <a:xfrm>
            <a:off x="629841"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38" name="Shape 36"/>
          <p:cNvSpPr txBox="1"/>
          <p:nvPr>
            <p:ph type="body" idx="1"/>
          </p:nvPr>
        </p:nvSpPr>
        <p:spPr>
          <a:xfrm>
            <a:off x="629841" y="1260872"/>
            <a:ext cx="3868340" cy="617934"/>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p:txBody>
      </p:sp>
      <p:sp>
        <p:nvSpPr>
          <p:cNvPr id="39" name="Shape 37"/>
          <p:cNvSpPr txBox="1"/>
          <p:nvPr>
            <p:ph type="body" idx="2"/>
          </p:nvPr>
        </p:nvSpPr>
        <p:spPr>
          <a:xfrm>
            <a:off x="629841" y="1878806"/>
            <a:ext cx="3868340" cy="2763441"/>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40" name="Shape 38"/>
          <p:cNvSpPr txBox="1"/>
          <p:nvPr>
            <p:ph type="body" idx="3"/>
          </p:nvPr>
        </p:nvSpPr>
        <p:spPr>
          <a:xfrm>
            <a:off x="4629150" y="1260872"/>
            <a:ext cx="3887391" cy="617934"/>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p:txBody>
      </p:sp>
      <p:sp>
        <p:nvSpPr>
          <p:cNvPr id="41" name="Shape 39"/>
          <p:cNvSpPr txBox="1"/>
          <p:nvPr>
            <p:ph type="body" idx="4"/>
          </p:nvPr>
        </p:nvSpPr>
        <p:spPr>
          <a:xfrm>
            <a:off x="4629150" y="1878806"/>
            <a:ext cx="3887391" cy="2763441"/>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42" name="Shape 40"/>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Shape 41"/>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Shape 42"/>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matchingName="仅标题">
  <p:cSld name="TITLE_ONLY">
    <p:spTree>
      <p:nvGrpSpPr>
        <p:cNvPr id="45" name="Shape 45"/>
        <p:cNvGrpSpPr/>
        <p:nvPr/>
      </p:nvGrpSpPr>
      <p:grpSpPr>
        <a:xfrm>
          <a:off x="0" y="0"/>
          <a:ext cx="0" cy="0"/>
          <a:chOff x="0" y="0"/>
          <a:chExt cx="0" cy="0"/>
        </a:xfrm>
      </p:grpSpPr>
      <p:sp>
        <p:nvSpPr>
          <p:cNvPr id="46" name="Shape 20"/>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47" name="Shape 21"/>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8" name="Shape 22"/>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9" name="Shape 23"/>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matchingName="空白">
  <p:cSld name="BLANK">
    <p:spTree>
      <p:nvGrpSpPr>
        <p:cNvPr id="50" name="Shape 50"/>
        <p:cNvGrpSpPr/>
        <p:nvPr/>
      </p:nvGrpSpPr>
      <p:grpSpPr>
        <a:xfrm>
          <a:off x="0" y="0"/>
          <a:ext cx="0" cy="0"/>
          <a:chOff x="0" y="0"/>
          <a:chExt cx="0" cy="0"/>
        </a:xfrm>
      </p:grpSpPr>
      <p:sp>
        <p:nvSpPr>
          <p:cNvPr id="51" name="Shape 6"/>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2" name="Shape 7"/>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3" name="Shape 8"/>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matchingName="内容与标题">
  <p:cSld name="OBJECT_WITH_CAPTION_TEXT">
    <p:spTree>
      <p:nvGrpSpPr>
        <p:cNvPr id="54" name="Shape 54"/>
        <p:cNvGrpSpPr/>
        <p:nvPr/>
      </p:nvGrpSpPr>
      <p:grpSpPr>
        <a:xfrm>
          <a:off x="0" y="0"/>
          <a:ext cx="0" cy="0"/>
          <a:chOff x="0" y="0"/>
          <a:chExt cx="0" cy="0"/>
        </a:xfrm>
      </p:grpSpPr>
      <p:sp>
        <p:nvSpPr>
          <p:cNvPr id="55" name="Shape 43"/>
          <p:cNvSpPr txBox="1"/>
          <p:nvPr>
            <p:ph type="title"/>
          </p:nvPr>
        </p:nvSpPr>
        <p:spPr>
          <a:xfrm>
            <a:off x="629841" y="342900"/>
            <a:ext cx="2949178" cy="120015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Arial" panose="020B0604020202020204"/>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6" name="Shape 44"/>
          <p:cNvSpPr txBox="1"/>
          <p:nvPr>
            <p:ph type="body" idx="1"/>
          </p:nvPr>
        </p:nvSpPr>
        <p:spPr>
          <a:xfrm>
            <a:off x="3887391" y="740569"/>
            <a:ext cx="4629150" cy="3655219"/>
          </a:xfrm>
          <a:prstGeom prst="rect">
            <a:avLst/>
          </a:prstGeom>
          <a:noFill/>
          <a:ln>
            <a:noFill/>
          </a:ln>
        </p:spPr>
        <p:txBody>
          <a:bodyPr spcFirstLastPara="1" wrap="square" lIns="68575" tIns="34275" rIns="68575" bIns="34275" anchor="t" anchorCtr="0">
            <a:normAutofit/>
          </a:bodyPr>
          <a:lstStyle>
            <a:lvl1pPr marL="457200" lvl="0" indent="-381000" algn="l">
              <a:lnSpc>
                <a:spcPct val="90000"/>
              </a:lnSpc>
              <a:spcBef>
                <a:spcPts val="800"/>
              </a:spcBef>
              <a:spcAft>
                <a:spcPts val="0"/>
              </a:spcAft>
              <a:buClr>
                <a:schemeClr val="dk1"/>
              </a:buClr>
              <a:buSzPts val="2400"/>
              <a:buChar char="•"/>
              <a:defRPr sz="2400"/>
            </a:lvl1pPr>
            <a:lvl2pPr marL="914400" lvl="1" indent="-361950" algn="l">
              <a:lnSpc>
                <a:spcPct val="90000"/>
              </a:lnSpc>
              <a:spcBef>
                <a:spcPts val="400"/>
              </a:spcBef>
              <a:spcAft>
                <a:spcPts val="0"/>
              </a:spcAft>
              <a:buClr>
                <a:schemeClr val="dk1"/>
              </a:buClr>
              <a:buSzPts val="2100"/>
              <a:buChar char="•"/>
              <a:defRPr sz="2100"/>
            </a:lvl2pPr>
            <a:lvl3pPr marL="1371600" lvl="2" indent="-342900" algn="l">
              <a:lnSpc>
                <a:spcPct val="90000"/>
              </a:lnSpc>
              <a:spcBef>
                <a:spcPts val="400"/>
              </a:spcBef>
              <a:spcAft>
                <a:spcPts val="0"/>
              </a:spcAft>
              <a:buClr>
                <a:schemeClr val="dk1"/>
              </a:buClr>
              <a:buSzPts val="1800"/>
              <a:buChar char="•"/>
              <a:defRPr sz="1800"/>
            </a:lvl3pPr>
            <a:lvl4pPr marL="1828800" lvl="3" indent="-323850" algn="l">
              <a:lnSpc>
                <a:spcPct val="90000"/>
              </a:lnSpc>
              <a:spcBef>
                <a:spcPts val="400"/>
              </a:spcBef>
              <a:spcAft>
                <a:spcPts val="0"/>
              </a:spcAft>
              <a:buClr>
                <a:schemeClr val="dk1"/>
              </a:buClr>
              <a:buSzPts val="1500"/>
              <a:buChar char="•"/>
              <a:defRPr sz="1500"/>
            </a:lvl4pPr>
            <a:lvl5pPr marL="2286000" lvl="4" indent="-323850" algn="l">
              <a:lnSpc>
                <a:spcPct val="90000"/>
              </a:lnSpc>
              <a:spcBef>
                <a:spcPts val="400"/>
              </a:spcBef>
              <a:spcAft>
                <a:spcPts val="0"/>
              </a:spcAft>
              <a:buClr>
                <a:schemeClr val="dk1"/>
              </a:buClr>
              <a:buSzPts val="1500"/>
              <a:buChar char="•"/>
              <a:defRPr sz="1500"/>
            </a:lvl5pPr>
            <a:lvl6pPr marL="2743200" lvl="5" indent="-323850" algn="l">
              <a:lnSpc>
                <a:spcPct val="90000"/>
              </a:lnSpc>
              <a:spcBef>
                <a:spcPts val="400"/>
              </a:spcBef>
              <a:spcAft>
                <a:spcPts val="0"/>
              </a:spcAft>
              <a:buClr>
                <a:schemeClr val="dk1"/>
              </a:buClr>
              <a:buSzPts val="1500"/>
              <a:buChar char="•"/>
              <a:defRPr sz="1500"/>
            </a:lvl6pPr>
            <a:lvl7pPr marL="3200400" lvl="6" indent="-323850" algn="l">
              <a:lnSpc>
                <a:spcPct val="90000"/>
              </a:lnSpc>
              <a:spcBef>
                <a:spcPts val="400"/>
              </a:spcBef>
              <a:spcAft>
                <a:spcPts val="0"/>
              </a:spcAft>
              <a:buClr>
                <a:schemeClr val="dk1"/>
              </a:buClr>
              <a:buSzPts val="1500"/>
              <a:buChar char="•"/>
              <a:defRPr sz="1500"/>
            </a:lvl7pPr>
            <a:lvl8pPr marL="3657600" lvl="7" indent="-323850" algn="l">
              <a:lnSpc>
                <a:spcPct val="90000"/>
              </a:lnSpc>
              <a:spcBef>
                <a:spcPts val="400"/>
              </a:spcBef>
              <a:spcAft>
                <a:spcPts val="0"/>
              </a:spcAft>
              <a:buClr>
                <a:schemeClr val="dk1"/>
              </a:buClr>
              <a:buSzPts val="1500"/>
              <a:buChar char="•"/>
              <a:defRPr sz="1500"/>
            </a:lvl8pPr>
            <a:lvl9pPr marL="4114800" lvl="8" indent="-323850" algn="l">
              <a:lnSpc>
                <a:spcPct val="90000"/>
              </a:lnSpc>
              <a:spcBef>
                <a:spcPts val="400"/>
              </a:spcBef>
              <a:spcAft>
                <a:spcPts val="0"/>
              </a:spcAft>
              <a:buClr>
                <a:schemeClr val="dk1"/>
              </a:buClr>
              <a:buSzPts val="1500"/>
              <a:buChar char="•"/>
              <a:defRPr sz="1500"/>
            </a:lvl9pPr>
          </a:lstStyle>
          <a:p/>
        </p:txBody>
      </p:sp>
      <p:sp>
        <p:nvSpPr>
          <p:cNvPr id="57" name="Shape 45"/>
          <p:cNvSpPr txBox="1"/>
          <p:nvPr>
            <p:ph type="body" idx="2"/>
          </p:nvPr>
        </p:nvSpPr>
        <p:spPr>
          <a:xfrm>
            <a:off x="629841" y="1543050"/>
            <a:ext cx="2949178" cy="2858691"/>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p:txBody>
      </p:sp>
      <p:sp>
        <p:nvSpPr>
          <p:cNvPr id="58" name="Shape 46"/>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9" name="Shape 47"/>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Shape 48"/>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matchingName="图片与标题">
  <p:cSld name="PICTURE_WITH_CAPTION_TEXT">
    <p:spTree>
      <p:nvGrpSpPr>
        <p:cNvPr id="61" name="Shape 61"/>
        <p:cNvGrpSpPr/>
        <p:nvPr/>
      </p:nvGrpSpPr>
      <p:grpSpPr>
        <a:xfrm>
          <a:off x="0" y="0"/>
          <a:ext cx="0" cy="0"/>
          <a:chOff x="0" y="0"/>
          <a:chExt cx="0" cy="0"/>
        </a:xfrm>
      </p:grpSpPr>
      <p:sp>
        <p:nvSpPr>
          <p:cNvPr id="62" name="Shape 24"/>
          <p:cNvSpPr txBox="1"/>
          <p:nvPr>
            <p:ph type="title"/>
          </p:nvPr>
        </p:nvSpPr>
        <p:spPr>
          <a:xfrm>
            <a:off x="629841" y="342900"/>
            <a:ext cx="2949178" cy="120015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Arial" panose="020B0604020202020204"/>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63" name="Shape 25"/>
          <p:cNvSpPr/>
          <p:nvPr>
            <p:ph type="pic" idx="2"/>
          </p:nvPr>
        </p:nvSpPr>
        <p:spPr>
          <a:xfrm>
            <a:off x="3887391" y="740569"/>
            <a:ext cx="4629150" cy="3655219"/>
          </a:xfrm>
          <a:prstGeom prst="rect">
            <a:avLst/>
          </a:prstGeom>
          <a:noFill/>
          <a:ln>
            <a:noFill/>
          </a:ln>
        </p:spPr>
      </p:sp>
      <p:sp>
        <p:nvSpPr>
          <p:cNvPr id="64" name="Shape 26"/>
          <p:cNvSpPr txBox="1"/>
          <p:nvPr>
            <p:ph type="body" idx="1"/>
          </p:nvPr>
        </p:nvSpPr>
        <p:spPr>
          <a:xfrm>
            <a:off x="629841" y="1543050"/>
            <a:ext cx="2949178" cy="2858691"/>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p:txBody>
      </p:sp>
      <p:sp>
        <p:nvSpPr>
          <p:cNvPr id="65" name="Shape 27"/>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6" name="Shape 28"/>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Shape 29"/>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matchingName="标题和竖排文字">
  <p:cSld name="VERTICAL_TEXT">
    <p:spTree>
      <p:nvGrpSpPr>
        <p:cNvPr id="68" name="Shape 68"/>
        <p:cNvGrpSpPr/>
        <p:nvPr/>
      </p:nvGrpSpPr>
      <p:grpSpPr>
        <a:xfrm>
          <a:off x="0" y="0"/>
          <a:ext cx="0" cy="0"/>
          <a:chOff x="0" y="0"/>
          <a:chExt cx="0" cy="0"/>
        </a:xfrm>
      </p:grpSpPr>
      <p:sp>
        <p:nvSpPr>
          <p:cNvPr id="69" name="Shape 49"/>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70" name="Shape 50"/>
          <p:cNvSpPr txBox="1"/>
          <p:nvPr>
            <p:ph type="body" idx="1"/>
          </p:nvPr>
        </p:nvSpPr>
        <p:spPr>
          <a:xfrm rot="5400000">
            <a:off x="2940248" y="-942379"/>
            <a:ext cx="3263504" cy="78867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71" name="Shape 51"/>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2" name="Shape 52"/>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Shape 53"/>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matchingName="竖排标题与文本">
  <p:cSld name="VERTICAL_TITLE_AND_VERTICAL_TEXT">
    <p:spTree>
      <p:nvGrpSpPr>
        <p:cNvPr id="74" name="Shape 74"/>
        <p:cNvGrpSpPr/>
        <p:nvPr/>
      </p:nvGrpSpPr>
      <p:grpSpPr>
        <a:xfrm>
          <a:off x="0" y="0"/>
          <a:ext cx="0" cy="0"/>
          <a:chOff x="0" y="0"/>
          <a:chExt cx="0" cy="0"/>
        </a:xfrm>
      </p:grpSpPr>
      <p:sp>
        <p:nvSpPr>
          <p:cNvPr id="75" name="Shape 15"/>
          <p:cNvSpPr txBox="1"/>
          <p:nvPr>
            <p:ph type="title"/>
          </p:nvPr>
        </p:nvSpPr>
        <p:spPr>
          <a:xfrm rot="5400000">
            <a:off x="5350073" y="1467445"/>
            <a:ext cx="4358879" cy="1971675"/>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76" name="Shape 16"/>
          <p:cNvSpPr txBox="1"/>
          <p:nvPr>
            <p:ph type="body" idx="1"/>
          </p:nvPr>
        </p:nvSpPr>
        <p:spPr>
          <a:xfrm rot="5400000">
            <a:off x="1349573" y="-447080"/>
            <a:ext cx="4358879" cy="5800725"/>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77" name="Shape 17"/>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8" name="Shape 18"/>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Shape 19"/>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5" name="Shape 5"/>
        <p:cNvGrpSpPr/>
        <p:nvPr/>
      </p:nvGrpSpPr>
      <p:grpSpPr>
        <a:xfrm>
          <a:off x="0" y="0"/>
          <a:ext cx="0" cy="0"/>
          <a:chOff x="0" y="0"/>
          <a:chExt cx="0" cy="0"/>
        </a:xfrm>
      </p:grpSpPr>
      <p:sp>
        <p:nvSpPr>
          <p:cNvPr id="6" name="Shape 1"/>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dk1"/>
              </a:buClr>
              <a:buSzPts val="3300"/>
              <a:buFont typeface="Arial" panose="020B0604020202020204"/>
              <a:buNone/>
              <a:defRPr sz="3300" b="0"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7" name="Shape 2"/>
          <p:cNvSpPr txBox="1"/>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dk1"/>
              </a:buClr>
              <a:buSzPts val="2100"/>
              <a:buFont typeface="Arial" panose="020B0604020202020204"/>
              <a:buChar char="•"/>
              <a:defRPr sz="2100" b="0"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marL="914400" marR="0" lvl="1" indent="-342900" algn="l" rtl="0">
              <a:lnSpc>
                <a:spcPct val="90000"/>
              </a:lnSpc>
              <a:spcBef>
                <a:spcPts val="400"/>
              </a:spcBef>
              <a:spcAft>
                <a:spcPts val="0"/>
              </a:spcAft>
              <a:buClr>
                <a:schemeClr val="dk1"/>
              </a:buClr>
              <a:buSzPts val="1800"/>
              <a:buFont typeface="Arial" panose="020B0604020202020204"/>
              <a:buChar char="•"/>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L="1371600" marR="0" lvl="2" indent="-323850" algn="l" rtl="0">
              <a:lnSpc>
                <a:spcPct val="90000"/>
              </a:lnSpc>
              <a:spcBef>
                <a:spcPts val="400"/>
              </a:spcBef>
              <a:spcAft>
                <a:spcPts val="0"/>
              </a:spcAft>
              <a:buClr>
                <a:schemeClr val="dk1"/>
              </a:buClr>
              <a:buSzPts val="1500"/>
              <a:buFont typeface="Arial" panose="020B0604020202020204"/>
              <a:buChar char="•"/>
              <a:defRPr sz="15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L="1828800" marR="0" lvl="3"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L="2286000" marR="0" lvl="4"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L="2743200" marR="0" lvl="5"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L="3200400" marR="0" lvl="6"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L="3657600" marR="0" lvl="7"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L="4114800" marR="0" lvl="8"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8" name="Shape 3"/>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9" name="Shape 4"/>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100"/>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10" name="Shape 5"/>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L="0" marR="0" lvl="1"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2pPr>
            <a:lvl3pPr marL="0" marR="0" lvl="2"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3pPr>
            <a:lvl4pPr marL="0" marR="0" lvl="3"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4pPr>
            <a:lvl5pPr marL="0" marR="0" lvl="4"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5pPr>
            <a:lvl6pPr marL="0" marR="0" lvl="5"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6pPr>
            <a:lvl7pPr marL="0" marR="0" lvl="6"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7pPr>
            <a:lvl8pPr marL="0" marR="0" lvl="7"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8pPr>
            <a:lvl9pPr marL="0" marR="0" lvl="8"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zh-CN"/>
            </a:fld>
            <a:endParaRPr lang="zh-CN"/>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alpha val="100000"/>
          </a:srgbClr>
        </a:solidFill>
        <a:effectLst/>
      </p:bgPr>
    </p:bg>
    <p:spTree>
      <p:nvGrpSpPr>
        <p:cNvPr id="5" name="Shape 5"/>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6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8.svg"/><Relationship Id="rId7" Type="http://schemas.openxmlformats.org/officeDocument/2006/relationships/image" Target="../media/image7.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3" Type="http://schemas.openxmlformats.org/officeDocument/2006/relationships/image" Target="../media/image3.png"/><Relationship Id="rId2" Type="http://schemas.openxmlformats.org/officeDocument/2006/relationships/image" Target="../media/image2.svg"/><Relationship Id="rId12" Type="http://schemas.openxmlformats.org/officeDocument/2006/relationships/notesSlide" Target="../notesSlides/notesSlide2.xml"/><Relationship Id="rId11" Type="http://schemas.openxmlformats.org/officeDocument/2006/relationships/slideLayout" Target="../slideLayouts/slideLayout12.xml"/><Relationship Id="rId10" Type="http://schemas.openxmlformats.org/officeDocument/2006/relationships/image" Target="../media/image10.svg"/><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image" Target="../media/image18.svg"/><Relationship Id="rId7" Type="http://schemas.openxmlformats.org/officeDocument/2006/relationships/image" Target="../media/image17.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 Id="rId3" Type="http://schemas.openxmlformats.org/officeDocument/2006/relationships/image" Target="../media/image13.png"/><Relationship Id="rId2" Type="http://schemas.openxmlformats.org/officeDocument/2006/relationships/image" Target="../media/image12.svg"/><Relationship Id="rId10" Type="http://schemas.openxmlformats.org/officeDocument/2006/relationships/notesSlide" Target="../notesSlides/notesSlide3.xml"/><Relationship Id="rId1"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7" Type="http://schemas.openxmlformats.org/officeDocument/2006/relationships/slideLayout" Target="../slideLayouts/slideLayout12.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9" Type="http://schemas.openxmlformats.org/officeDocument/2006/relationships/image" Target="../media/image31.png"/><Relationship Id="rId8" Type="http://schemas.openxmlformats.org/officeDocument/2006/relationships/image" Target="../media/image30.svg"/><Relationship Id="rId7" Type="http://schemas.openxmlformats.org/officeDocument/2006/relationships/image" Target="../media/image29.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6.svg"/><Relationship Id="rId3" Type="http://schemas.openxmlformats.org/officeDocument/2006/relationships/image" Target="../media/image5.png"/><Relationship Id="rId2" Type="http://schemas.openxmlformats.org/officeDocument/2006/relationships/image" Target="../media/image26.svg"/><Relationship Id="rId12" Type="http://schemas.openxmlformats.org/officeDocument/2006/relationships/notesSlide" Target="../notesSlides/notesSlide6.xml"/><Relationship Id="rId11" Type="http://schemas.openxmlformats.org/officeDocument/2006/relationships/slideLayout" Target="../slideLayouts/slideLayout12.xml"/><Relationship Id="rId10" Type="http://schemas.openxmlformats.org/officeDocument/2006/relationships/image" Target="../media/image32.svg"/><Relationship Id="rId1" Type="http://schemas.openxmlformats.org/officeDocument/2006/relationships/image" Target="../media/image25.png"/></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7.xml"/><Relationship Id="rId7" Type="http://schemas.openxmlformats.org/officeDocument/2006/relationships/slideLayout" Target="../slideLayouts/slideLayout12.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14.svg"/><Relationship Id="rId3" Type="http://schemas.openxmlformats.org/officeDocument/2006/relationships/image" Target="../media/image13.png"/><Relationship Id="rId2" Type="http://schemas.openxmlformats.org/officeDocument/2006/relationships/image" Target="../media/image34.svg"/><Relationship Id="rId1" Type="http://schemas.openxmlformats.org/officeDocument/2006/relationships/image" Target="../media/image33.png"/></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8.xml"/><Relationship Id="rId7" Type="http://schemas.openxmlformats.org/officeDocument/2006/relationships/slideLayout" Target="../slideLayouts/slideLayout12.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9" Type="http://schemas.openxmlformats.org/officeDocument/2006/relationships/image" Target="../media/image51.png"/><Relationship Id="rId8" Type="http://schemas.openxmlformats.org/officeDocument/2006/relationships/image" Target="../media/image50.svg"/><Relationship Id="rId7" Type="http://schemas.openxmlformats.org/officeDocument/2006/relationships/image" Target="../media/image49.png"/><Relationship Id="rId6" Type="http://schemas.openxmlformats.org/officeDocument/2006/relationships/image" Target="../media/image48.svg"/><Relationship Id="rId5" Type="http://schemas.openxmlformats.org/officeDocument/2006/relationships/image" Target="../media/image47.png"/><Relationship Id="rId4" Type="http://schemas.openxmlformats.org/officeDocument/2006/relationships/image" Target="../media/image46.svg"/><Relationship Id="rId3" Type="http://schemas.openxmlformats.org/officeDocument/2006/relationships/image" Target="../media/image45.png"/><Relationship Id="rId2" Type="http://schemas.openxmlformats.org/officeDocument/2006/relationships/image" Target="../media/image44.svg"/><Relationship Id="rId12" Type="http://schemas.openxmlformats.org/officeDocument/2006/relationships/notesSlide" Target="../notesSlides/notesSlide10.xml"/><Relationship Id="rId11" Type="http://schemas.openxmlformats.org/officeDocument/2006/relationships/slideLayout" Target="../slideLayouts/slideLayout12.xml"/><Relationship Id="rId10" Type="http://schemas.openxmlformats.org/officeDocument/2006/relationships/image" Target="../media/image52.svg"/><Relationship Id="rId1" Type="http://schemas.openxmlformats.org/officeDocument/2006/relationships/image" Target="../media/image43.png"/></Relationships>
</file>

<file path=ppt/slides/_rels/slide11.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image" Target="../media/image60.svg"/><Relationship Id="rId7" Type="http://schemas.openxmlformats.org/officeDocument/2006/relationships/image" Target="../media/image59.png"/><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6.svg"/><Relationship Id="rId3" Type="http://schemas.openxmlformats.org/officeDocument/2006/relationships/image" Target="../media/image55.png"/><Relationship Id="rId2" Type="http://schemas.openxmlformats.org/officeDocument/2006/relationships/image" Target="../media/image54.svg"/><Relationship Id="rId10" Type="http://schemas.openxmlformats.org/officeDocument/2006/relationships/notesSlide" Target="../notesSlides/notesSlide11.xml"/><Relationship Id="rId1" Type="http://schemas.openxmlformats.org/officeDocument/2006/relationships/image" Target="../media/image5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image" Target="../media/image68.svg"/><Relationship Id="rId7" Type="http://schemas.openxmlformats.org/officeDocument/2006/relationships/image" Target="../media/image67.png"/><Relationship Id="rId6" Type="http://schemas.openxmlformats.org/officeDocument/2006/relationships/image" Target="../media/image66.svg"/><Relationship Id="rId5" Type="http://schemas.openxmlformats.org/officeDocument/2006/relationships/image" Target="../media/image65.png"/><Relationship Id="rId4" Type="http://schemas.openxmlformats.org/officeDocument/2006/relationships/image" Target="../media/image64.svg"/><Relationship Id="rId3" Type="http://schemas.openxmlformats.org/officeDocument/2006/relationships/image" Target="../media/image63.png"/><Relationship Id="rId2" Type="http://schemas.openxmlformats.org/officeDocument/2006/relationships/image" Target="../media/image62.svg"/><Relationship Id="rId10" Type="http://schemas.openxmlformats.org/officeDocument/2006/relationships/notesSlide" Target="../notesSlides/notesSlide13.xml"/><Relationship Id="rId1" Type="http://schemas.openxmlformats.org/officeDocument/2006/relationships/image" Target="../media/image61.png"/></Relationships>
</file>

<file path=ppt/slides/_rels/slide14.xml.rels><?xml version="1.0" encoding="UTF-8" standalone="yes"?>
<Relationships xmlns="http://schemas.openxmlformats.org/package/2006/relationships"><Relationship Id="rId9" Type="http://schemas.openxmlformats.org/officeDocument/2006/relationships/image" Target="../media/image75.png"/><Relationship Id="rId8" Type="http://schemas.openxmlformats.org/officeDocument/2006/relationships/image" Target="../media/image74.svg"/><Relationship Id="rId7" Type="http://schemas.openxmlformats.org/officeDocument/2006/relationships/image" Target="../media/image73.png"/><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70.svg"/><Relationship Id="rId3" Type="http://schemas.openxmlformats.org/officeDocument/2006/relationships/image" Target="../media/image69.png"/><Relationship Id="rId2" Type="http://schemas.openxmlformats.org/officeDocument/2006/relationships/image" Target="../media/image12.svg"/><Relationship Id="rId12" Type="http://schemas.openxmlformats.org/officeDocument/2006/relationships/notesSlide" Target="../notesSlides/notesSlide14.xml"/><Relationship Id="rId11" Type="http://schemas.openxmlformats.org/officeDocument/2006/relationships/slideLayout" Target="../slideLayouts/slideLayout12.xml"/><Relationship Id="rId10" Type="http://schemas.openxmlformats.org/officeDocument/2006/relationships/image" Target="../media/image76.svg"/><Relationship Id="rId1" Type="http://schemas.openxmlformats.org/officeDocument/2006/relationships/image" Target="../media/image11.png"/></Relationships>
</file>

<file path=ppt/slides/_rels/slide15.xml.rels><?xml version="1.0" encoding="UTF-8" standalone="yes"?>
<Relationships xmlns="http://schemas.openxmlformats.org/package/2006/relationships"><Relationship Id="rId8" Type="http://schemas.openxmlformats.org/officeDocument/2006/relationships/notesSlide" Target="../notesSlides/notesSlide15.xml"/><Relationship Id="rId7" Type="http://schemas.openxmlformats.org/officeDocument/2006/relationships/slideLayout" Target="../slideLayouts/slideLayout12.xml"/><Relationship Id="rId6" Type="http://schemas.openxmlformats.org/officeDocument/2006/relationships/image" Target="../media/image80.svg"/><Relationship Id="rId5" Type="http://schemas.openxmlformats.org/officeDocument/2006/relationships/image" Target="../media/image79.png"/><Relationship Id="rId4" Type="http://schemas.openxmlformats.org/officeDocument/2006/relationships/image" Target="../media/image56.svg"/><Relationship Id="rId3" Type="http://schemas.openxmlformats.org/officeDocument/2006/relationships/image" Target="../media/image55.png"/><Relationship Id="rId2" Type="http://schemas.openxmlformats.org/officeDocument/2006/relationships/image" Target="../media/image78.svg"/><Relationship Id="rId1" Type="http://schemas.openxmlformats.org/officeDocument/2006/relationships/image" Target="../media/image77.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4181E">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000000">
              <a:alpha val="4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1905000"/>
            <a:ext cx="12192000" cy="1270000"/>
          </a:xfrm>
          <a:prstGeom prst="rect">
            <a:avLst/>
          </a:prstGeom>
          <a:noFill/>
          <a:ln w="12700" cap="flat" cmpd="sng">
            <a:noFill/>
            <a:prstDash val="solid"/>
            <a:round/>
          </a:ln>
        </p:spPr>
        <p:txBody>
          <a:bodyPr vert="horz" wrap="square" lIns="0" tIns="0" rIns="0" bIns="0" rtlCol="0" anchor="ctr" anchorCtr="0"/>
          <a:lstStyle/>
          <a:p>
            <a:pPr indent="0" algn="ctr">
              <a:lnSpc>
                <a:spcPct val="100000"/>
              </a:lnSpc>
              <a:defRPr/>
            </a:pPr>
            <a:r>
              <a:rPr lang="en-US" sz="4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AI训练数据标注的核心价值</a:t>
            </a:r>
            <a:br>
              <a:rPr lang="en-US" sz="4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br>
            <a:r>
              <a:rPr lang="en-US" sz="4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实践认知与行业发展研究</a:t>
            </a:r>
            <a:endParaRPr lang="en-US" sz="1100"/>
          </a:p>
        </p:txBody>
      </p:sp>
      <p:sp>
        <p:nvSpPr>
          <p:cNvPr id="4" name="AutoShape 4"/>
          <p:cNvSpPr/>
          <p:nvPr/>
        </p:nvSpPr>
        <p:spPr>
          <a:xfrm>
            <a:off x="0" y="3429000"/>
            <a:ext cx="12192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2200" b="0" i="0" u="none" strike="noStrike" spc="200">
                <a:solidFill>
                  <a:srgbClr val="6EE7B7"/>
                </a:solidFill>
                <a:latin typeface="Noto Sans SC" panose="020B0200000000000000" charset="-122"/>
                <a:ea typeface="Noto Sans SC" panose="020B0200000000000000" charset="-122"/>
                <a:cs typeface="Noto Sans SC" panose="020B0200000000000000" charset="-122"/>
                <a:sym typeface="Noto Sans SC" panose="020B0200000000000000" charset="-122"/>
              </a:rPr>
              <a:t>一项基于目标检测标注实践的深度分析报告</a:t>
            </a:r>
            <a:endParaRPr lang="en-US" sz="1100"/>
          </a:p>
        </p:txBody>
      </p:sp>
      <p:sp>
        <p:nvSpPr>
          <p:cNvPr id="5" name="AutoShape 5"/>
          <p:cNvSpPr/>
          <p:nvPr/>
        </p:nvSpPr>
        <p:spPr>
          <a:xfrm>
            <a:off x="5588000" y="4318000"/>
            <a:ext cx="1016000" cy="50800"/>
          </a:xfrm>
          <a:prstGeom prst="roundRect">
            <a:avLst>
              <a:gd name="adj" fmla="val 0"/>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6" name="AutoShape 6"/>
          <p:cNvSpPr/>
          <p:nvPr/>
        </p:nvSpPr>
        <p:spPr>
          <a:xfrm>
            <a:off x="0" y="4953000"/>
            <a:ext cx="12192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600" b="0" i="0" u="none" strike="noStrike">
                <a:solidFill>
                  <a:srgbClr val="FFFFFF">
                    <a:alpha val="8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汇报人：[</a:t>
            </a:r>
            <a:r>
              <a:rPr lang="zh-CN" altLang="en-US" sz="1600" b="0" i="0" u="none" strike="noStrike">
                <a:solidFill>
                  <a:srgbClr val="FFFFFF">
                    <a:alpha val="8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陈政霖</a:t>
            </a:r>
            <a:r>
              <a:rPr lang="en-US" sz="1600" b="0" i="0" u="none" strike="noStrike">
                <a:solidFill>
                  <a:srgbClr val="FFFFFF">
                    <a:alpha val="8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a:t>
            </a:r>
            <a:endParaRPr lang="en-US" sz="1100"/>
          </a:p>
        </p:txBody>
      </p:sp>
      <p:sp>
        <p:nvSpPr>
          <p:cNvPr id="7" name="AutoShape 7"/>
          <p:cNvSpPr/>
          <p:nvPr/>
        </p:nvSpPr>
        <p:spPr>
          <a:xfrm>
            <a:off x="0" y="5461000"/>
            <a:ext cx="12192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400" b="0" i="0" u="none" strike="noStrike">
                <a:solidFill>
                  <a:srgbClr val="FFFFFF">
                    <a:alpha val="6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2026年4月</a:t>
            </a:r>
            <a:endParaRPr lang="en-US" sz="11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0" y="0"/>
            <a:ext cx="304800" cy="6858000"/>
          </a:xfrm>
          <a:prstGeom prst="roundRect">
            <a:avLst>
              <a:gd name="adj" fmla="val 0"/>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5080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目录 CONTENTS</a:t>
            </a:r>
            <a:endParaRPr lang="en-US" sz="1100"/>
          </a:p>
        </p:txBody>
      </p:sp>
      <p:sp>
        <p:nvSpPr>
          <p:cNvPr id="4" name="AutoShape 4"/>
          <p:cNvSpPr/>
          <p:nvPr/>
        </p:nvSpPr>
        <p:spPr>
          <a:xfrm>
            <a:off x="1143000" y="1524000"/>
            <a:ext cx="5207000" cy="1524000"/>
          </a:xfrm>
          <a:prstGeom prst="roundRect">
            <a:avLst>
              <a:gd name="adj" fmla="val 10000"/>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5" name="AutoShape 5"/>
          <p:cNvSpPr/>
          <p:nvPr/>
        </p:nvSpPr>
        <p:spPr>
          <a:xfrm>
            <a:off x="1397000" y="1778000"/>
            <a:ext cx="1016000" cy="1016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6" name="AutoShape 6"/>
          <p:cNvSpPr/>
          <p:nvPr/>
        </p:nvSpPr>
        <p:spPr>
          <a:xfrm>
            <a:off x="1397000" y="1968500"/>
            <a:ext cx="1016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3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01</a:t>
            </a:r>
            <a:endParaRPr lang="en-US" sz="1100"/>
          </a:p>
        </p:txBody>
      </p:sp>
      <p:pic>
        <p:nvPicPr>
          <p:cNvPr id="7" name="Picture 7"/>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667000" y="1905000"/>
            <a:ext cx="508000" cy="508000"/>
          </a:xfrm>
          <a:prstGeom prst="rect">
            <a:avLst/>
          </a:prstGeom>
        </p:spPr>
      </p:pic>
      <p:sp>
        <p:nvSpPr>
          <p:cNvPr id="8" name="AutoShape 8"/>
          <p:cNvSpPr/>
          <p:nvPr/>
        </p:nvSpPr>
        <p:spPr>
          <a:xfrm>
            <a:off x="3429000" y="1714500"/>
            <a:ext cx="2667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引言：AI浪潮下的“隐形基石”</a:t>
            </a:r>
            <a:endParaRPr lang="en-US" sz="1100"/>
          </a:p>
        </p:txBody>
      </p:sp>
      <p:sp>
        <p:nvSpPr>
          <p:cNvPr id="9" name="AutoShape 9"/>
          <p:cNvSpPr/>
          <p:nvPr/>
        </p:nvSpPr>
        <p:spPr>
          <a:xfrm>
            <a:off x="3429000" y="2159000"/>
            <a:ext cx="2667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阐述AI发展现状与数据标注的重要性，揭示其作为底层支撑的核心价值。</a:t>
            </a:r>
            <a:endParaRPr lang="en-US" sz="1100"/>
          </a:p>
        </p:txBody>
      </p:sp>
      <p:sp>
        <p:nvSpPr>
          <p:cNvPr id="10" name="AutoShape 10"/>
          <p:cNvSpPr/>
          <p:nvPr/>
        </p:nvSpPr>
        <p:spPr>
          <a:xfrm>
            <a:off x="1143000" y="3302000"/>
            <a:ext cx="5207000" cy="1524000"/>
          </a:xfrm>
          <a:prstGeom prst="roundRect">
            <a:avLst>
              <a:gd name="adj" fmla="val 10000"/>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11" name="AutoShape 11"/>
          <p:cNvSpPr/>
          <p:nvPr/>
        </p:nvSpPr>
        <p:spPr>
          <a:xfrm>
            <a:off x="1397000" y="3556000"/>
            <a:ext cx="1016000" cy="1016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12" name="AutoShape 12"/>
          <p:cNvSpPr/>
          <p:nvPr/>
        </p:nvSpPr>
        <p:spPr>
          <a:xfrm>
            <a:off x="1397000" y="3746500"/>
            <a:ext cx="1016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3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02</a:t>
            </a:r>
            <a:endParaRPr lang="en-US" sz="1100"/>
          </a:p>
        </p:txBody>
      </p:sp>
      <p:pic>
        <p:nvPicPr>
          <p:cNvPr id="13" name="Picture 1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667000" y="3683000"/>
            <a:ext cx="508000" cy="508000"/>
          </a:xfrm>
          <a:prstGeom prst="rect">
            <a:avLst/>
          </a:prstGeom>
        </p:spPr>
      </p:pic>
      <p:sp>
        <p:nvSpPr>
          <p:cNvPr id="14" name="AutoShape 14"/>
          <p:cNvSpPr/>
          <p:nvPr/>
        </p:nvSpPr>
        <p:spPr>
          <a:xfrm>
            <a:off x="3429000" y="3492500"/>
            <a:ext cx="2667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实践：从“体力”到“认知”</a:t>
            </a:r>
            <a:endParaRPr lang="en-US" sz="1100"/>
          </a:p>
        </p:txBody>
      </p:sp>
      <p:sp>
        <p:nvSpPr>
          <p:cNvPr id="15" name="AutoShape 15"/>
          <p:cNvSpPr/>
          <p:nvPr/>
        </p:nvSpPr>
        <p:spPr>
          <a:xfrm>
            <a:off x="3429000" y="3937000"/>
            <a:ext cx="2667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分享真实标注项目实践过程，探讨从业者如何实现从纯执行到专业认知的转变。</a:t>
            </a:r>
            <a:endParaRPr lang="en-US" sz="1100"/>
          </a:p>
        </p:txBody>
      </p:sp>
      <p:sp>
        <p:nvSpPr>
          <p:cNvPr id="16" name="AutoShape 16"/>
          <p:cNvSpPr/>
          <p:nvPr/>
        </p:nvSpPr>
        <p:spPr>
          <a:xfrm>
            <a:off x="6604000" y="1524000"/>
            <a:ext cx="4953000" cy="1524000"/>
          </a:xfrm>
          <a:prstGeom prst="roundRect">
            <a:avLst>
              <a:gd name="adj" fmla="val 10000"/>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17" name="AutoShape 17"/>
          <p:cNvSpPr/>
          <p:nvPr/>
        </p:nvSpPr>
        <p:spPr>
          <a:xfrm>
            <a:off x="6858000" y="1778000"/>
            <a:ext cx="1016000" cy="1016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18" name="AutoShape 18"/>
          <p:cNvSpPr/>
          <p:nvPr/>
        </p:nvSpPr>
        <p:spPr>
          <a:xfrm>
            <a:off x="6858000" y="1968500"/>
            <a:ext cx="1016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3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03</a:t>
            </a:r>
            <a:endParaRPr lang="en-US" sz="1100"/>
          </a:p>
        </p:txBody>
      </p:sp>
      <p:pic>
        <p:nvPicPr>
          <p:cNvPr id="19" name="Picture 19"/>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128000" y="1905000"/>
            <a:ext cx="508000" cy="508000"/>
          </a:xfrm>
          <a:prstGeom prst="rect">
            <a:avLst/>
          </a:prstGeom>
        </p:spPr>
      </p:pic>
      <p:sp>
        <p:nvSpPr>
          <p:cNvPr id="20" name="AutoShape 20"/>
          <p:cNvSpPr/>
          <p:nvPr/>
        </p:nvSpPr>
        <p:spPr>
          <a:xfrm>
            <a:off x="8890000" y="1714500"/>
            <a:ext cx="2413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洞察：标注与AI底层逻辑</a:t>
            </a:r>
            <a:endParaRPr lang="en-US" sz="1100"/>
          </a:p>
        </p:txBody>
      </p:sp>
      <p:sp>
        <p:nvSpPr>
          <p:cNvPr id="21" name="AutoShape 21"/>
          <p:cNvSpPr/>
          <p:nvPr/>
        </p:nvSpPr>
        <p:spPr>
          <a:xfrm>
            <a:off x="8890000" y="2159000"/>
            <a:ext cx="2413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深度剖析数据标注如何塑造AI的“智能”，解析高质量数据对模型训练的关键作用。</a:t>
            </a:r>
            <a:endParaRPr lang="en-US" sz="1100"/>
          </a:p>
        </p:txBody>
      </p:sp>
      <p:sp>
        <p:nvSpPr>
          <p:cNvPr id="22" name="AutoShape 22"/>
          <p:cNvSpPr/>
          <p:nvPr/>
        </p:nvSpPr>
        <p:spPr>
          <a:xfrm>
            <a:off x="6604000" y="3302000"/>
            <a:ext cx="4953000" cy="1524000"/>
          </a:xfrm>
          <a:prstGeom prst="roundRect">
            <a:avLst>
              <a:gd name="adj" fmla="val 10000"/>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23" name="AutoShape 23"/>
          <p:cNvSpPr/>
          <p:nvPr/>
        </p:nvSpPr>
        <p:spPr>
          <a:xfrm>
            <a:off x="6858000" y="3556000"/>
            <a:ext cx="1016000" cy="1016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24" name="AutoShape 24"/>
          <p:cNvSpPr/>
          <p:nvPr/>
        </p:nvSpPr>
        <p:spPr>
          <a:xfrm>
            <a:off x="6858000" y="3746500"/>
            <a:ext cx="1016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3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04</a:t>
            </a:r>
            <a:endParaRPr lang="en-US" sz="1100"/>
          </a:p>
        </p:txBody>
      </p:sp>
      <p:pic>
        <p:nvPicPr>
          <p:cNvPr id="25" name="Picture 2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128000" y="3683000"/>
            <a:ext cx="508000" cy="508000"/>
          </a:xfrm>
          <a:prstGeom prst="rect">
            <a:avLst/>
          </a:prstGeom>
        </p:spPr>
      </p:pic>
      <p:sp>
        <p:nvSpPr>
          <p:cNvPr id="26" name="AutoShape 26"/>
          <p:cNvSpPr/>
          <p:nvPr/>
        </p:nvSpPr>
        <p:spPr>
          <a:xfrm>
            <a:off x="8890000" y="3492500"/>
            <a:ext cx="2413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展望：挑战与未来路径</a:t>
            </a:r>
            <a:endParaRPr lang="en-US" sz="1100"/>
          </a:p>
        </p:txBody>
      </p:sp>
      <p:sp>
        <p:nvSpPr>
          <p:cNvPr id="27" name="AutoShape 27"/>
          <p:cNvSpPr/>
          <p:nvPr/>
        </p:nvSpPr>
        <p:spPr>
          <a:xfrm>
            <a:off x="8890000" y="3937000"/>
            <a:ext cx="2413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分析当前数据标注行业面临的效率与成本痛点，并提出智能化与自动化的未来解决方案。</a:t>
            </a:r>
            <a:endParaRPr lang="en-US" sz="1100"/>
          </a:p>
        </p:txBody>
      </p:sp>
      <p:sp>
        <p:nvSpPr>
          <p:cNvPr id="28" name="AutoShape 28"/>
          <p:cNvSpPr/>
          <p:nvPr/>
        </p:nvSpPr>
        <p:spPr>
          <a:xfrm>
            <a:off x="1143000" y="5080000"/>
            <a:ext cx="10414000" cy="1143000"/>
          </a:xfrm>
          <a:prstGeom prst="roundRect">
            <a:avLst>
              <a:gd name="adj" fmla="val 13333"/>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29" name="AutoShape 29"/>
          <p:cNvSpPr/>
          <p:nvPr/>
        </p:nvSpPr>
        <p:spPr>
          <a:xfrm>
            <a:off x="1397000" y="5270500"/>
            <a:ext cx="762000" cy="762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30" name="AutoShape 30"/>
          <p:cNvSpPr/>
          <p:nvPr/>
        </p:nvSpPr>
        <p:spPr>
          <a:xfrm>
            <a:off x="1397000" y="5397500"/>
            <a:ext cx="762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2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05</a:t>
            </a:r>
            <a:endParaRPr lang="en-US" sz="1100"/>
          </a:p>
        </p:txBody>
      </p:sp>
      <p:pic>
        <p:nvPicPr>
          <p:cNvPr id="31" name="Picture 31"/>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540000" y="5397500"/>
            <a:ext cx="508000" cy="508000"/>
          </a:xfrm>
          <a:prstGeom prst="rect">
            <a:avLst/>
          </a:prstGeom>
        </p:spPr>
      </p:pic>
      <p:sp>
        <p:nvSpPr>
          <p:cNvPr id="32" name="AutoShape 32"/>
          <p:cNvSpPr/>
          <p:nvPr/>
        </p:nvSpPr>
        <p:spPr>
          <a:xfrm>
            <a:off x="3429000" y="5270500"/>
            <a:ext cx="2286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结论：总结与思考</a:t>
            </a:r>
            <a:endParaRPr lang="en-US" sz="1100"/>
          </a:p>
        </p:txBody>
      </p:sp>
      <p:sp>
        <p:nvSpPr>
          <p:cNvPr id="33" name="AutoShape 33"/>
          <p:cNvSpPr/>
          <p:nvPr/>
        </p:nvSpPr>
        <p:spPr>
          <a:xfrm>
            <a:off x="5842000" y="5334000"/>
            <a:ext cx="4826000" cy="762000"/>
          </a:xfrm>
          <a:prstGeom prst="rect">
            <a:avLst/>
          </a:prstGeom>
          <a:noFill/>
          <a:ln w="12700" cap="flat" cmpd="sng">
            <a:noFill/>
            <a:prstDash val="solid"/>
            <a:round/>
          </a:ln>
        </p:spPr>
        <p:txBody>
          <a:bodyPr vert="horz" wrap="square" lIns="0" tIns="0" rIns="0" bIns="0" rtlCol="0" anchor="ctr" anchorCtr="0"/>
          <a:lstStyle/>
          <a:p>
            <a:pPr indent="0" algn="l">
              <a:lnSpc>
                <a:spcPct val="117000"/>
              </a:lnSpc>
              <a:defRPr/>
            </a:pPr>
            <a:r>
              <a:rPr lang="en-US" sz="11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概括数据标注行业的核心价值与发展启示，强调在AI产业链中“数据”与“人才”的双重重要性。</a:t>
            </a:r>
            <a:endParaRPr lang="en-US" sz="11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01. 引言：AI浪潮下的“隐形基石”</a:t>
            </a:r>
            <a:endParaRPr lang="en-US" sz="1100"/>
          </a:p>
        </p:txBody>
      </p:sp>
      <p:sp>
        <p:nvSpPr>
          <p:cNvPr id="3" name="AutoShape 3"/>
          <p:cNvSpPr/>
          <p:nvPr/>
        </p:nvSpPr>
        <p:spPr>
          <a:xfrm>
            <a:off x="762000" y="1524000"/>
            <a:ext cx="4064000" cy="4699000"/>
          </a:xfrm>
          <a:prstGeom prst="roundRect">
            <a:avLst>
              <a:gd name="adj" fmla="val 5000"/>
            </a:avLst>
          </a:prstGeom>
          <a:solidFill>
            <a:srgbClr val="FFFFFF">
              <a:alpha val="100000"/>
            </a:srgbClr>
          </a:solidFill>
          <a:ln w="25400" cap="flat" cmpd="sng">
            <a:noFill/>
            <a:prstDash val="solid"/>
            <a:round/>
          </a:ln>
          <a:effectLst>
            <a:outerShdw blurRad="254000" dist="63500" dir="5400000" algn="tl" rotWithShape="0">
              <a:srgbClr val="000000">
                <a:alpha val="8000"/>
              </a:srgbClr>
            </a:outerShdw>
          </a:effectLst>
        </p:spPr>
        <p:txBody>
          <a:bodyPr vert="horz" wrap="square" lIns="63500" tIns="63500" rIns="63500" bIns="63500" rtlCol="0" anchor="ctr"/>
          <a:lstStyle/>
          <a:p>
            <a:pPr algn="ctr">
              <a:defRPr/>
            </a:pPr>
          </a:p>
        </p:txBody>
      </p:sp>
      <p:sp>
        <p:nvSpPr>
          <p:cNvPr id="4" name="AutoShape 4"/>
          <p:cNvSpPr/>
          <p:nvPr/>
        </p:nvSpPr>
        <p:spPr>
          <a:xfrm>
            <a:off x="1016000" y="1778000"/>
            <a:ext cx="3556000" cy="3556000"/>
          </a:xfrm>
          <a:prstGeom prst="roundRect">
            <a:avLst>
              <a:gd name="adj" fmla="val 4285"/>
            </a:avLst>
          </a:prstGeom>
          <a:solidFill>
            <a:srgbClr val="E5E7EB">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95500" y="2794000"/>
            <a:ext cx="1397000" cy="1397000"/>
          </a:xfrm>
          <a:prstGeom prst="rect">
            <a:avLst/>
          </a:prstGeom>
        </p:spPr>
      </p:pic>
      <p:sp>
        <p:nvSpPr>
          <p:cNvPr id="6" name="AutoShape 6"/>
          <p:cNvSpPr/>
          <p:nvPr/>
        </p:nvSpPr>
        <p:spPr>
          <a:xfrm>
            <a:off x="1016000" y="5461000"/>
            <a:ext cx="3556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4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AI Neural Network Concept</a:t>
            </a:r>
            <a:endParaRPr lang="en-US" sz="1100"/>
          </a:p>
        </p:txBody>
      </p:sp>
      <p:sp>
        <p:nvSpPr>
          <p:cNvPr id="7" name="AutoShape 7"/>
          <p:cNvSpPr/>
          <p:nvPr/>
        </p:nvSpPr>
        <p:spPr>
          <a:xfrm>
            <a:off x="5080000" y="1524000"/>
            <a:ext cx="6350000" cy="1397000"/>
          </a:xfrm>
          <a:prstGeom prst="roundRect">
            <a:avLst>
              <a:gd name="adj" fmla="val 10909"/>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8" name="AutoShape 8"/>
          <p:cNvSpPr/>
          <p:nvPr/>
        </p:nvSpPr>
        <p:spPr>
          <a:xfrm>
            <a:off x="5334000" y="1714500"/>
            <a:ext cx="889000" cy="1016000"/>
          </a:xfrm>
          <a:prstGeom prst="roundRect">
            <a:avLst>
              <a:gd name="adj" fmla="val 17142"/>
            </a:avLst>
          </a:prstGeom>
          <a:solidFill>
            <a:srgbClr val="6EE7B7">
              <a:alpha val="15000"/>
            </a:srgbClr>
          </a:solidFill>
          <a:ln w="25400" cap="flat" cmpd="sng">
            <a:noFill/>
            <a:prstDash val="solid"/>
            <a:round/>
          </a:ln>
        </p:spPr>
        <p:txBody>
          <a:bodyPr vert="horz" wrap="square" lIns="63500" tIns="63500" rIns="63500" bIns="63500" rtlCol="0" anchor="ctr"/>
          <a:lstStyle/>
          <a:p>
            <a:pPr algn="ctr">
              <a:defRPr/>
            </a:pPr>
          </a:p>
        </p:txBody>
      </p:sp>
      <p:pic>
        <p:nvPicPr>
          <p:cNvPr id="9" name="Picture 9"/>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24500" y="1968500"/>
            <a:ext cx="508000" cy="508000"/>
          </a:xfrm>
          <a:prstGeom prst="rect">
            <a:avLst/>
          </a:prstGeom>
        </p:spPr>
      </p:pic>
      <p:sp>
        <p:nvSpPr>
          <p:cNvPr id="10" name="AutoShape 10"/>
          <p:cNvSpPr/>
          <p:nvPr/>
        </p:nvSpPr>
        <p:spPr>
          <a:xfrm>
            <a:off x="6477000" y="1714500"/>
            <a:ext cx="4699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AI技术的跨越式发展</a:t>
            </a:r>
            <a:endParaRPr lang="en-US" sz="1100"/>
          </a:p>
        </p:txBody>
      </p:sp>
      <p:sp>
        <p:nvSpPr>
          <p:cNvPr id="11" name="AutoShape 11"/>
          <p:cNvSpPr/>
          <p:nvPr/>
        </p:nvSpPr>
        <p:spPr>
          <a:xfrm>
            <a:off x="6477000" y="2133600"/>
            <a:ext cx="4699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通用大语言模型、自动驾驶等技术深刻改变产业与生活。行业聚焦算法与算力，但往往忽略了底层基石——训练数据。</a:t>
            </a:r>
            <a:endParaRPr lang="en-US" sz="1100"/>
          </a:p>
        </p:txBody>
      </p:sp>
      <p:sp>
        <p:nvSpPr>
          <p:cNvPr id="12" name="AutoShape 12"/>
          <p:cNvSpPr/>
          <p:nvPr/>
        </p:nvSpPr>
        <p:spPr>
          <a:xfrm>
            <a:off x="5080000" y="3175000"/>
            <a:ext cx="6350000" cy="1397000"/>
          </a:xfrm>
          <a:prstGeom prst="roundRect">
            <a:avLst>
              <a:gd name="adj" fmla="val 10909"/>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13" name="AutoShape 13"/>
          <p:cNvSpPr/>
          <p:nvPr/>
        </p:nvSpPr>
        <p:spPr>
          <a:xfrm>
            <a:off x="5334000" y="3365500"/>
            <a:ext cx="889000" cy="1016000"/>
          </a:xfrm>
          <a:prstGeom prst="roundRect">
            <a:avLst>
              <a:gd name="adj" fmla="val 17142"/>
            </a:avLst>
          </a:prstGeom>
          <a:solidFill>
            <a:srgbClr val="6EE7B7">
              <a:alpha val="15000"/>
            </a:srgbClr>
          </a:solidFill>
          <a:ln w="25400" cap="flat" cmpd="sng">
            <a:noFill/>
            <a:prstDash val="solid"/>
            <a:round/>
          </a:ln>
        </p:spPr>
        <p:txBody>
          <a:bodyPr vert="horz" wrap="square" lIns="63500" tIns="63500" rIns="63500" bIns="63500" rtlCol="0" anchor="ctr"/>
          <a:lstStyle/>
          <a:p>
            <a:pPr algn="ctr">
              <a:defRPr/>
            </a:pPr>
          </a:p>
        </p:txBody>
      </p:sp>
      <p:pic>
        <p:nvPicPr>
          <p:cNvPr id="14" name="Picture 1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524500" y="3619500"/>
            <a:ext cx="508000" cy="508000"/>
          </a:xfrm>
          <a:prstGeom prst="rect">
            <a:avLst/>
          </a:prstGeom>
        </p:spPr>
      </p:pic>
      <p:sp>
        <p:nvSpPr>
          <p:cNvPr id="15" name="AutoShape 15"/>
          <p:cNvSpPr/>
          <p:nvPr/>
        </p:nvSpPr>
        <p:spPr>
          <a:xfrm>
            <a:off x="6477000" y="3365500"/>
            <a:ext cx="4699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关键案例：特斯拉自动驾驶异常事件</a:t>
            </a:r>
            <a:endParaRPr lang="en-US" sz="1100"/>
          </a:p>
        </p:txBody>
      </p:sp>
      <p:sp>
        <p:nvSpPr>
          <p:cNvPr id="16" name="AutoShape 16"/>
          <p:cNvSpPr/>
          <p:nvPr/>
        </p:nvSpPr>
        <p:spPr>
          <a:xfrm>
            <a:off x="6477000" y="3784600"/>
            <a:ext cx="4699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特定场景下的闯红灯行为，本质源于训练数据的标注缺陷。这一事件凸显了高质量数据标注对于AI安全的决定性作用。</a:t>
            </a:r>
            <a:endParaRPr lang="en-US" sz="1100"/>
          </a:p>
        </p:txBody>
      </p:sp>
      <p:sp>
        <p:nvSpPr>
          <p:cNvPr id="17" name="AutoShape 17"/>
          <p:cNvSpPr/>
          <p:nvPr/>
        </p:nvSpPr>
        <p:spPr>
          <a:xfrm>
            <a:off x="5080000" y="4826000"/>
            <a:ext cx="6350000" cy="1397000"/>
          </a:xfrm>
          <a:prstGeom prst="roundRect">
            <a:avLst>
              <a:gd name="adj" fmla="val 10909"/>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18" name="AutoShape 18"/>
          <p:cNvSpPr/>
          <p:nvPr/>
        </p:nvSpPr>
        <p:spPr>
          <a:xfrm>
            <a:off x="5334000" y="5016500"/>
            <a:ext cx="889000" cy="1016000"/>
          </a:xfrm>
          <a:prstGeom prst="roundRect">
            <a:avLst>
              <a:gd name="adj" fmla="val 17142"/>
            </a:avLst>
          </a:prstGeom>
          <a:solidFill>
            <a:srgbClr val="6EE7B7">
              <a:alpha val="15000"/>
            </a:srgbClr>
          </a:solidFill>
          <a:ln w="25400" cap="flat" cmpd="sng">
            <a:noFill/>
            <a:prstDash val="solid"/>
            <a:round/>
          </a:ln>
        </p:spPr>
        <p:txBody>
          <a:bodyPr vert="horz" wrap="square" lIns="63500" tIns="63500" rIns="63500" bIns="63500" rtlCol="0" anchor="ctr"/>
          <a:lstStyle/>
          <a:p>
            <a:pPr algn="ctr">
              <a:defRPr/>
            </a:pPr>
          </a:p>
        </p:txBody>
      </p:sp>
      <p:pic>
        <p:nvPicPr>
          <p:cNvPr id="19" name="Picture 19"/>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524500" y="5270500"/>
            <a:ext cx="508000" cy="508000"/>
          </a:xfrm>
          <a:prstGeom prst="rect">
            <a:avLst/>
          </a:prstGeom>
        </p:spPr>
      </p:pic>
      <p:sp>
        <p:nvSpPr>
          <p:cNvPr id="20" name="AutoShape 20"/>
          <p:cNvSpPr/>
          <p:nvPr/>
        </p:nvSpPr>
        <p:spPr>
          <a:xfrm>
            <a:off x="6477000" y="5016500"/>
            <a:ext cx="4699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数据标注的核心定位</a:t>
            </a:r>
            <a:endParaRPr lang="en-US" sz="1100"/>
          </a:p>
        </p:txBody>
      </p:sp>
      <p:sp>
        <p:nvSpPr>
          <p:cNvPr id="21" name="AutoShape 21"/>
          <p:cNvSpPr/>
          <p:nvPr/>
        </p:nvSpPr>
        <p:spPr>
          <a:xfrm>
            <a:off x="6477000" y="5435600"/>
            <a:ext cx="4699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监督学习的核心前置环节，是AI模型的“启蒙老师”。它赋予原始数据语义价值，使其成为可被模型高效学习的“教材”。</a:t>
            </a:r>
            <a:endParaRPr lang="en-US" sz="11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数据标注的价值量化与产业印证</a:t>
            </a:r>
            <a:endParaRPr lang="en-US" sz="1100"/>
          </a:p>
        </p:txBody>
      </p:sp>
      <p:sp>
        <p:nvSpPr>
          <p:cNvPr id="3" name="AutoShape 3"/>
          <p:cNvSpPr/>
          <p:nvPr/>
        </p:nvSpPr>
        <p:spPr>
          <a:xfrm>
            <a:off x="762000" y="1524000"/>
            <a:ext cx="5080000" cy="4826000"/>
          </a:xfrm>
          <a:prstGeom prst="roundRect">
            <a:avLst>
              <a:gd name="adj" fmla="val 4210"/>
            </a:avLst>
          </a:prstGeom>
          <a:solidFill>
            <a:srgbClr val="D1D5DB">
              <a:alpha val="50000"/>
            </a:srgbClr>
          </a:solidFill>
          <a:ln w="25400" cap="flat" cmpd="sng">
            <a:noFill/>
            <a:prstDash val="solid"/>
            <a:round/>
          </a:ln>
          <a:effectLst>
            <a:outerShdw blurRad="203200" dist="50800" dir="2700000" algn="tl" rotWithShape="0">
              <a:srgbClr val="000000">
                <a:alpha val="10000"/>
              </a:srgbClr>
            </a:outerShdw>
          </a:effectLst>
        </p:spPr>
        <p:txBody>
          <a:bodyPr vert="horz" wrap="square" lIns="63500" tIns="63500" rIns="63500" bIns="63500" rtlCol="0" anchor="ctr"/>
          <a:lstStyle/>
          <a:p>
            <a:pPr algn="ctr">
              <a:defRPr/>
            </a:pPr>
          </a:p>
        </p:txBody>
      </p:sp>
      <p:pic>
        <p:nvPicPr>
          <p:cNvPr id="4" name="Picture 4"/>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540000" y="2921000"/>
            <a:ext cx="1524000" cy="1524000"/>
          </a:xfrm>
          <a:prstGeom prst="rect">
            <a:avLst/>
          </a:prstGeom>
        </p:spPr>
      </p:pic>
      <p:sp>
        <p:nvSpPr>
          <p:cNvPr id="5" name="AutoShape 5"/>
          <p:cNvSpPr/>
          <p:nvPr/>
        </p:nvSpPr>
        <p:spPr>
          <a:xfrm>
            <a:off x="1016000" y="4699000"/>
            <a:ext cx="4572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4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数据形态对比：原始无序 ➔ 标注结构化</a:t>
            </a:r>
            <a:endParaRPr lang="en-US" sz="1100"/>
          </a:p>
        </p:txBody>
      </p:sp>
      <p:sp>
        <p:nvSpPr>
          <p:cNvPr id="6" name="AutoShape 6"/>
          <p:cNvSpPr/>
          <p:nvPr/>
        </p:nvSpPr>
        <p:spPr>
          <a:xfrm>
            <a:off x="6096000" y="1524000"/>
            <a:ext cx="5207000" cy="2286000"/>
          </a:xfrm>
          <a:prstGeom prst="roundRect">
            <a:avLst>
              <a:gd name="adj" fmla="val 6666"/>
            </a:avLst>
          </a:prstGeom>
          <a:solidFill>
            <a:srgbClr val="FFFFFF">
              <a:alpha val="100000"/>
            </a:srgbClr>
          </a:solidFill>
          <a:ln w="25400" cap="flat" cmpd="sng">
            <a:noFill/>
            <a:prstDash val="solid"/>
            <a:round/>
          </a:ln>
          <a:effectLst>
            <a:outerShdw blurRad="152400" dist="25400" dir="2700000" algn="tl" rotWithShape="0">
              <a:srgbClr val="000000">
                <a:alpha val="5000"/>
              </a:srgbClr>
            </a:outerShdw>
          </a:effectLst>
        </p:spPr>
        <p:txBody>
          <a:bodyPr vert="horz" wrap="square" lIns="63500" tIns="63500" rIns="63500" bIns="63500" rtlCol="0" anchor="ctr"/>
          <a:lstStyle/>
          <a:p>
            <a:pPr algn="ctr">
              <a:defRPr/>
            </a:pPr>
          </a:p>
        </p:txBody>
      </p:sp>
      <p:sp>
        <p:nvSpPr>
          <p:cNvPr id="7" name="AutoShape 7"/>
          <p:cNvSpPr/>
          <p:nvPr/>
        </p:nvSpPr>
        <p:spPr>
          <a:xfrm>
            <a:off x="6350000" y="1778000"/>
            <a:ext cx="762000" cy="762000"/>
          </a:xfrm>
          <a:prstGeom prst="ellipse">
            <a:avLst/>
          </a:prstGeom>
          <a:solidFill>
            <a:srgbClr val="6EE7B7">
              <a:alpha val="15000"/>
            </a:srgbClr>
          </a:solidFill>
          <a:ln w="25400" cap="flat" cmpd="sng">
            <a:noFill/>
            <a:prstDash val="solid"/>
            <a:round/>
          </a:ln>
        </p:spPr>
        <p:txBody>
          <a:bodyPr vert="horz" wrap="square" lIns="63500" tIns="63500" rIns="63500" bIns="63500" rtlCol="0" anchor="ctr"/>
          <a:lstStyle/>
          <a:p>
            <a:pPr algn="ctr">
              <a:defRPr/>
            </a:pPr>
          </a:p>
        </p:txBody>
      </p:sp>
      <p:pic>
        <p:nvPicPr>
          <p:cNvPr id="8" name="Picture 8"/>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502400" y="1930400"/>
            <a:ext cx="457200" cy="457200"/>
          </a:xfrm>
          <a:prstGeom prst="rect">
            <a:avLst/>
          </a:prstGeom>
        </p:spPr>
      </p:pic>
      <p:sp>
        <p:nvSpPr>
          <p:cNvPr id="9" name="AutoShape 9"/>
          <p:cNvSpPr/>
          <p:nvPr/>
        </p:nvSpPr>
        <p:spPr>
          <a:xfrm>
            <a:off x="7366000" y="1778000"/>
            <a:ext cx="3683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商业价值的指数级跃升</a:t>
            </a:r>
            <a:endParaRPr lang="en-US" sz="1100"/>
          </a:p>
        </p:txBody>
      </p:sp>
      <p:sp>
        <p:nvSpPr>
          <p:cNvPr id="10" name="AutoShape 10"/>
          <p:cNvSpPr/>
          <p:nvPr/>
        </p:nvSpPr>
        <p:spPr>
          <a:xfrm>
            <a:off x="7366000" y="2286000"/>
            <a:ext cx="3683000" cy="1016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原始数据如同未开采的矿石，价值有限；而经过专业清洗与标注的数据，其商业价值可实现</a:t>
            </a:r>
            <a:r>
              <a:rPr lang="en-US" sz="2800" b="1" i="0" u="none" strike="noStrike">
                <a:solidFill>
                  <a:srgbClr val="10B981"/>
                </a:solidFill>
                <a:latin typeface="Noto Sans SC" panose="020B0200000000000000" charset="-122"/>
                <a:ea typeface="Noto Sans SC" panose="020B0200000000000000" charset="-122"/>
                <a:cs typeface="Noto Sans SC" panose="020B0200000000000000" charset="-122"/>
                <a:sym typeface="Noto Sans SC" panose="020B0200000000000000" charset="-122"/>
              </a:rPr>
              <a:t>10-1000倍</a:t>
            </a: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的增长，成为驱动AI模型训练的核心燃料。</a:t>
            </a:r>
            <a:endParaRPr lang="en-US" sz="1100"/>
          </a:p>
        </p:txBody>
      </p:sp>
      <p:sp>
        <p:nvSpPr>
          <p:cNvPr id="11" name="AutoShape 11"/>
          <p:cNvSpPr/>
          <p:nvPr/>
        </p:nvSpPr>
        <p:spPr>
          <a:xfrm>
            <a:off x="6096000" y="4064000"/>
            <a:ext cx="5207000" cy="2286000"/>
          </a:xfrm>
          <a:prstGeom prst="roundRect">
            <a:avLst>
              <a:gd name="adj" fmla="val 6666"/>
            </a:avLst>
          </a:prstGeom>
          <a:solidFill>
            <a:srgbClr val="FFFFFF">
              <a:alpha val="100000"/>
            </a:srgbClr>
          </a:solidFill>
          <a:ln w="25400" cap="flat" cmpd="sng">
            <a:noFill/>
            <a:prstDash val="solid"/>
            <a:round/>
          </a:ln>
          <a:effectLst>
            <a:outerShdw blurRad="152400" dist="25400" dir="2700000" algn="tl" rotWithShape="0">
              <a:srgbClr val="000000">
                <a:alpha val="5000"/>
              </a:srgbClr>
            </a:outerShdw>
          </a:effectLst>
        </p:spPr>
        <p:txBody>
          <a:bodyPr vert="horz" wrap="square" lIns="63500" tIns="63500" rIns="63500" bIns="63500" rtlCol="0" anchor="ctr"/>
          <a:lstStyle/>
          <a:p>
            <a:pPr algn="ctr">
              <a:defRPr/>
            </a:pPr>
          </a:p>
        </p:txBody>
      </p:sp>
      <p:sp>
        <p:nvSpPr>
          <p:cNvPr id="12" name="AutoShape 12"/>
          <p:cNvSpPr/>
          <p:nvPr/>
        </p:nvSpPr>
        <p:spPr>
          <a:xfrm>
            <a:off x="6350000" y="4318000"/>
            <a:ext cx="762000" cy="762000"/>
          </a:xfrm>
          <a:prstGeom prst="ellipse">
            <a:avLst/>
          </a:prstGeom>
          <a:solidFill>
            <a:srgbClr val="3B82F6">
              <a:alpha val="10000"/>
            </a:srgbClr>
          </a:solidFill>
          <a:ln w="25400" cap="flat" cmpd="sng">
            <a:noFill/>
            <a:prstDash val="solid"/>
            <a:round/>
          </a:ln>
        </p:spPr>
        <p:txBody>
          <a:bodyPr vert="horz" wrap="square" lIns="63500" tIns="63500" rIns="63500" bIns="63500" rtlCol="0" anchor="ctr"/>
          <a:lstStyle/>
          <a:p>
            <a:pPr algn="ctr">
              <a:defRPr/>
            </a:pPr>
          </a:p>
        </p:txBody>
      </p:sp>
      <p:pic>
        <p:nvPicPr>
          <p:cNvPr id="13" name="Picture 1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502400" y="4470400"/>
            <a:ext cx="457200" cy="457200"/>
          </a:xfrm>
          <a:prstGeom prst="rect">
            <a:avLst/>
          </a:prstGeom>
        </p:spPr>
      </p:pic>
      <p:sp>
        <p:nvSpPr>
          <p:cNvPr id="14" name="AutoShape 14"/>
          <p:cNvSpPr/>
          <p:nvPr/>
        </p:nvSpPr>
        <p:spPr>
          <a:xfrm>
            <a:off x="7366000" y="4318000"/>
            <a:ext cx="3683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产业标杆：Scale AI 的成功印证</a:t>
            </a:r>
            <a:endParaRPr lang="en-US" sz="1100"/>
          </a:p>
        </p:txBody>
      </p:sp>
      <p:sp>
        <p:nvSpPr>
          <p:cNvPr id="15" name="AutoShape 15"/>
          <p:cNvSpPr/>
          <p:nvPr/>
        </p:nvSpPr>
        <p:spPr>
          <a:xfrm>
            <a:off x="7366000" y="4826000"/>
            <a:ext cx="3683000" cy="1079500"/>
          </a:xfrm>
          <a:prstGeom prst="rect">
            <a:avLst/>
          </a:prstGeom>
          <a:noFill/>
          <a:ln w="12700" cap="flat" cmpd="sng">
            <a:noFill/>
            <a:prstDash val="solid"/>
            <a:round/>
          </a:ln>
        </p:spPr>
        <p:txBody>
          <a:bodyPr vert="horz" wrap="square" lIns="0" tIns="0" rIns="0" bIns="0" rtlCol="0" anchor="ctr" anchorCtr="0"/>
          <a:lstStyle/>
          <a:p>
            <a:pPr indent="0" algn="l">
              <a:lnSpc>
                <a:spcPct val="117000"/>
              </a:lnSpc>
              <a:defRPr/>
            </a:pPr>
            <a:r>
              <a:rPr lang="en-US" sz="12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美国头部AI企业 Scale AI 凭借专业的数据标注服务，已成长为全球AI产业的核心基础设施服务商。其成功路径充分证明了数据标注赛道具备极高的市场潜力和长期的产业价值。</a:t>
            </a:r>
            <a:endParaRPr lang="en-US" sz="11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0" y="2032000"/>
            <a:ext cx="12192000" cy="889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0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02. 实践与认知重构</a:t>
            </a:r>
            <a:endParaRPr lang="en-US" sz="1100"/>
          </a:p>
        </p:txBody>
      </p:sp>
      <p:sp>
        <p:nvSpPr>
          <p:cNvPr id="3" name="AutoShape 3"/>
          <p:cNvSpPr/>
          <p:nvPr/>
        </p:nvSpPr>
        <p:spPr>
          <a:xfrm>
            <a:off x="0" y="3302000"/>
            <a:ext cx="12192000" cy="50800"/>
          </a:xfrm>
          <a:prstGeom prst="roundRect">
            <a:avLst>
              <a:gd name="adj" fmla="val 0"/>
            </a:avLst>
          </a:prstGeom>
          <a:solidFill>
            <a:srgbClr val="6EE7B7">
              <a:alpha val="100000"/>
            </a:srgbClr>
          </a:solidFill>
          <a:ln w="25400" cap="flat" cmpd="sng">
            <a:noFill/>
            <a:prstDash val="solid"/>
            <a:round/>
          </a:ln>
          <a:effectLst>
            <a:outerShdw blurRad="254000" dir="2700000" algn="tl" rotWithShape="0">
              <a:srgbClr val="6EE7B7">
                <a:alpha val="70000"/>
              </a:srgbClr>
            </a:outerShdw>
          </a:effectLst>
        </p:spPr>
        <p:txBody>
          <a:bodyPr vert="horz" wrap="square" lIns="63500" tIns="63500" rIns="63500" bIns="63500" rtlCol="0" anchor="ctr"/>
          <a:lstStyle/>
          <a:p>
            <a:pPr algn="ctr">
              <a:defRPr/>
            </a:pPr>
          </a:p>
        </p:txBody>
      </p:sp>
      <p:sp>
        <p:nvSpPr>
          <p:cNvPr id="4" name="AutoShape 4"/>
          <p:cNvSpPr/>
          <p:nvPr/>
        </p:nvSpPr>
        <p:spPr>
          <a:xfrm>
            <a:off x="0" y="3937000"/>
            <a:ext cx="12192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2600" b="0" i="0" u="none" strike="noStrike" spc="200">
                <a:solidFill>
                  <a:srgbClr val="6EE7B7"/>
                </a:solidFill>
                <a:latin typeface="Noto Sans SC" panose="020B0200000000000000" charset="-122"/>
                <a:ea typeface="Noto Sans SC" panose="020B0200000000000000" charset="-122"/>
                <a:cs typeface="Noto Sans SC" panose="020B0200000000000000" charset="-122"/>
                <a:sym typeface="Noto Sans SC" panose="020B0200000000000000" charset="-122"/>
              </a:rPr>
              <a:t>从“体力劳动”到“专业认知”</a:t>
            </a:r>
            <a:endParaRPr lang="en-US" sz="1100"/>
          </a:p>
        </p:txBody>
      </p:sp>
      <p:sp>
        <p:nvSpPr>
          <p:cNvPr id="5" name="AutoShape 5"/>
          <p:cNvSpPr/>
          <p:nvPr/>
        </p:nvSpPr>
        <p:spPr>
          <a:xfrm>
            <a:off x="5334000" y="4953000"/>
            <a:ext cx="1524000" cy="38100"/>
          </a:xfrm>
          <a:prstGeom prst="roundRect">
            <a:avLst>
              <a:gd name="adj" fmla="val 0"/>
            </a:avLst>
          </a:prstGeom>
          <a:solidFill>
            <a:srgbClr val="6EE7B7">
              <a:alpha val="60000"/>
            </a:srgbClr>
          </a:solidFill>
          <a:ln w="25400" cap="flat" cmpd="sng">
            <a:noFill/>
            <a:prstDash val="solid"/>
            <a:round/>
          </a:ln>
        </p:spPr>
        <p:txBody>
          <a:bodyPr vert="horz" wrap="square" lIns="63500" tIns="63500" rIns="63500" bIns="63500" rtlCol="0" anchor="ctr"/>
          <a:lstStyle/>
          <a:p>
            <a:pPr algn="ctr">
              <a:defRPr/>
            </a:p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实践任务回顾：目标检测标注</a:t>
            </a:r>
            <a:endParaRPr lang="en-US" sz="1100"/>
          </a:p>
        </p:txBody>
      </p:sp>
      <p:sp>
        <p:nvSpPr>
          <p:cNvPr id="3" name="AutoShape 3"/>
          <p:cNvSpPr/>
          <p:nvPr/>
        </p:nvSpPr>
        <p:spPr>
          <a:xfrm>
            <a:off x="762000" y="1524000"/>
            <a:ext cx="4826000" cy="4572000"/>
          </a:xfrm>
          <a:prstGeom prst="roundRect">
            <a:avLst>
              <a:gd name="adj" fmla="val 4444"/>
            </a:avLst>
          </a:prstGeom>
          <a:solidFill>
            <a:srgbClr val="FFFFFF">
              <a:alpha val="100000"/>
            </a:srgbClr>
          </a:solidFill>
          <a:ln w="25400" cap="flat" cmpd="sng">
            <a:noFill/>
            <a:prstDash val="solid"/>
            <a:round/>
          </a:ln>
          <a:effectLst>
            <a:outerShdw blurRad="254000" dist="50800" dir="5400000" algn="tl" rotWithShape="0">
              <a:srgbClr val="000000">
                <a:alpha val="8000"/>
              </a:srgbClr>
            </a:outerShdw>
          </a:effectLst>
        </p:spPr>
        <p:txBody>
          <a:bodyPr vert="horz" wrap="square" lIns="63500" tIns="63500" rIns="63500" bIns="63500" rtlCol="0" anchor="ctr"/>
          <a:lstStyle/>
          <a:p>
            <a:pPr algn="ctr">
              <a:defRPr/>
            </a:pPr>
          </a:p>
        </p:txBody>
      </p:sp>
      <p:sp>
        <p:nvSpPr>
          <p:cNvPr id="4" name="AutoShape 4"/>
          <p:cNvSpPr/>
          <p:nvPr/>
        </p:nvSpPr>
        <p:spPr>
          <a:xfrm>
            <a:off x="1016000" y="1778000"/>
            <a:ext cx="4318000" cy="3556000"/>
          </a:xfrm>
          <a:prstGeom prst="roundRect">
            <a:avLst>
              <a:gd name="adj" fmla="val 4285"/>
            </a:avLst>
          </a:prstGeom>
          <a:solidFill>
            <a:srgbClr val="E5E7EB">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540000" y="2794000"/>
            <a:ext cx="1270000" cy="1270000"/>
          </a:xfrm>
          <a:prstGeom prst="rect">
            <a:avLst/>
          </a:prstGeom>
        </p:spPr>
      </p:pic>
      <p:sp>
        <p:nvSpPr>
          <p:cNvPr id="6" name="AutoShape 6"/>
          <p:cNvSpPr/>
          <p:nvPr/>
        </p:nvSpPr>
        <p:spPr>
          <a:xfrm>
            <a:off x="1016000" y="5461000"/>
            <a:ext cx="4318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3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标注场景示例：桌面物品检测</a:t>
            </a:r>
            <a:endParaRPr lang="en-US" sz="1100"/>
          </a:p>
        </p:txBody>
      </p:sp>
      <p:sp>
        <p:nvSpPr>
          <p:cNvPr id="7" name="AutoShape 7"/>
          <p:cNvSpPr/>
          <p:nvPr/>
        </p:nvSpPr>
        <p:spPr>
          <a:xfrm>
            <a:off x="5842000" y="1524000"/>
            <a:ext cx="5588000" cy="2159000"/>
          </a:xfrm>
          <a:prstGeom prst="roundRect">
            <a:avLst>
              <a:gd name="adj" fmla="val 7058"/>
            </a:avLst>
          </a:prstGeom>
          <a:solidFill>
            <a:srgbClr val="FFFFFF">
              <a:alpha val="100000"/>
            </a:srgbClr>
          </a:solidFill>
          <a:ln w="25400" cap="flat" cmpd="sng">
            <a:noFill/>
            <a:prstDash val="solid"/>
            <a:round/>
          </a:ln>
          <a:effectLst>
            <a:outerShdw blurRad="203200" dist="25400" dir="5400000" algn="tl" rotWithShape="0">
              <a:srgbClr val="000000">
                <a:alpha val="6000"/>
              </a:srgbClr>
            </a:outerShdw>
          </a:effectLst>
        </p:spPr>
        <p:txBody>
          <a:bodyPr vert="horz" wrap="square" lIns="63500" tIns="63500" rIns="63500" bIns="63500" rtlCol="0" anchor="ctr"/>
          <a:lstStyle/>
          <a:p>
            <a:pPr algn="ctr">
              <a:defRPr/>
            </a:pPr>
          </a:p>
        </p:txBody>
      </p:sp>
      <p:sp>
        <p:nvSpPr>
          <p:cNvPr id="8" name="AutoShape 8"/>
          <p:cNvSpPr/>
          <p:nvPr/>
        </p:nvSpPr>
        <p:spPr>
          <a:xfrm>
            <a:off x="6096000" y="1778000"/>
            <a:ext cx="76200" cy="355600"/>
          </a:xfrm>
          <a:prstGeom prst="roundRect">
            <a:avLst>
              <a:gd name="adj" fmla="val 0"/>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9" name="AutoShape 9"/>
          <p:cNvSpPr/>
          <p:nvPr/>
        </p:nvSpPr>
        <p:spPr>
          <a:xfrm>
            <a:off x="6350000" y="1752600"/>
            <a:ext cx="3810000" cy="4064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20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任务核心参数</a:t>
            </a:r>
            <a:endParaRPr lang="en-US" sz="1100"/>
          </a:p>
        </p:txBody>
      </p:sp>
      <p:sp>
        <p:nvSpPr>
          <p:cNvPr id="10" name="AutoShape 10"/>
          <p:cNvSpPr/>
          <p:nvPr/>
        </p:nvSpPr>
        <p:spPr>
          <a:xfrm>
            <a:off x="6096000" y="2413000"/>
            <a:ext cx="2413000" cy="762000"/>
          </a:xfrm>
          <a:prstGeom prst="roundRect">
            <a:avLst>
              <a:gd name="adj" fmla="val 13333"/>
            </a:avLst>
          </a:prstGeom>
          <a:solidFill>
            <a:srgbClr val="F9FAFB">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1" name="Picture 11"/>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86500" y="2603500"/>
            <a:ext cx="381000" cy="381000"/>
          </a:xfrm>
          <a:prstGeom prst="rect">
            <a:avLst/>
          </a:prstGeom>
        </p:spPr>
      </p:pic>
      <p:sp>
        <p:nvSpPr>
          <p:cNvPr id="12" name="AutoShape 12"/>
          <p:cNvSpPr/>
          <p:nvPr/>
        </p:nvSpPr>
        <p:spPr>
          <a:xfrm>
            <a:off x="6858000" y="2514600"/>
            <a:ext cx="1651000" cy="558800"/>
          </a:xfrm>
          <a:prstGeom prst="rect">
            <a:avLst/>
          </a:prstGeom>
          <a:noFill/>
          <a:ln w="12700" cap="flat" cmpd="sng">
            <a:noFill/>
            <a:prstDash val="solid"/>
            <a:round/>
          </a:ln>
        </p:spPr>
        <p:txBody>
          <a:bodyPr vert="horz" wrap="square" lIns="0" tIns="0" rIns="0" bIns="0" rtlCol="0" anchor="ctr" anchorCtr="0"/>
          <a:lstStyle/>
          <a:p>
            <a:pPr indent="0" algn="l">
              <a:lnSpc>
                <a:spcPct val="100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应用领域</a:t>
            </a:r>
            <a:br>
              <a:rPr lang="en-US" sz="1600" b="0" i="0" u="none" strike="noStrike">
                <a:solidFill>
                  <a:srgbClr val="1F2329"/>
                </a:solidFill>
                <a:latin typeface="Noto Sans SC" panose="020B0200000000000000" charset="-122"/>
                <a:ea typeface="Noto Sans SC" panose="020B0200000000000000" charset="-122"/>
                <a:cs typeface="Noto Sans SC" panose="020B0200000000000000" charset="-122"/>
                <a:sym typeface="Noto Sans SC" panose="020B0200000000000000" charset="-122"/>
              </a:rPr>
            </a:br>
            <a:r>
              <a:rPr lang="en-US" sz="13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计算机视觉 (CV)</a:t>
            </a:r>
            <a:endParaRPr lang="en-US" sz="1100"/>
          </a:p>
        </p:txBody>
      </p:sp>
      <p:sp>
        <p:nvSpPr>
          <p:cNvPr id="13" name="AutoShape 13"/>
          <p:cNvSpPr/>
          <p:nvPr/>
        </p:nvSpPr>
        <p:spPr>
          <a:xfrm>
            <a:off x="8763000" y="2413000"/>
            <a:ext cx="2413000" cy="762000"/>
          </a:xfrm>
          <a:prstGeom prst="roundRect">
            <a:avLst>
              <a:gd name="adj" fmla="val 13333"/>
            </a:avLst>
          </a:prstGeom>
          <a:solidFill>
            <a:srgbClr val="F9FAFB">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4" name="Picture 1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953500" y="2603500"/>
            <a:ext cx="381000" cy="381000"/>
          </a:xfrm>
          <a:prstGeom prst="rect">
            <a:avLst/>
          </a:prstGeom>
        </p:spPr>
      </p:pic>
      <p:sp>
        <p:nvSpPr>
          <p:cNvPr id="15" name="AutoShape 15"/>
          <p:cNvSpPr/>
          <p:nvPr/>
        </p:nvSpPr>
        <p:spPr>
          <a:xfrm>
            <a:off x="9525000" y="2514600"/>
            <a:ext cx="1651000" cy="558800"/>
          </a:xfrm>
          <a:prstGeom prst="rect">
            <a:avLst/>
          </a:prstGeom>
          <a:noFill/>
          <a:ln w="12700" cap="flat" cmpd="sng">
            <a:noFill/>
            <a:prstDash val="solid"/>
            <a:round/>
          </a:ln>
        </p:spPr>
        <p:txBody>
          <a:bodyPr vert="horz" wrap="square" lIns="0" tIns="0" rIns="0" bIns="0" rtlCol="0" anchor="ctr" anchorCtr="0"/>
          <a:lstStyle/>
          <a:p>
            <a:pPr indent="0" algn="l">
              <a:lnSpc>
                <a:spcPct val="100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执行任务</a:t>
            </a:r>
            <a:br>
              <a:rPr lang="en-US" sz="1600" b="0" i="0" u="none" strike="noStrike">
                <a:solidFill>
                  <a:srgbClr val="1F2329"/>
                </a:solidFill>
                <a:latin typeface="Noto Sans SC" panose="020B0200000000000000" charset="-122"/>
                <a:ea typeface="Noto Sans SC" panose="020B0200000000000000" charset="-122"/>
                <a:cs typeface="Noto Sans SC" panose="020B0200000000000000" charset="-122"/>
                <a:sym typeface="Noto Sans SC" panose="020B0200000000000000" charset="-122"/>
              </a:rPr>
            </a:br>
            <a:r>
              <a:rPr lang="en-US" sz="13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目标检测与框选</a:t>
            </a:r>
            <a:endParaRPr lang="en-US" sz="1100"/>
          </a:p>
        </p:txBody>
      </p:sp>
      <p:sp>
        <p:nvSpPr>
          <p:cNvPr id="16" name="AutoShape 16"/>
          <p:cNvSpPr/>
          <p:nvPr/>
        </p:nvSpPr>
        <p:spPr>
          <a:xfrm>
            <a:off x="5842000" y="3937000"/>
            <a:ext cx="5588000" cy="2159000"/>
          </a:xfrm>
          <a:prstGeom prst="roundRect">
            <a:avLst>
              <a:gd name="adj" fmla="val 7058"/>
            </a:avLst>
          </a:prstGeom>
          <a:solidFill>
            <a:srgbClr val="FFFFFF">
              <a:alpha val="100000"/>
            </a:srgbClr>
          </a:solidFill>
          <a:ln w="25400" cap="flat" cmpd="sng">
            <a:noFill/>
            <a:prstDash val="solid"/>
            <a:round/>
          </a:ln>
          <a:effectLst>
            <a:outerShdw blurRad="203200" dist="25400" dir="5400000" algn="tl" rotWithShape="0">
              <a:srgbClr val="000000">
                <a:alpha val="6000"/>
              </a:srgbClr>
            </a:outerShdw>
          </a:effectLst>
        </p:spPr>
        <p:txBody>
          <a:bodyPr vert="horz" wrap="square" lIns="63500" tIns="63500" rIns="63500" bIns="63500" rtlCol="0" anchor="ctr"/>
          <a:lstStyle/>
          <a:p>
            <a:pPr algn="ctr">
              <a:defRPr/>
            </a:pPr>
          </a:p>
        </p:txBody>
      </p:sp>
      <p:sp>
        <p:nvSpPr>
          <p:cNvPr id="17" name="AutoShape 17"/>
          <p:cNvSpPr/>
          <p:nvPr/>
        </p:nvSpPr>
        <p:spPr>
          <a:xfrm>
            <a:off x="6096000" y="4191000"/>
            <a:ext cx="76200" cy="355600"/>
          </a:xfrm>
          <a:prstGeom prst="roundRect">
            <a:avLst>
              <a:gd name="adj" fmla="val 0"/>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18" name="AutoShape 18"/>
          <p:cNvSpPr/>
          <p:nvPr/>
        </p:nvSpPr>
        <p:spPr>
          <a:xfrm>
            <a:off x="6350000" y="4165600"/>
            <a:ext cx="3810000" cy="4064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20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实践交付成果</a:t>
            </a:r>
            <a:endParaRPr lang="en-US" sz="1100"/>
          </a:p>
        </p:txBody>
      </p:sp>
      <p:sp>
        <p:nvSpPr>
          <p:cNvPr id="19" name="AutoShape 19"/>
          <p:cNvSpPr/>
          <p:nvPr/>
        </p:nvSpPr>
        <p:spPr>
          <a:xfrm>
            <a:off x="6096000" y="4826000"/>
            <a:ext cx="2413000" cy="1016000"/>
          </a:xfrm>
          <a:prstGeom prst="roundRect">
            <a:avLst>
              <a:gd name="adj" fmla="val 10000"/>
            </a:avLst>
          </a:prstGeom>
          <a:solidFill>
            <a:srgbClr val="F9FAFB">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20" name="Picture 20"/>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286500" y="5080000"/>
            <a:ext cx="381000" cy="381000"/>
          </a:xfrm>
          <a:prstGeom prst="rect">
            <a:avLst/>
          </a:prstGeom>
        </p:spPr>
      </p:pic>
      <p:sp>
        <p:nvSpPr>
          <p:cNvPr id="21" name="AutoShape 21"/>
          <p:cNvSpPr/>
          <p:nvPr/>
        </p:nvSpPr>
        <p:spPr>
          <a:xfrm>
            <a:off x="6858000" y="4953000"/>
            <a:ext cx="1651000" cy="762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识别目标</a:t>
            </a:r>
            <a:br>
              <a:rPr lang="en-US" sz="1200" b="0" i="0" u="none" strike="noStrike">
                <a:solidFill>
                  <a:srgbClr val="1F2329"/>
                </a:solidFill>
                <a:latin typeface="Noto Sans SC" panose="020B0200000000000000" charset="-122"/>
                <a:ea typeface="Noto Sans SC" panose="020B0200000000000000" charset="-122"/>
                <a:cs typeface="Noto Sans SC" panose="020B0200000000000000" charset="-122"/>
                <a:sym typeface="Noto Sans SC" panose="020B0200000000000000" charset="-122"/>
              </a:rPr>
            </a:br>
            <a:r>
              <a:rPr lang="en-US" sz="12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“手机”与“杯子”两类</a:t>
            </a:r>
            <a:br>
              <a:rPr lang="en-US" sz="1200" b="0" i="0" u="none" strike="noStrike">
                <a:solidFill>
                  <a:srgbClr val="1F2329"/>
                </a:solidFill>
                <a:latin typeface="Noto Sans SC" panose="020B0200000000000000" charset="-122"/>
                <a:ea typeface="Noto Sans SC" panose="020B0200000000000000" charset="-122"/>
                <a:cs typeface="Noto Sans SC" panose="020B0200000000000000" charset="-122"/>
                <a:sym typeface="Noto Sans SC" panose="020B0200000000000000" charset="-122"/>
              </a:rPr>
            </a:br>
            <a:r>
              <a:rPr lang="en-US" sz="12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桌面场景全覆盖</a:t>
            </a:r>
            <a:endParaRPr lang="en-US" sz="1100"/>
          </a:p>
        </p:txBody>
      </p:sp>
      <p:sp>
        <p:nvSpPr>
          <p:cNvPr id="22" name="AutoShape 22"/>
          <p:cNvSpPr/>
          <p:nvPr/>
        </p:nvSpPr>
        <p:spPr>
          <a:xfrm>
            <a:off x="8763000" y="4826000"/>
            <a:ext cx="2413000" cy="1016000"/>
          </a:xfrm>
          <a:prstGeom prst="roundRect">
            <a:avLst>
              <a:gd name="adj" fmla="val 10000"/>
            </a:avLst>
          </a:prstGeom>
          <a:solidFill>
            <a:srgbClr val="ECFDF5">
              <a:alpha val="100000"/>
            </a:srgbClr>
          </a:solidFill>
          <a:ln w="12700" cap="flat" cmpd="sng">
            <a:solidFill>
              <a:srgbClr val="A7F3D0">
                <a:alpha val="100000"/>
              </a:srgbClr>
            </a:solidFill>
            <a:prstDash val="solid"/>
            <a:round/>
          </a:ln>
        </p:spPr>
        <p:txBody>
          <a:bodyPr vert="horz" wrap="square" lIns="63500" tIns="63500" rIns="63500" bIns="63500" rtlCol="0" anchor="ctr"/>
          <a:lstStyle/>
          <a:p>
            <a:pPr algn="ctr">
              <a:defRPr/>
            </a:pPr>
          </a:p>
        </p:txBody>
      </p:sp>
      <p:pic>
        <p:nvPicPr>
          <p:cNvPr id="23" name="Picture 23"/>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953500" y="5080000"/>
            <a:ext cx="381000" cy="381000"/>
          </a:xfrm>
          <a:prstGeom prst="rect">
            <a:avLst/>
          </a:prstGeom>
        </p:spPr>
      </p:pic>
      <p:sp>
        <p:nvSpPr>
          <p:cNvPr id="24" name="AutoShape 24"/>
          <p:cNvSpPr/>
          <p:nvPr/>
        </p:nvSpPr>
        <p:spPr>
          <a:xfrm>
            <a:off x="9525000" y="4953000"/>
            <a:ext cx="1651000" cy="762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验收结果</a:t>
            </a:r>
            <a:br>
              <a:rPr lang="en-US" sz="1600" b="0" i="0" u="none" strike="noStrike">
                <a:solidFill>
                  <a:srgbClr val="1F2329"/>
                </a:solidFill>
                <a:latin typeface="Noto Sans SC" panose="020B0200000000000000" charset="-122"/>
                <a:ea typeface="Noto Sans SC" panose="020B0200000000000000" charset="-122"/>
                <a:cs typeface="Noto Sans SC" panose="020B0200000000000000" charset="-122"/>
                <a:sym typeface="Noto Sans SC" panose="020B0200000000000000" charset="-122"/>
              </a:rPr>
            </a:br>
            <a:r>
              <a:rPr lang="en-US" sz="1300" b="1" i="0" u="none" strike="noStrike">
                <a:solidFill>
                  <a:srgbClr val="10B981"/>
                </a:solidFill>
                <a:latin typeface="Noto Sans SC" panose="020B0200000000000000" charset="-122"/>
                <a:ea typeface="Noto Sans SC" panose="020B0200000000000000" charset="-122"/>
                <a:cs typeface="Noto Sans SC" panose="020B0200000000000000" charset="-122"/>
                <a:sym typeface="Noto Sans SC" panose="020B0200000000000000" charset="-122"/>
              </a:rPr>
              <a:t>全量无差错标注</a:t>
            </a:r>
            <a:br>
              <a:rPr lang="en-US" sz="1600" b="0" i="0" u="none" strike="noStrike">
                <a:solidFill>
                  <a:srgbClr val="1F2329"/>
                </a:solidFill>
                <a:latin typeface="Noto Sans SC" panose="020B0200000000000000" charset="-122"/>
                <a:ea typeface="Noto Sans SC" panose="020B0200000000000000" charset="-122"/>
                <a:cs typeface="Noto Sans SC" panose="020B0200000000000000" charset="-122"/>
                <a:sym typeface="Noto Sans SC" panose="020B0200000000000000" charset="-122"/>
              </a:rPr>
            </a:br>
            <a:r>
              <a:rPr lang="en-US" sz="1300" b="1" i="0" u="none" strike="noStrike">
                <a:solidFill>
                  <a:srgbClr val="10B981"/>
                </a:solidFill>
                <a:latin typeface="Noto Sans SC" panose="020B0200000000000000" charset="-122"/>
                <a:ea typeface="Noto Sans SC" panose="020B0200000000000000" charset="-122"/>
                <a:cs typeface="Noto Sans SC" panose="020B0200000000000000" charset="-122"/>
                <a:sym typeface="Noto Sans SC" panose="020B0200000000000000" charset="-122"/>
              </a:rPr>
              <a:t>荣获满分成绩</a:t>
            </a:r>
            <a:endParaRPr lang="en-US" sz="11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认知重构：打破刻板印象</a:t>
            </a:r>
            <a:endParaRPr lang="en-US" sz="1100"/>
          </a:p>
        </p:txBody>
      </p:sp>
      <p:sp>
        <p:nvSpPr>
          <p:cNvPr id="3" name="AutoShape 3"/>
          <p:cNvSpPr/>
          <p:nvPr/>
        </p:nvSpPr>
        <p:spPr>
          <a:xfrm>
            <a:off x="762000" y="1524000"/>
            <a:ext cx="4572000" cy="4572000"/>
          </a:xfrm>
          <a:prstGeom prst="roundRect">
            <a:avLst>
              <a:gd name="adj" fmla="val 3333"/>
            </a:avLst>
          </a:prstGeom>
          <a:solidFill>
            <a:srgbClr val="FFFFFF">
              <a:alpha val="100000"/>
            </a:srgbClr>
          </a:solidFill>
          <a:ln w="25400" cap="flat" cmpd="sng">
            <a:noFill/>
            <a:prstDash val="solid"/>
            <a:round/>
          </a:ln>
          <a:effectLst>
            <a:outerShdw blurRad="254000" dist="50800" dir="2700000" algn="tl" rotWithShape="0">
              <a:srgbClr val="000000">
                <a:alpha val="8000"/>
              </a:srgbClr>
            </a:outerShdw>
          </a:effectLst>
        </p:spPr>
        <p:txBody>
          <a:bodyPr vert="horz" wrap="square" lIns="63500" tIns="63500" rIns="63500" bIns="63500" rtlCol="0" anchor="ctr"/>
          <a:lstStyle/>
          <a:p>
            <a:pPr algn="ctr">
              <a:defRPr/>
            </a:pPr>
          </a:p>
        </p:txBody>
      </p:sp>
      <p:sp>
        <p:nvSpPr>
          <p:cNvPr id="4" name="AutoShape 4"/>
          <p:cNvSpPr/>
          <p:nvPr/>
        </p:nvSpPr>
        <p:spPr>
          <a:xfrm>
            <a:off x="1016000" y="1778000"/>
            <a:ext cx="4064000" cy="4064000"/>
          </a:xfrm>
          <a:prstGeom prst="roundRect">
            <a:avLst>
              <a:gd name="adj" fmla="val 2500"/>
            </a:avLst>
          </a:prstGeom>
          <a:solidFill>
            <a:srgbClr val="D1D5DB">
              <a:alpha val="50000"/>
            </a:srgbClr>
          </a:solidFill>
          <a:ln w="25400" cap="flat" cmpd="sng">
            <a:noFill/>
            <a:prstDash val="solid"/>
            <a:round/>
          </a:ln>
        </p:spPr>
        <p:txBody>
          <a:bodyPr vert="horz" wrap="square" lIns="0" tIns="0" rIns="0" bIns="0" rtlCol="0" anchor="ctr" anchorCtr="0"/>
          <a:lstStyle/>
          <a:p>
            <a:pPr indent="0" algn="ctr">
              <a:lnSpc>
                <a:spcPct val="125000"/>
              </a:lnSpc>
              <a:defRPr/>
            </a:pPr>
            <a:r>
              <a:rPr lang="en-US" sz="14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此处放置对比图：体力劳动 vs 专业工作</a:t>
            </a:r>
            <a:endParaRPr lang="en-US" sz="1100"/>
          </a:p>
        </p:txBody>
      </p:sp>
      <p:sp>
        <p:nvSpPr>
          <p:cNvPr id="5" name="AutoShape 5"/>
          <p:cNvSpPr/>
          <p:nvPr/>
        </p:nvSpPr>
        <p:spPr>
          <a:xfrm>
            <a:off x="5588000" y="1524000"/>
            <a:ext cx="5842000" cy="1397000"/>
          </a:xfrm>
          <a:prstGeom prst="roundRect">
            <a:avLst>
              <a:gd name="adj" fmla="val 10909"/>
            </a:avLst>
          </a:prstGeom>
          <a:solidFill>
            <a:srgbClr val="FFFFFF">
              <a:alpha val="100000"/>
            </a:srgbClr>
          </a:solidFill>
          <a:ln w="25400" cap="flat" cmpd="sng">
            <a:noFill/>
            <a:prstDash val="solid"/>
            <a:round/>
          </a:ln>
          <a:effectLst>
            <a:outerShdw blurRad="190500" dist="25400" dir="2700000" algn="tl" rotWithShape="0">
              <a:srgbClr val="000000">
                <a:alpha val="5000"/>
              </a:srgbClr>
            </a:outerShdw>
          </a:effectLst>
        </p:spPr>
        <p:txBody>
          <a:bodyPr vert="horz" wrap="square" lIns="63500" tIns="63500" rIns="63500" bIns="63500" rtlCol="0" anchor="ctr"/>
          <a:lstStyle/>
          <a:p>
            <a:pPr algn="ctr">
              <a:defRPr/>
            </a:pPr>
          </a:p>
        </p:txBody>
      </p:sp>
      <p:sp>
        <p:nvSpPr>
          <p:cNvPr id="6" name="AutoShape 6"/>
          <p:cNvSpPr/>
          <p:nvPr/>
        </p:nvSpPr>
        <p:spPr>
          <a:xfrm>
            <a:off x="5778500" y="1714500"/>
            <a:ext cx="889000" cy="1016000"/>
          </a:xfrm>
          <a:prstGeom prst="roundRect">
            <a:avLst>
              <a:gd name="adj" fmla="val 17142"/>
            </a:avLst>
          </a:prstGeom>
          <a:solidFill>
            <a:srgbClr val="F3F4F6">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7" name="Picture 7"/>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019800" y="2019300"/>
            <a:ext cx="406400" cy="406400"/>
          </a:xfrm>
          <a:prstGeom prst="rect">
            <a:avLst/>
          </a:prstGeom>
        </p:spPr>
      </p:pic>
      <p:sp>
        <p:nvSpPr>
          <p:cNvPr id="8" name="AutoShape 8"/>
          <p:cNvSpPr/>
          <p:nvPr/>
        </p:nvSpPr>
        <p:spPr>
          <a:xfrm>
            <a:off x="6858000" y="1676400"/>
            <a:ext cx="4445000" cy="3048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实践前：刻板印象</a:t>
            </a:r>
            <a:endParaRPr lang="en-US" sz="1100"/>
          </a:p>
        </p:txBody>
      </p:sp>
      <p:sp>
        <p:nvSpPr>
          <p:cNvPr id="9" name="AutoShape 9"/>
          <p:cNvSpPr/>
          <p:nvPr/>
        </p:nvSpPr>
        <p:spPr>
          <a:xfrm>
            <a:off x="6858000" y="2032000"/>
            <a:ext cx="762000" cy="279400"/>
          </a:xfrm>
          <a:prstGeom prst="roundRect">
            <a:avLst>
              <a:gd name="adj" fmla="val 45454"/>
            </a:avLst>
          </a:prstGeom>
          <a:solidFill>
            <a:srgbClr val="E5E7EB">
              <a:alpha val="100000"/>
            </a:srgbClr>
          </a:solidFill>
          <a:ln w="25400" cap="flat" cmpd="sng">
            <a:noFill/>
            <a:prstDash val="solid"/>
            <a:round/>
          </a:ln>
        </p:spPr>
        <p:txBody>
          <a:bodyPr vert="horz" wrap="square" lIns="0" tIns="0" rIns="0" bIns="0" rtlCol="0" anchor="ctr" anchorCtr="0"/>
          <a:lstStyle/>
          <a:p>
            <a:pPr indent="0" algn="ctr">
              <a:lnSpc>
                <a:spcPct val="125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低门槛</a:t>
            </a:r>
            <a:endParaRPr lang="en-US" sz="1100"/>
          </a:p>
        </p:txBody>
      </p:sp>
      <p:sp>
        <p:nvSpPr>
          <p:cNvPr id="10" name="AutoShape 10"/>
          <p:cNvSpPr/>
          <p:nvPr/>
        </p:nvSpPr>
        <p:spPr>
          <a:xfrm>
            <a:off x="7747000" y="2032000"/>
            <a:ext cx="762000" cy="279400"/>
          </a:xfrm>
          <a:prstGeom prst="roundRect">
            <a:avLst>
              <a:gd name="adj" fmla="val 45454"/>
            </a:avLst>
          </a:prstGeom>
          <a:solidFill>
            <a:srgbClr val="E5E7EB">
              <a:alpha val="100000"/>
            </a:srgbClr>
          </a:solidFill>
          <a:ln w="25400" cap="flat" cmpd="sng">
            <a:noFill/>
            <a:prstDash val="solid"/>
            <a:round/>
          </a:ln>
        </p:spPr>
        <p:txBody>
          <a:bodyPr vert="horz" wrap="square" lIns="0" tIns="0" rIns="0" bIns="0" rtlCol="0" anchor="ctr" anchorCtr="0"/>
          <a:lstStyle/>
          <a:p>
            <a:pPr indent="0" algn="ctr">
              <a:lnSpc>
                <a:spcPct val="125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重复性</a:t>
            </a:r>
            <a:endParaRPr lang="en-US" sz="1100"/>
          </a:p>
        </p:txBody>
      </p:sp>
      <p:sp>
        <p:nvSpPr>
          <p:cNvPr id="11" name="AutoShape 11"/>
          <p:cNvSpPr/>
          <p:nvPr/>
        </p:nvSpPr>
        <p:spPr>
          <a:xfrm>
            <a:off x="8636000" y="2032000"/>
            <a:ext cx="889000" cy="279400"/>
          </a:xfrm>
          <a:prstGeom prst="roundRect">
            <a:avLst>
              <a:gd name="adj" fmla="val 45454"/>
            </a:avLst>
          </a:prstGeom>
          <a:solidFill>
            <a:srgbClr val="E5E7EB">
              <a:alpha val="100000"/>
            </a:srgbClr>
          </a:solidFill>
          <a:ln w="25400" cap="flat" cmpd="sng">
            <a:noFill/>
            <a:prstDash val="solid"/>
            <a:round/>
          </a:ln>
        </p:spPr>
        <p:txBody>
          <a:bodyPr vert="horz" wrap="square" lIns="0" tIns="0" rIns="0" bIns="0" rtlCol="0" anchor="ctr" anchorCtr="0"/>
          <a:lstStyle/>
          <a:p>
            <a:pPr indent="0" algn="ctr">
              <a:lnSpc>
                <a:spcPct val="125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体力劳动</a:t>
            </a:r>
            <a:endParaRPr lang="en-US" sz="1100"/>
          </a:p>
        </p:txBody>
      </p:sp>
      <p:sp>
        <p:nvSpPr>
          <p:cNvPr id="12" name="AutoShape 12"/>
          <p:cNvSpPr/>
          <p:nvPr/>
        </p:nvSpPr>
        <p:spPr>
          <a:xfrm>
            <a:off x="6858000" y="2413000"/>
            <a:ext cx="4445000" cy="381000"/>
          </a:xfrm>
          <a:prstGeom prst="rect">
            <a:avLst/>
          </a:prstGeom>
          <a:noFill/>
          <a:ln w="12700" cap="flat" cmpd="sng">
            <a:noFill/>
            <a:prstDash val="solid"/>
            <a:round/>
          </a:ln>
        </p:spPr>
        <p:txBody>
          <a:bodyPr vert="horz" wrap="square" lIns="0" tIns="0" rIns="0" bIns="0" rtlCol="0" anchor="ctr" anchorCtr="0"/>
          <a:lstStyle/>
          <a:p>
            <a:pPr indent="0" algn="l">
              <a:lnSpc>
                <a:spcPct val="100000"/>
              </a:lnSpc>
              <a:defRPr/>
            </a:pPr>
            <a:r>
              <a:rPr lang="en-US" sz="11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认知误区：认为工作内容枯燥、技术含量低，是“任何人都能做”的简单任务。</a:t>
            </a:r>
            <a:endParaRPr lang="en-US" sz="1100"/>
          </a:p>
        </p:txBody>
      </p:sp>
      <p:sp>
        <p:nvSpPr>
          <p:cNvPr id="13" name="AutoShape 13"/>
          <p:cNvSpPr/>
          <p:nvPr/>
        </p:nvSpPr>
        <p:spPr>
          <a:xfrm>
            <a:off x="5588000" y="3111500"/>
            <a:ext cx="5842000" cy="1397000"/>
          </a:xfrm>
          <a:prstGeom prst="roundRect">
            <a:avLst>
              <a:gd name="adj" fmla="val 10909"/>
            </a:avLst>
          </a:prstGeom>
          <a:solidFill>
            <a:srgbClr val="FFFFFF">
              <a:alpha val="100000"/>
            </a:srgbClr>
          </a:solidFill>
          <a:ln w="25400" cap="flat" cmpd="sng">
            <a:noFill/>
            <a:prstDash val="solid"/>
            <a:round/>
          </a:ln>
          <a:effectLst>
            <a:outerShdw blurRad="190500" dist="25400" dir="2700000" algn="tl" rotWithShape="0">
              <a:srgbClr val="000000">
                <a:alpha val="5000"/>
              </a:srgbClr>
            </a:outerShdw>
          </a:effectLst>
        </p:spPr>
        <p:txBody>
          <a:bodyPr vert="horz" wrap="square" lIns="63500" tIns="63500" rIns="63500" bIns="63500" rtlCol="0" anchor="ctr"/>
          <a:lstStyle/>
          <a:p>
            <a:pPr algn="ctr">
              <a:defRPr/>
            </a:pPr>
          </a:p>
        </p:txBody>
      </p:sp>
      <p:sp>
        <p:nvSpPr>
          <p:cNvPr id="14" name="AutoShape 14"/>
          <p:cNvSpPr/>
          <p:nvPr/>
        </p:nvSpPr>
        <p:spPr>
          <a:xfrm>
            <a:off x="5778500" y="3302000"/>
            <a:ext cx="889000" cy="1016000"/>
          </a:xfrm>
          <a:prstGeom prst="roundRect">
            <a:avLst>
              <a:gd name="adj" fmla="val 17142"/>
            </a:avLst>
          </a:prstGeom>
          <a:solidFill>
            <a:srgbClr val="6EE7B7">
              <a:alpha val="20000"/>
            </a:srgbClr>
          </a:solidFill>
          <a:ln w="25400" cap="flat" cmpd="sng">
            <a:noFill/>
            <a:prstDash val="solid"/>
            <a:round/>
          </a:ln>
        </p:spPr>
        <p:txBody>
          <a:bodyPr vert="horz" wrap="square" lIns="63500" tIns="63500" rIns="63500" bIns="63500" rtlCol="0" anchor="ctr"/>
          <a:lstStyle/>
          <a:p>
            <a:pPr algn="ctr">
              <a:defRPr/>
            </a:pPr>
          </a:p>
        </p:txBody>
      </p:sp>
      <p:pic>
        <p:nvPicPr>
          <p:cNvPr id="15" name="Picture 15"/>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19800" y="3606800"/>
            <a:ext cx="406400" cy="406400"/>
          </a:xfrm>
          <a:prstGeom prst="rect">
            <a:avLst/>
          </a:prstGeom>
        </p:spPr>
      </p:pic>
      <p:sp>
        <p:nvSpPr>
          <p:cNvPr id="16" name="AutoShape 16"/>
          <p:cNvSpPr/>
          <p:nvPr/>
        </p:nvSpPr>
        <p:spPr>
          <a:xfrm>
            <a:off x="6858000" y="3263900"/>
            <a:ext cx="4445000" cy="3048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0B981"/>
                </a:solidFill>
                <a:latin typeface="Noto Sans SC" panose="020B0200000000000000" charset="-122"/>
                <a:ea typeface="Noto Sans SC" panose="020B0200000000000000" charset="-122"/>
                <a:cs typeface="Noto Sans SC" panose="020B0200000000000000" charset="-122"/>
                <a:sym typeface="Noto Sans SC" panose="020B0200000000000000" charset="-122"/>
              </a:rPr>
              <a:t>实践后：专业认知</a:t>
            </a:r>
            <a:endParaRPr lang="en-US" sz="1100"/>
          </a:p>
        </p:txBody>
      </p:sp>
      <p:sp>
        <p:nvSpPr>
          <p:cNvPr id="17" name="AutoShape 17"/>
          <p:cNvSpPr/>
          <p:nvPr/>
        </p:nvSpPr>
        <p:spPr>
          <a:xfrm>
            <a:off x="6858000" y="3619500"/>
            <a:ext cx="762000" cy="279400"/>
          </a:xfrm>
          <a:prstGeom prst="roundRect">
            <a:avLst>
              <a:gd name="adj" fmla="val 45454"/>
            </a:avLst>
          </a:prstGeom>
          <a:solidFill>
            <a:srgbClr val="6EE7B7">
              <a:alpha val="100000"/>
            </a:srgbClr>
          </a:solidFill>
          <a:ln w="25400" cap="flat" cmpd="sng">
            <a:noFill/>
            <a:prstDash val="solid"/>
            <a:round/>
          </a:ln>
        </p:spPr>
        <p:txBody>
          <a:bodyPr vert="horz" wrap="square" lIns="0" tIns="0" rIns="0" bIns="0" rtlCol="0" anchor="ctr" anchorCtr="0"/>
          <a:lstStyle/>
          <a:p>
            <a:pPr indent="0" algn="ctr">
              <a:lnSpc>
                <a:spcPct val="125000"/>
              </a:lnSpc>
              <a:defRPr/>
            </a:pPr>
            <a:r>
              <a:rPr lang="en-US" sz="1100" b="0"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高要求</a:t>
            </a:r>
            <a:endParaRPr lang="en-US" sz="1100"/>
          </a:p>
        </p:txBody>
      </p:sp>
      <p:sp>
        <p:nvSpPr>
          <p:cNvPr id="18" name="AutoShape 18"/>
          <p:cNvSpPr/>
          <p:nvPr/>
        </p:nvSpPr>
        <p:spPr>
          <a:xfrm>
            <a:off x="7747000" y="3619500"/>
            <a:ext cx="762000" cy="279400"/>
          </a:xfrm>
          <a:prstGeom prst="roundRect">
            <a:avLst>
              <a:gd name="adj" fmla="val 45454"/>
            </a:avLst>
          </a:prstGeom>
          <a:solidFill>
            <a:srgbClr val="6EE7B7">
              <a:alpha val="100000"/>
            </a:srgbClr>
          </a:solidFill>
          <a:ln w="25400" cap="flat" cmpd="sng">
            <a:noFill/>
            <a:prstDash val="solid"/>
            <a:round/>
          </a:ln>
        </p:spPr>
        <p:txBody>
          <a:bodyPr vert="horz" wrap="square" lIns="0" tIns="0" rIns="0" bIns="0" rtlCol="0" anchor="ctr" anchorCtr="0"/>
          <a:lstStyle/>
          <a:p>
            <a:pPr indent="0" algn="ctr">
              <a:lnSpc>
                <a:spcPct val="125000"/>
              </a:lnSpc>
              <a:defRPr/>
            </a:pPr>
            <a:r>
              <a:rPr lang="en-US" sz="1100" b="0"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专业化</a:t>
            </a:r>
            <a:endParaRPr lang="en-US" sz="1100"/>
          </a:p>
        </p:txBody>
      </p:sp>
      <p:sp>
        <p:nvSpPr>
          <p:cNvPr id="19" name="AutoShape 19"/>
          <p:cNvSpPr/>
          <p:nvPr/>
        </p:nvSpPr>
        <p:spPr>
          <a:xfrm>
            <a:off x="8636000" y="3619500"/>
            <a:ext cx="889000" cy="279400"/>
          </a:xfrm>
          <a:prstGeom prst="roundRect">
            <a:avLst>
              <a:gd name="adj" fmla="val 45454"/>
            </a:avLst>
          </a:prstGeom>
          <a:solidFill>
            <a:srgbClr val="6EE7B7">
              <a:alpha val="100000"/>
            </a:srgbClr>
          </a:solidFill>
          <a:ln w="25400" cap="flat" cmpd="sng">
            <a:noFill/>
            <a:prstDash val="solid"/>
            <a:round/>
          </a:ln>
        </p:spPr>
        <p:txBody>
          <a:bodyPr vert="horz" wrap="square" lIns="0" tIns="0" rIns="0" bIns="0" rtlCol="0" anchor="ctr" anchorCtr="0"/>
          <a:lstStyle/>
          <a:p>
            <a:pPr indent="0" algn="ctr">
              <a:lnSpc>
                <a:spcPct val="125000"/>
              </a:lnSpc>
              <a:defRPr/>
            </a:pPr>
            <a:r>
              <a:rPr lang="en-US" sz="1100" b="0"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技术密集</a:t>
            </a:r>
            <a:endParaRPr lang="en-US" sz="1100"/>
          </a:p>
        </p:txBody>
      </p:sp>
      <p:sp>
        <p:nvSpPr>
          <p:cNvPr id="20" name="AutoShape 20"/>
          <p:cNvSpPr/>
          <p:nvPr/>
        </p:nvSpPr>
        <p:spPr>
          <a:xfrm>
            <a:off x="6858000" y="4000500"/>
            <a:ext cx="4445000" cy="381000"/>
          </a:xfrm>
          <a:prstGeom prst="rect">
            <a:avLst/>
          </a:prstGeom>
          <a:noFill/>
          <a:ln w="12700" cap="flat" cmpd="sng">
            <a:noFill/>
            <a:prstDash val="solid"/>
            <a:round/>
          </a:ln>
        </p:spPr>
        <p:txBody>
          <a:bodyPr vert="horz" wrap="square" lIns="0" tIns="0" rIns="0" bIns="0" rtlCol="0" anchor="ctr" anchorCtr="0"/>
          <a:lstStyle/>
          <a:p>
            <a:pPr indent="0" algn="l">
              <a:lnSpc>
                <a:spcPct val="100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真实面貌：具备严格技术规范、极高精度要求，肩负重大行业责任的专业技术工作。</a:t>
            </a:r>
            <a:endParaRPr lang="en-US" sz="1100"/>
          </a:p>
        </p:txBody>
      </p:sp>
      <p:sp>
        <p:nvSpPr>
          <p:cNvPr id="21" name="AutoShape 21"/>
          <p:cNvSpPr/>
          <p:nvPr/>
        </p:nvSpPr>
        <p:spPr>
          <a:xfrm>
            <a:off x="5588000" y="4699000"/>
            <a:ext cx="5842000" cy="1397000"/>
          </a:xfrm>
          <a:prstGeom prst="roundRect">
            <a:avLst>
              <a:gd name="adj" fmla="val 10909"/>
            </a:avLst>
          </a:prstGeom>
          <a:solidFill>
            <a:srgbClr val="FFFFFF">
              <a:alpha val="100000"/>
            </a:srgbClr>
          </a:solidFill>
          <a:ln w="25400" cap="flat" cmpd="sng">
            <a:noFill/>
            <a:prstDash val="solid"/>
            <a:round/>
          </a:ln>
          <a:effectLst>
            <a:outerShdw blurRad="190500" dist="25400" dir="2700000" algn="tl" rotWithShape="0">
              <a:srgbClr val="000000">
                <a:alpha val="5000"/>
              </a:srgbClr>
            </a:outerShdw>
          </a:effectLst>
        </p:spPr>
        <p:txBody>
          <a:bodyPr vert="horz" wrap="square" lIns="63500" tIns="63500" rIns="63500" bIns="63500" rtlCol="0" anchor="ctr"/>
          <a:lstStyle/>
          <a:p>
            <a:pPr algn="ctr">
              <a:defRPr/>
            </a:pPr>
          </a:p>
        </p:txBody>
      </p:sp>
      <p:sp>
        <p:nvSpPr>
          <p:cNvPr id="22" name="AutoShape 22"/>
          <p:cNvSpPr/>
          <p:nvPr/>
        </p:nvSpPr>
        <p:spPr>
          <a:xfrm>
            <a:off x="5778500" y="4889500"/>
            <a:ext cx="889000" cy="1016000"/>
          </a:xfrm>
          <a:prstGeom prst="roundRect">
            <a:avLst>
              <a:gd name="adj" fmla="val 17142"/>
            </a:avLst>
          </a:prstGeom>
          <a:solidFill>
            <a:srgbClr val="10B981">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23" name="Picture 2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019800" y="5194300"/>
            <a:ext cx="406400" cy="406400"/>
          </a:xfrm>
          <a:prstGeom prst="rect">
            <a:avLst/>
          </a:prstGeom>
        </p:spPr>
      </p:pic>
      <p:sp>
        <p:nvSpPr>
          <p:cNvPr id="24" name="AutoShape 24"/>
          <p:cNvSpPr/>
          <p:nvPr/>
        </p:nvSpPr>
        <p:spPr>
          <a:xfrm>
            <a:off x="6858000" y="4851400"/>
            <a:ext cx="4445000" cy="3048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0B981"/>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核心转变：AI 地基工程</a:t>
            </a:r>
            <a:endParaRPr lang="en-US" sz="1100"/>
          </a:p>
        </p:txBody>
      </p:sp>
      <p:sp>
        <p:nvSpPr>
          <p:cNvPr id="25" name="AutoShape 25"/>
          <p:cNvSpPr/>
          <p:nvPr/>
        </p:nvSpPr>
        <p:spPr>
          <a:xfrm>
            <a:off x="6858000" y="5232400"/>
            <a:ext cx="4445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深刻意识到：</a:t>
            </a:r>
            <a:r>
              <a:rPr lang="en-US" sz="11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标注数据的质量</a:t>
            </a:r>
            <a:r>
              <a:rPr lang="en-US" sz="1100" b="0"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直接决定了AI模型的能力上限，是AI产业不可或缺的基石。</a:t>
            </a:r>
            <a:endParaRPr lang="en-US" sz="11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数据标注的三大核心要求</a:t>
            </a:r>
            <a:endParaRPr lang="en-US" sz="1100"/>
          </a:p>
        </p:txBody>
      </p:sp>
      <p:sp>
        <p:nvSpPr>
          <p:cNvPr id="3" name="AutoShape 3"/>
          <p:cNvSpPr/>
          <p:nvPr/>
        </p:nvSpPr>
        <p:spPr>
          <a:xfrm>
            <a:off x="762000" y="1651000"/>
            <a:ext cx="3302000" cy="4445000"/>
          </a:xfrm>
          <a:prstGeom prst="roundRect">
            <a:avLst>
              <a:gd name="adj" fmla="val 4615"/>
            </a:avLst>
          </a:prstGeom>
          <a:solidFill>
            <a:srgbClr val="FFFFFF">
              <a:alpha val="100000"/>
            </a:srgbClr>
          </a:solidFill>
          <a:ln w="25400" cap="flat" cmpd="sng">
            <a:noFill/>
            <a:prstDash val="solid"/>
            <a:round/>
          </a:ln>
          <a:effectLst>
            <a:outerShdw blurRad="190500" dist="50800" dir="5400000" algn="tl" rotWithShape="0">
              <a:srgbClr val="000000">
                <a:alpha val="8000"/>
              </a:srgbClr>
            </a:outerShdw>
          </a:effectLst>
        </p:spPr>
        <p:txBody>
          <a:bodyPr vert="horz" wrap="square" lIns="63500" tIns="63500" rIns="63500" bIns="63500" rtlCol="0" anchor="ctr"/>
          <a:lstStyle/>
          <a:p>
            <a:pPr algn="ctr">
              <a:defRPr/>
            </a:pPr>
          </a:p>
        </p:txBody>
      </p:sp>
      <p:sp>
        <p:nvSpPr>
          <p:cNvPr id="4" name="AutoShape 4"/>
          <p:cNvSpPr/>
          <p:nvPr/>
        </p:nvSpPr>
        <p:spPr>
          <a:xfrm>
            <a:off x="1016000" y="1905000"/>
            <a:ext cx="889000" cy="889000"/>
          </a:xfrm>
          <a:prstGeom prst="ellipse">
            <a:avLst/>
          </a:prstGeom>
          <a:solidFill>
            <a:srgbClr val="6EE7B7">
              <a:alpha val="20000"/>
            </a:srgbClr>
          </a:solidFill>
          <a:ln w="25400" cap="flat" cmpd="sng">
            <a:no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206500" y="2095500"/>
            <a:ext cx="508000" cy="508000"/>
          </a:xfrm>
          <a:prstGeom prst="rect">
            <a:avLst/>
          </a:prstGeom>
        </p:spPr>
      </p:pic>
      <p:sp>
        <p:nvSpPr>
          <p:cNvPr id="6" name="AutoShape 6"/>
          <p:cNvSpPr/>
          <p:nvPr/>
        </p:nvSpPr>
        <p:spPr>
          <a:xfrm>
            <a:off x="2095500" y="1968500"/>
            <a:ext cx="1651000" cy="762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完整性</a:t>
            </a:r>
            <a:endParaRPr lang="en-US" sz="1100"/>
          </a:p>
          <a:p>
            <a:pPr indent="0" algn="l">
              <a:lnSpc>
                <a:spcPct val="125000"/>
              </a:lnSpc>
            </a:pPr>
            <a:r>
              <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rPr>
              <a:t>Completeness</a:t>
            </a:r>
            <a:endPar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endParaRPr>
          </a:p>
        </p:txBody>
      </p:sp>
      <p:sp>
        <p:nvSpPr>
          <p:cNvPr id="7" name="AutoShape 7"/>
          <p:cNvSpPr/>
          <p:nvPr/>
        </p:nvSpPr>
        <p:spPr>
          <a:xfrm>
            <a:off x="1016000" y="3048000"/>
            <a:ext cx="2794000" cy="1206500"/>
          </a:xfrm>
          <a:prstGeom prst="roundRect">
            <a:avLst>
              <a:gd name="adj" fmla="val 8421"/>
            </a:avLst>
          </a:prstGeom>
          <a:solidFill>
            <a:srgbClr val="F0FFF4">
              <a:alpha val="100000"/>
            </a:srgbClr>
          </a:solidFill>
          <a:ln w="25400" cap="flat" cmpd="sng">
            <a:noFill/>
            <a:prstDash val="solid"/>
            <a:round/>
          </a:ln>
        </p:spPr>
        <p:txBody>
          <a:bodyPr vert="horz" wrap="square" lIns="63500" tIns="63500" rIns="63500" bIns="63500" rtlCol="0" anchor="ctr"/>
          <a:lstStyle/>
          <a:p>
            <a:pPr algn="ctr">
              <a:defRPr/>
            </a:pPr>
          </a:p>
        </p:txBody>
      </p:sp>
      <p:sp>
        <p:nvSpPr>
          <p:cNvPr id="8" name="AutoShape 8"/>
          <p:cNvSpPr/>
          <p:nvPr/>
        </p:nvSpPr>
        <p:spPr>
          <a:xfrm>
            <a:off x="1143000" y="3175000"/>
            <a:ext cx="2540000" cy="254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200" b="1" i="0" u="none" strike="noStrike">
                <a:solidFill>
                  <a:srgbClr val="047857"/>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核心要求</a:t>
            </a:r>
            <a:endParaRPr lang="en-US" sz="1100"/>
          </a:p>
        </p:txBody>
      </p:sp>
      <p:sp>
        <p:nvSpPr>
          <p:cNvPr id="9" name="AutoShape 9"/>
          <p:cNvSpPr/>
          <p:nvPr/>
        </p:nvSpPr>
        <p:spPr>
          <a:xfrm>
            <a:off x="1143000" y="3492500"/>
            <a:ext cx="2540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同类物体必须进行全域标注，不得遗漏任何有效目标。</a:t>
            </a:r>
            <a:endParaRPr lang="en-US" sz="1100"/>
          </a:p>
        </p:txBody>
      </p:sp>
      <p:sp>
        <p:nvSpPr>
          <p:cNvPr id="10" name="AutoShape 10"/>
          <p:cNvSpPr/>
          <p:nvPr/>
        </p:nvSpPr>
        <p:spPr>
          <a:xfrm>
            <a:off x="1016000" y="4445000"/>
            <a:ext cx="2794000" cy="1206500"/>
          </a:xfrm>
          <a:prstGeom prst="roundRect">
            <a:avLst>
              <a:gd name="adj" fmla="val 8421"/>
            </a:avLst>
          </a:prstGeom>
          <a:solidFill>
            <a:srgbClr val="FEF2F2">
              <a:alpha val="100000"/>
            </a:srgbClr>
          </a:solidFill>
          <a:ln w="25400" cap="flat" cmpd="sng">
            <a:noFill/>
            <a:prstDash val="solid"/>
            <a:round/>
          </a:ln>
        </p:spPr>
        <p:txBody>
          <a:bodyPr vert="horz" wrap="square" lIns="63500" tIns="63500" rIns="63500" bIns="63500" rtlCol="0" anchor="ctr"/>
          <a:lstStyle/>
          <a:p>
            <a:pPr algn="ctr">
              <a:defRPr/>
            </a:pPr>
          </a:p>
        </p:txBody>
      </p:sp>
      <p:sp>
        <p:nvSpPr>
          <p:cNvPr id="11" name="AutoShape 11"/>
          <p:cNvSpPr/>
          <p:nvPr/>
        </p:nvSpPr>
        <p:spPr>
          <a:xfrm>
            <a:off x="1143000" y="4572000"/>
            <a:ext cx="2540000" cy="254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200" b="1" i="0" u="none" strike="noStrike">
                <a:solidFill>
                  <a:srgbClr val="B91C1C"/>
                </a:solidFill>
                <a:latin typeface="Noto Sans SC" panose="020B0200000000000000" charset="-122"/>
                <a:ea typeface="Noto Sans SC" panose="020B0200000000000000" charset="-122"/>
                <a:cs typeface="Noto Sans SC" panose="020B0200000000000000" charset="-122"/>
                <a:sym typeface="Noto Sans SC" panose="020B0200000000000000" charset="-122"/>
              </a:rPr>
              <a:t>负面影响</a:t>
            </a:r>
            <a:endParaRPr lang="en-US" sz="1100"/>
          </a:p>
        </p:txBody>
      </p:sp>
      <p:sp>
        <p:nvSpPr>
          <p:cNvPr id="12" name="AutoShape 12"/>
          <p:cNvSpPr/>
          <p:nvPr/>
        </p:nvSpPr>
        <p:spPr>
          <a:xfrm>
            <a:off x="1143000" y="4889500"/>
            <a:ext cx="2540000" cy="6985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遗漏会导致模型学习特征不完整，显著降低召回率，引发潜在安全风险。</a:t>
            </a:r>
            <a:endParaRPr lang="en-US" sz="1100"/>
          </a:p>
        </p:txBody>
      </p:sp>
      <p:sp>
        <p:nvSpPr>
          <p:cNvPr id="13" name="AutoShape 13"/>
          <p:cNvSpPr/>
          <p:nvPr/>
        </p:nvSpPr>
        <p:spPr>
          <a:xfrm>
            <a:off x="4445000" y="1651000"/>
            <a:ext cx="3302000" cy="4445000"/>
          </a:xfrm>
          <a:prstGeom prst="roundRect">
            <a:avLst>
              <a:gd name="adj" fmla="val 4615"/>
            </a:avLst>
          </a:prstGeom>
          <a:solidFill>
            <a:srgbClr val="FFFFFF">
              <a:alpha val="100000"/>
            </a:srgbClr>
          </a:solidFill>
          <a:ln w="25400" cap="flat" cmpd="sng">
            <a:noFill/>
            <a:prstDash val="solid"/>
            <a:round/>
          </a:ln>
          <a:effectLst>
            <a:outerShdw blurRad="190500" dist="50800" dir="5400000" algn="tl" rotWithShape="0">
              <a:srgbClr val="000000">
                <a:alpha val="8000"/>
              </a:srgbClr>
            </a:outerShdw>
          </a:effectLst>
        </p:spPr>
        <p:txBody>
          <a:bodyPr vert="horz" wrap="square" lIns="63500" tIns="63500" rIns="63500" bIns="63500" rtlCol="0" anchor="ctr"/>
          <a:lstStyle/>
          <a:p>
            <a:pPr algn="ctr">
              <a:defRPr/>
            </a:pPr>
          </a:p>
        </p:txBody>
      </p:sp>
      <p:sp>
        <p:nvSpPr>
          <p:cNvPr id="14" name="AutoShape 14"/>
          <p:cNvSpPr/>
          <p:nvPr/>
        </p:nvSpPr>
        <p:spPr>
          <a:xfrm>
            <a:off x="4699000" y="1905000"/>
            <a:ext cx="889000" cy="889000"/>
          </a:xfrm>
          <a:prstGeom prst="ellipse">
            <a:avLst/>
          </a:prstGeom>
          <a:solidFill>
            <a:srgbClr val="6EE7B7">
              <a:alpha val="20000"/>
            </a:srgbClr>
          </a:solidFill>
          <a:ln w="25400" cap="flat" cmpd="sng">
            <a:noFill/>
            <a:prstDash val="solid"/>
            <a:round/>
          </a:ln>
        </p:spPr>
        <p:txBody>
          <a:bodyPr vert="horz" wrap="square" lIns="63500" tIns="63500" rIns="63500" bIns="63500" rtlCol="0" anchor="ctr"/>
          <a:lstStyle/>
          <a:p>
            <a:pPr algn="ctr">
              <a:defRPr/>
            </a:pPr>
          </a:p>
        </p:txBody>
      </p:sp>
      <p:pic>
        <p:nvPicPr>
          <p:cNvPr id="15" name="Picture 15"/>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889500" y="2095500"/>
            <a:ext cx="508000" cy="508000"/>
          </a:xfrm>
          <a:prstGeom prst="rect">
            <a:avLst/>
          </a:prstGeom>
        </p:spPr>
      </p:pic>
      <p:sp>
        <p:nvSpPr>
          <p:cNvPr id="16" name="AutoShape 16"/>
          <p:cNvSpPr/>
          <p:nvPr/>
        </p:nvSpPr>
        <p:spPr>
          <a:xfrm>
            <a:off x="5778500" y="1968500"/>
            <a:ext cx="1651000" cy="762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准确性</a:t>
            </a:r>
            <a:endParaRPr lang="en-US" sz="1100"/>
          </a:p>
          <a:p>
            <a:pPr indent="0" algn="l">
              <a:lnSpc>
                <a:spcPct val="125000"/>
              </a:lnSpc>
            </a:pPr>
            <a:r>
              <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rPr>
              <a:t>Accuracy</a:t>
            </a:r>
            <a:endPar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endParaRPr>
          </a:p>
        </p:txBody>
      </p:sp>
      <p:sp>
        <p:nvSpPr>
          <p:cNvPr id="17" name="AutoShape 17"/>
          <p:cNvSpPr/>
          <p:nvPr/>
        </p:nvSpPr>
        <p:spPr>
          <a:xfrm>
            <a:off x="4699000" y="3048000"/>
            <a:ext cx="2794000" cy="1206500"/>
          </a:xfrm>
          <a:prstGeom prst="roundRect">
            <a:avLst>
              <a:gd name="adj" fmla="val 8421"/>
            </a:avLst>
          </a:prstGeom>
          <a:solidFill>
            <a:srgbClr val="F0FFF4">
              <a:alpha val="100000"/>
            </a:srgbClr>
          </a:solidFill>
          <a:ln w="25400" cap="flat" cmpd="sng">
            <a:noFill/>
            <a:prstDash val="solid"/>
            <a:round/>
          </a:ln>
        </p:spPr>
        <p:txBody>
          <a:bodyPr vert="horz" wrap="square" lIns="63500" tIns="63500" rIns="63500" bIns="63500" rtlCol="0" anchor="ctr"/>
          <a:lstStyle/>
          <a:p>
            <a:pPr algn="ctr">
              <a:defRPr/>
            </a:pPr>
          </a:p>
        </p:txBody>
      </p:sp>
      <p:sp>
        <p:nvSpPr>
          <p:cNvPr id="18" name="AutoShape 18"/>
          <p:cNvSpPr/>
          <p:nvPr/>
        </p:nvSpPr>
        <p:spPr>
          <a:xfrm>
            <a:off x="4826000" y="3175000"/>
            <a:ext cx="2540000" cy="254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200" b="1" i="0" u="none" strike="noStrike">
                <a:solidFill>
                  <a:srgbClr val="047857"/>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核心要求</a:t>
            </a:r>
            <a:endParaRPr lang="en-US" sz="1100"/>
          </a:p>
        </p:txBody>
      </p:sp>
      <p:sp>
        <p:nvSpPr>
          <p:cNvPr id="19" name="AutoShape 19"/>
          <p:cNvSpPr/>
          <p:nvPr/>
        </p:nvSpPr>
        <p:spPr>
          <a:xfrm>
            <a:off x="4826000" y="3492500"/>
            <a:ext cx="2540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标注框选范围必须精准贴合目标轮廓，避免过大或过小。</a:t>
            </a:r>
            <a:endParaRPr lang="en-US" sz="1100"/>
          </a:p>
        </p:txBody>
      </p:sp>
      <p:sp>
        <p:nvSpPr>
          <p:cNvPr id="20" name="AutoShape 20"/>
          <p:cNvSpPr/>
          <p:nvPr/>
        </p:nvSpPr>
        <p:spPr>
          <a:xfrm>
            <a:off x="4699000" y="4445000"/>
            <a:ext cx="2794000" cy="1206500"/>
          </a:xfrm>
          <a:prstGeom prst="roundRect">
            <a:avLst>
              <a:gd name="adj" fmla="val 8421"/>
            </a:avLst>
          </a:prstGeom>
          <a:solidFill>
            <a:srgbClr val="FEF2F2">
              <a:alpha val="100000"/>
            </a:srgbClr>
          </a:solidFill>
          <a:ln w="25400" cap="flat" cmpd="sng">
            <a:noFill/>
            <a:prstDash val="solid"/>
            <a:round/>
          </a:ln>
        </p:spPr>
        <p:txBody>
          <a:bodyPr vert="horz" wrap="square" lIns="63500" tIns="63500" rIns="63500" bIns="63500" rtlCol="0" anchor="ctr"/>
          <a:lstStyle/>
          <a:p>
            <a:pPr algn="ctr">
              <a:defRPr/>
            </a:pPr>
          </a:p>
        </p:txBody>
      </p:sp>
      <p:sp>
        <p:nvSpPr>
          <p:cNvPr id="21" name="AutoShape 21"/>
          <p:cNvSpPr/>
          <p:nvPr/>
        </p:nvSpPr>
        <p:spPr>
          <a:xfrm>
            <a:off x="4826000" y="4572000"/>
            <a:ext cx="2540000" cy="254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200" b="1" i="0" u="none" strike="noStrike">
                <a:solidFill>
                  <a:srgbClr val="B91C1C"/>
                </a:solidFill>
                <a:latin typeface="Noto Sans SC" panose="020B0200000000000000" charset="-122"/>
                <a:ea typeface="Noto Sans SC" panose="020B0200000000000000" charset="-122"/>
                <a:cs typeface="Noto Sans SC" panose="020B0200000000000000" charset="-122"/>
                <a:sym typeface="Noto Sans SC" panose="020B0200000000000000" charset="-122"/>
              </a:rPr>
              <a:t>负面影响</a:t>
            </a:r>
            <a:endParaRPr lang="en-US" sz="1100"/>
          </a:p>
        </p:txBody>
      </p:sp>
      <p:sp>
        <p:nvSpPr>
          <p:cNvPr id="22" name="AutoShape 22"/>
          <p:cNvSpPr/>
          <p:nvPr/>
        </p:nvSpPr>
        <p:spPr>
          <a:xfrm>
            <a:off x="4826000" y="4889500"/>
            <a:ext cx="2540000" cy="6985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不准确的标注会引入大量噪声和错误特征，严重降低模型的最终识别精度。</a:t>
            </a:r>
            <a:endParaRPr lang="en-US" sz="1100"/>
          </a:p>
        </p:txBody>
      </p:sp>
      <p:sp>
        <p:nvSpPr>
          <p:cNvPr id="23" name="AutoShape 23"/>
          <p:cNvSpPr/>
          <p:nvPr/>
        </p:nvSpPr>
        <p:spPr>
          <a:xfrm>
            <a:off x="8128000" y="1651000"/>
            <a:ext cx="3302000" cy="4445000"/>
          </a:xfrm>
          <a:prstGeom prst="roundRect">
            <a:avLst>
              <a:gd name="adj" fmla="val 4615"/>
            </a:avLst>
          </a:prstGeom>
          <a:solidFill>
            <a:srgbClr val="FFFFFF">
              <a:alpha val="100000"/>
            </a:srgbClr>
          </a:solidFill>
          <a:ln w="25400" cap="flat" cmpd="sng">
            <a:noFill/>
            <a:prstDash val="solid"/>
            <a:round/>
          </a:ln>
          <a:effectLst>
            <a:outerShdw blurRad="190500" dist="50800" dir="5400000" algn="tl" rotWithShape="0">
              <a:srgbClr val="000000">
                <a:alpha val="8000"/>
              </a:srgbClr>
            </a:outerShdw>
          </a:effectLst>
        </p:spPr>
        <p:txBody>
          <a:bodyPr vert="horz" wrap="square" lIns="63500" tIns="63500" rIns="63500" bIns="63500" rtlCol="0" anchor="ctr"/>
          <a:lstStyle/>
          <a:p>
            <a:pPr algn="ctr">
              <a:defRPr/>
            </a:pPr>
          </a:p>
        </p:txBody>
      </p:sp>
      <p:sp>
        <p:nvSpPr>
          <p:cNvPr id="24" name="AutoShape 24"/>
          <p:cNvSpPr/>
          <p:nvPr/>
        </p:nvSpPr>
        <p:spPr>
          <a:xfrm>
            <a:off x="8382000" y="1905000"/>
            <a:ext cx="889000" cy="889000"/>
          </a:xfrm>
          <a:prstGeom prst="ellipse">
            <a:avLst/>
          </a:prstGeom>
          <a:solidFill>
            <a:srgbClr val="6EE7B7">
              <a:alpha val="20000"/>
            </a:srgbClr>
          </a:solidFill>
          <a:ln w="25400" cap="flat" cmpd="sng">
            <a:noFill/>
            <a:prstDash val="solid"/>
            <a:round/>
          </a:ln>
        </p:spPr>
        <p:txBody>
          <a:bodyPr vert="horz" wrap="square" lIns="63500" tIns="63500" rIns="63500" bIns="63500" rtlCol="0" anchor="ctr"/>
          <a:lstStyle/>
          <a:p>
            <a:pPr algn="ctr">
              <a:defRPr/>
            </a:pPr>
          </a:p>
        </p:txBody>
      </p:sp>
      <p:pic>
        <p:nvPicPr>
          <p:cNvPr id="25" name="Picture 25"/>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572500" y="2095500"/>
            <a:ext cx="508000" cy="508000"/>
          </a:xfrm>
          <a:prstGeom prst="rect">
            <a:avLst/>
          </a:prstGeom>
        </p:spPr>
      </p:pic>
      <p:sp>
        <p:nvSpPr>
          <p:cNvPr id="26" name="AutoShape 26"/>
          <p:cNvSpPr/>
          <p:nvPr/>
        </p:nvSpPr>
        <p:spPr>
          <a:xfrm>
            <a:off x="9461500" y="1968500"/>
            <a:ext cx="1651000" cy="762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一致性</a:t>
            </a:r>
            <a:endParaRPr lang="en-US" sz="1100"/>
          </a:p>
          <a:p>
            <a:pPr indent="0" algn="l">
              <a:lnSpc>
                <a:spcPct val="125000"/>
              </a:lnSpc>
            </a:pPr>
            <a:r>
              <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rPr>
              <a:t>Consistency</a:t>
            </a:r>
            <a:endPar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endParaRPr>
          </a:p>
        </p:txBody>
      </p:sp>
      <p:sp>
        <p:nvSpPr>
          <p:cNvPr id="27" name="AutoShape 27"/>
          <p:cNvSpPr/>
          <p:nvPr/>
        </p:nvSpPr>
        <p:spPr>
          <a:xfrm>
            <a:off x="8382000" y="3048000"/>
            <a:ext cx="2794000" cy="1206500"/>
          </a:xfrm>
          <a:prstGeom prst="roundRect">
            <a:avLst>
              <a:gd name="adj" fmla="val 8421"/>
            </a:avLst>
          </a:prstGeom>
          <a:solidFill>
            <a:srgbClr val="F0FFF4">
              <a:alpha val="100000"/>
            </a:srgbClr>
          </a:solidFill>
          <a:ln w="25400" cap="flat" cmpd="sng">
            <a:noFill/>
            <a:prstDash val="solid"/>
            <a:round/>
          </a:ln>
        </p:spPr>
        <p:txBody>
          <a:bodyPr vert="horz" wrap="square" lIns="63500" tIns="63500" rIns="63500" bIns="63500" rtlCol="0" anchor="ctr"/>
          <a:lstStyle/>
          <a:p>
            <a:pPr algn="ctr">
              <a:defRPr/>
            </a:pPr>
          </a:p>
        </p:txBody>
      </p:sp>
      <p:sp>
        <p:nvSpPr>
          <p:cNvPr id="28" name="AutoShape 28"/>
          <p:cNvSpPr/>
          <p:nvPr/>
        </p:nvSpPr>
        <p:spPr>
          <a:xfrm>
            <a:off x="8509000" y="3175000"/>
            <a:ext cx="2540000" cy="254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200" b="1" i="0" u="none" strike="noStrike">
                <a:solidFill>
                  <a:srgbClr val="047857"/>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核心要求</a:t>
            </a:r>
            <a:endParaRPr lang="en-US" sz="1100"/>
          </a:p>
        </p:txBody>
      </p:sp>
      <p:sp>
        <p:nvSpPr>
          <p:cNvPr id="29" name="AutoShape 29"/>
          <p:cNvSpPr/>
          <p:nvPr/>
        </p:nvSpPr>
        <p:spPr>
          <a:xfrm>
            <a:off x="8509000" y="3492500"/>
            <a:ext cx="2540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在大规模多人协作标注中，所有人员必须严格遵循统一的标注标准。</a:t>
            </a:r>
            <a:endParaRPr lang="en-US" sz="1100"/>
          </a:p>
        </p:txBody>
      </p:sp>
      <p:sp>
        <p:nvSpPr>
          <p:cNvPr id="30" name="AutoShape 30"/>
          <p:cNvSpPr/>
          <p:nvPr/>
        </p:nvSpPr>
        <p:spPr>
          <a:xfrm>
            <a:off x="8382000" y="4445000"/>
            <a:ext cx="2794000" cy="1206500"/>
          </a:xfrm>
          <a:prstGeom prst="roundRect">
            <a:avLst>
              <a:gd name="adj" fmla="val 8421"/>
            </a:avLst>
          </a:prstGeom>
          <a:solidFill>
            <a:srgbClr val="FEF2F2">
              <a:alpha val="100000"/>
            </a:srgbClr>
          </a:solidFill>
          <a:ln w="25400" cap="flat" cmpd="sng">
            <a:noFill/>
            <a:prstDash val="solid"/>
            <a:round/>
          </a:ln>
        </p:spPr>
        <p:txBody>
          <a:bodyPr vert="horz" wrap="square" lIns="63500" tIns="63500" rIns="63500" bIns="63500" rtlCol="0" anchor="ctr"/>
          <a:lstStyle/>
          <a:p>
            <a:pPr algn="ctr">
              <a:defRPr/>
            </a:pPr>
          </a:p>
        </p:txBody>
      </p:sp>
      <p:sp>
        <p:nvSpPr>
          <p:cNvPr id="31" name="AutoShape 31"/>
          <p:cNvSpPr/>
          <p:nvPr/>
        </p:nvSpPr>
        <p:spPr>
          <a:xfrm>
            <a:off x="8509000" y="4572000"/>
            <a:ext cx="2540000" cy="254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200" b="1" i="0" u="none" strike="noStrike">
                <a:solidFill>
                  <a:srgbClr val="B91C1C"/>
                </a:solidFill>
                <a:latin typeface="Noto Sans SC" panose="020B0200000000000000" charset="-122"/>
                <a:ea typeface="Noto Sans SC" panose="020B0200000000000000" charset="-122"/>
                <a:cs typeface="Noto Sans SC" panose="020B0200000000000000" charset="-122"/>
                <a:sym typeface="Noto Sans SC" panose="020B0200000000000000" charset="-122"/>
              </a:rPr>
              <a:t>负面影响</a:t>
            </a:r>
            <a:endParaRPr lang="en-US" sz="1100"/>
          </a:p>
        </p:txBody>
      </p:sp>
      <p:sp>
        <p:nvSpPr>
          <p:cNvPr id="32" name="AutoShape 32"/>
          <p:cNvSpPr/>
          <p:nvPr/>
        </p:nvSpPr>
        <p:spPr>
          <a:xfrm>
            <a:off x="8509000" y="4889500"/>
            <a:ext cx="2540000" cy="6985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1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标准不一致是导致AI模型泛化能力不足、产生无规律识别错误的核心原因。</a:t>
            </a:r>
            <a:endParaRPr lang="en-US" sz="11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0" y="1651000"/>
            <a:ext cx="12192000" cy="1143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8000" b="1" i="0" u="none" strike="noStrike">
                <a:solidFill>
                  <a:srgbClr val="6EE7B7"/>
                </a:solidFill>
                <a:latin typeface="Noto Sans SC" panose="020B0200000000000000" charset="-122"/>
                <a:ea typeface="Noto Sans SC" panose="020B0200000000000000" charset="-122"/>
                <a:cs typeface="Noto Sans SC" panose="020B0200000000000000" charset="-122"/>
                <a:sym typeface="Noto Sans SC" panose="020B0200000000000000" charset="-122"/>
              </a:rPr>
              <a:t>03</a:t>
            </a:r>
            <a:endParaRPr lang="en-US" sz="1100"/>
          </a:p>
        </p:txBody>
      </p:sp>
      <p:sp>
        <p:nvSpPr>
          <p:cNvPr id="3" name="AutoShape 3"/>
          <p:cNvSpPr/>
          <p:nvPr/>
        </p:nvSpPr>
        <p:spPr>
          <a:xfrm>
            <a:off x="0" y="2921000"/>
            <a:ext cx="12192000" cy="762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0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洞察</a:t>
            </a:r>
            <a:endParaRPr lang="en-US" sz="1100"/>
          </a:p>
        </p:txBody>
      </p:sp>
      <p:sp>
        <p:nvSpPr>
          <p:cNvPr id="4" name="AutoShape 4"/>
          <p:cNvSpPr/>
          <p:nvPr/>
        </p:nvSpPr>
        <p:spPr>
          <a:xfrm>
            <a:off x="0" y="3937000"/>
            <a:ext cx="12192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2000" b="0" i="0" u="none" strike="noStrike">
                <a:solidFill>
                  <a:srgbClr val="D1FAE0">
                    <a:alpha val="8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数据标注与AI的底层逻辑</a:t>
            </a:r>
            <a:endParaRPr lang="en-US" sz="1100"/>
          </a:p>
        </p:txBody>
      </p:sp>
      <p:sp>
        <p:nvSpPr>
          <p:cNvPr id="5" name="AutoShape 5"/>
          <p:cNvSpPr/>
          <p:nvPr/>
        </p:nvSpPr>
        <p:spPr>
          <a:xfrm>
            <a:off x="4572000" y="4953000"/>
            <a:ext cx="3048000" cy="50800"/>
          </a:xfrm>
          <a:prstGeom prst="roundRect">
            <a:avLst>
              <a:gd name="adj" fmla="val 50000"/>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AI的“智能”源于“被教导”</a:t>
            </a:r>
            <a:endParaRPr lang="en-US" sz="1100"/>
          </a:p>
        </p:txBody>
      </p:sp>
      <p:sp>
        <p:nvSpPr>
          <p:cNvPr id="3" name="AutoShape 3"/>
          <p:cNvSpPr/>
          <p:nvPr/>
        </p:nvSpPr>
        <p:spPr>
          <a:xfrm>
            <a:off x="762000" y="1524000"/>
            <a:ext cx="4826000" cy="4572000"/>
          </a:xfrm>
          <a:prstGeom prst="roundRect">
            <a:avLst>
              <a:gd name="adj" fmla="val 4444"/>
            </a:avLst>
          </a:prstGeom>
          <a:solidFill>
            <a:srgbClr val="FFFFFF">
              <a:alpha val="100000"/>
            </a:srgbClr>
          </a:solidFill>
          <a:ln w="25400" cap="flat" cmpd="sng">
            <a:noFill/>
            <a:prstDash val="solid"/>
            <a:round/>
          </a:ln>
          <a:effectLst>
            <a:outerShdw blurRad="190500" dist="50800" dir="5400000" algn="tl" rotWithShape="0">
              <a:srgbClr val="000000">
                <a:alpha val="8000"/>
              </a:srgbClr>
            </a:outerShdw>
          </a:effectLst>
        </p:spPr>
        <p:txBody>
          <a:bodyPr vert="horz" wrap="square" lIns="63500" tIns="63500" rIns="63500" bIns="63500" rtlCol="0" anchor="ctr"/>
          <a:lstStyle/>
          <a:p>
            <a:pPr algn="ctr">
              <a:defRPr/>
            </a:pPr>
          </a:p>
        </p:txBody>
      </p:sp>
      <p:sp>
        <p:nvSpPr>
          <p:cNvPr id="4" name="AutoShape 4"/>
          <p:cNvSpPr/>
          <p:nvPr/>
        </p:nvSpPr>
        <p:spPr>
          <a:xfrm>
            <a:off x="1016000" y="1778000"/>
            <a:ext cx="4318000" cy="4064000"/>
          </a:xfrm>
          <a:prstGeom prst="roundRect">
            <a:avLst>
              <a:gd name="adj" fmla="val 3750"/>
            </a:avLst>
          </a:prstGeom>
          <a:gradFill rotWithShape="1">
            <a:gsLst>
              <a:gs pos="0">
                <a:srgbClr val="6EE7B7">
                  <a:alpha val="20000"/>
                </a:srgbClr>
              </a:gs>
              <a:gs pos="100000">
                <a:srgbClr val="A7F3D0">
                  <a:alpha val="40000"/>
                </a:srgbClr>
              </a:gs>
            </a:gsLst>
            <a:lin ang="2700000"/>
          </a:gradFill>
          <a:ln w="25400" cap="flat" cmpd="sng">
            <a:no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413000" y="2794000"/>
            <a:ext cx="1524000" cy="1524000"/>
          </a:xfrm>
          <a:prstGeom prst="rect">
            <a:avLst/>
          </a:prstGeom>
        </p:spPr>
      </p:pic>
      <p:sp>
        <p:nvSpPr>
          <p:cNvPr id="6" name="AutoShape 6"/>
          <p:cNvSpPr/>
          <p:nvPr/>
        </p:nvSpPr>
        <p:spPr>
          <a:xfrm>
            <a:off x="1016000" y="4572000"/>
            <a:ext cx="4318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6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数据驱动的“教导”过程</a:t>
            </a:r>
            <a:endParaRPr lang="en-US" sz="1100"/>
          </a:p>
        </p:txBody>
      </p:sp>
      <p:sp>
        <p:nvSpPr>
          <p:cNvPr id="7" name="AutoShape 7"/>
          <p:cNvSpPr/>
          <p:nvPr/>
        </p:nvSpPr>
        <p:spPr>
          <a:xfrm>
            <a:off x="5842000" y="1524000"/>
            <a:ext cx="5588000" cy="1397000"/>
          </a:xfrm>
          <a:prstGeom prst="roundRect">
            <a:avLst>
              <a:gd name="adj" fmla="val 14545"/>
            </a:avLst>
          </a:prstGeom>
          <a:solidFill>
            <a:srgbClr val="FFFFFF">
              <a:alpha val="100000"/>
            </a:srgbClr>
          </a:solidFill>
          <a:ln w="25400" cap="flat" cmpd="sng">
            <a:noFill/>
            <a:prstDash val="solid"/>
            <a:round/>
          </a:ln>
          <a:effectLst>
            <a:outerShdw blurRad="127000" dist="25400" dir="5400000" algn="tl" rotWithShape="0">
              <a:srgbClr val="000000">
                <a:alpha val="5000"/>
              </a:srgbClr>
            </a:outerShdw>
          </a:effectLst>
        </p:spPr>
        <p:txBody>
          <a:bodyPr vert="horz" wrap="square" lIns="63500" tIns="63500" rIns="63500" bIns="63500" rtlCol="0" anchor="ctr"/>
          <a:lstStyle/>
          <a:p>
            <a:pPr algn="ctr">
              <a:defRPr/>
            </a:pPr>
          </a:p>
        </p:txBody>
      </p:sp>
      <p:sp>
        <p:nvSpPr>
          <p:cNvPr id="8" name="AutoShape 8"/>
          <p:cNvSpPr/>
          <p:nvPr/>
        </p:nvSpPr>
        <p:spPr>
          <a:xfrm>
            <a:off x="6096000" y="1676400"/>
            <a:ext cx="5080000" cy="3048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0B981"/>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核心逻辑：数据驱动的统计学习</a:t>
            </a:r>
            <a:endParaRPr lang="en-US" sz="1100"/>
          </a:p>
        </p:txBody>
      </p:sp>
      <p:sp>
        <p:nvSpPr>
          <p:cNvPr id="9" name="AutoShape 9"/>
          <p:cNvSpPr/>
          <p:nvPr/>
        </p:nvSpPr>
        <p:spPr>
          <a:xfrm>
            <a:off x="6096000" y="2057400"/>
            <a:ext cx="5080000" cy="762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当前主流AI并非真正的“智能”，而是基于海量数据的特征拟合。AI的“聪明”，完全是人类通过标注数据一点点“教”出来的。</a:t>
            </a:r>
            <a:endParaRPr lang="en-US" sz="1100"/>
          </a:p>
        </p:txBody>
      </p:sp>
      <p:sp>
        <p:nvSpPr>
          <p:cNvPr id="10" name="AutoShape 10"/>
          <p:cNvSpPr/>
          <p:nvPr/>
        </p:nvSpPr>
        <p:spPr>
          <a:xfrm>
            <a:off x="5842000" y="3175000"/>
            <a:ext cx="5588000" cy="1651000"/>
          </a:xfrm>
          <a:prstGeom prst="roundRect">
            <a:avLst>
              <a:gd name="adj" fmla="val 12307"/>
            </a:avLst>
          </a:prstGeom>
          <a:solidFill>
            <a:srgbClr val="FFFFFF">
              <a:alpha val="100000"/>
            </a:srgbClr>
          </a:solidFill>
          <a:ln w="25400" cap="flat" cmpd="sng">
            <a:noFill/>
            <a:prstDash val="solid"/>
            <a:round/>
          </a:ln>
          <a:effectLst>
            <a:outerShdw blurRad="127000" dist="25400" dir="5400000" algn="tl" rotWithShape="0">
              <a:srgbClr val="000000">
                <a:alpha val="5000"/>
              </a:srgbClr>
            </a:outerShdw>
          </a:effectLst>
        </p:spPr>
        <p:txBody>
          <a:bodyPr vert="horz" wrap="square" lIns="63500" tIns="63500" rIns="63500" bIns="63500" rtlCol="0" anchor="ctr"/>
          <a:lstStyle/>
          <a:p>
            <a:pPr algn="ctr">
              <a:defRPr/>
            </a:pPr>
          </a:p>
        </p:txBody>
      </p:sp>
      <p:sp>
        <p:nvSpPr>
          <p:cNvPr id="11" name="AutoShape 11"/>
          <p:cNvSpPr/>
          <p:nvPr/>
        </p:nvSpPr>
        <p:spPr>
          <a:xfrm>
            <a:off x="5969000" y="3365500"/>
            <a:ext cx="1651000" cy="1270000"/>
          </a:xfrm>
          <a:prstGeom prst="roundRect">
            <a:avLst>
              <a:gd name="adj" fmla="val 12000"/>
            </a:avLst>
          </a:prstGeom>
          <a:solidFill>
            <a:srgbClr val="F9FAFB">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2" name="Picture 1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59500" y="3492500"/>
            <a:ext cx="406400" cy="406400"/>
          </a:xfrm>
          <a:prstGeom prst="rect">
            <a:avLst/>
          </a:prstGeom>
        </p:spPr>
      </p:pic>
      <p:sp>
        <p:nvSpPr>
          <p:cNvPr id="13" name="AutoShape 13"/>
          <p:cNvSpPr/>
          <p:nvPr/>
        </p:nvSpPr>
        <p:spPr>
          <a:xfrm>
            <a:off x="6667500" y="3492500"/>
            <a:ext cx="1016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3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数据=教材</a:t>
            </a:r>
            <a:endParaRPr lang="en-US" sz="1100"/>
          </a:p>
        </p:txBody>
      </p:sp>
      <p:sp>
        <p:nvSpPr>
          <p:cNvPr id="14" name="AutoShape 14"/>
          <p:cNvSpPr/>
          <p:nvPr/>
        </p:nvSpPr>
        <p:spPr>
          <a:xfrm>
            <a:off x="6159500" y="4064000"/>
            <a:ext cx="1397000" cy="4445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1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质量决定学习成果上限</a:t>
            </a:r>
            <a:endParaRPr lang="en-US" sz="1100"/>
          </a:p>
        </p:txBody>
      </p:sp>
      <p:sp>
        <p:nvSpPr>
          <p:cNvPr id="15" name="AutoShape 15"/>
          <p:cNvSpPr/>
          <p:nvPr/>
        </p:nvSpPr>
        <p:spPr>
          <a:xfrm>
            <a:off x="7747000" y="3365500"/>
            <a:ext cx="1651000" cy="1270000"/>
          </a:xfrm>
          <a:prstGeom prst="roundRect">
            <a:avLst>
              <a:gd name="adj" fmla="val 12000"/>
            </a:avLst>
          </a:prstGeom>
          <a:solidFill>
            <a:srgbClr val="F9FAFB">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6" name="Picture 16"/>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937500" y="3492500"/>
            <a:ext cx="406400" cy="406400"/>
          </a:xfrm>
          <a:prstGeom prst="rect">
            <a:avLst/>
          </a:prstGeom>
        </p:spPr>
      </p:pic>
      <p:sp>
        <p:nvSpPr>
          <p:cNvPr id="17" name="AutoShape 17"/>
          <p:cNvSpPr/>
          <p:nvPr/>
        </p:nvSpPr>
        <p:spPr>
          <a:xfrm>
            <a:off x="8445500" y="3492500"/>
            <a:ext cx="1016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3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算法=方法</a:t>
            </a:r>
            <a:endParaRPr lang="en-US" sz="1100"/>
          </a:p>
        </p:txBody>
      </p:sp>
      <p:sp>
        <p:nvSpPr>
          <p:cNvPr id="18" name="AutoShape 18"/>
          <p:cNvSpPr/>
          <p:nvPr/>
        </p:nvSpPr>
        <p:spPr>
          <a:xfrm>
            <a:off x="7937500" y="4064000"/>
            <a:ext cx="1397000" cy="4445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1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决定模型的学习效率</a:t>
            </a:r>
            <a:endParaRPr lang="en-US" sz="1100"/>
          </a:p>
        </p:txBody>
      </p:sp>
      <p:sp>
        <p:nvSpPr>
          <p:cNvPr id="19" name="AutoShape 19"/>
          <p:cNvSpPr/>
          <p:nvPr/>
        </p:nvSpPr>
        <p:spPr>
          <a:xfrm>
            <a:off x="9525000" y="3365500"/>
            <a:ext cx="1651000" cy="1270000"/>
          </a:xfrm>
          <a:prstGeom prst="roundRect">
            <a:avLst>
              <a:gd name="adj" fmla="val 12000"/>
            </a:avLst>
          </a:prstGeom>
          <a:solidFill>
            <a:srgbClr val="F9FAFB">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20" name="Picture 20"/>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715500" y="3492500"/>
            <a:ext cx="406400" cy="406400"/>
          </a:xfrm>
          <a:prstGeom prst="rect">
            <a:avLst/>
          </a:prstGeom>
        </p:spPr>
      </p:pic>
      <p:sp>
        <p:nvSpPr>
          <p:cNvPr id="21" name="AutoShape 21"/>
          <p:cNvSpPr/>
          <p:nvPr/>
        </p:nvSpPr>
        <p:spPr>
          <a:xfrm>
            <a:off x="10223500" y="3492500"/>
            <a:ext cx="1016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300" b="1"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算力=工具</a:t>
            </a:r>
            <a:endParaRPr lang="en-US" sz="1100"/>
          </a:p>
        </p:txBody>
      </p:sp>
      <p:sp>
        <p:nvSpPr>
          <p:cNvPr id="22" name="AutoShape 22"/>
          <p:cNvSpPr/>
          <p:nvPr/>
        </p:nvSpPr>
        <p:spPr>
          <a:xfrm>
            <a:off x="9715500" y="4064000"/>
            <a:ext cx="1397000" cy="4445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1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决定模型的迭代速度</a:t>
            </a:r>
            <a:endParaRPr lang="en-US" sz="1100"/>
          </a:p>
        </p:txBody>
      </p:sp>
      <p:sp>
        <p:nvSpPr>
          <p:cNvPr id="23" name="AutoShape 23"/>
          <p:cNvSpPr/>
          <p:nvPr/>
        </p:nvSpPr>
        <p:spPr>
          <a:xfrm>
            <a:off x="5842000" y="5080000"/>
            <a:ext cx="5588000" cy="1143000"/>
          </a:xfrm>
          <a:prstGeom prst="roundRect">
            <a:avLst>
              <a:gd name="adj" fmla="val 17777"/>
            </a:avLst>
          </a:prstGeom>
          <a:solidFill>
            <a:srgbClr val="6EE7B7">
              <a:alpha val="15000"/>
            </a:srgbClr>
          </a:solidFill>
          <a:ln w="12700" cap="flat" cmpd="sng">
            <a:solidFill>
              <a:srgbClr val="6EE7B7">
                <a:alpha val="50000"/>
              </a:srgbClr>
            </a:solidFill>
            <a:prstDash val="solid"/>
            <a:round/>
          </a:ln>
        </p:spPr>
        <p:txBody>
          <a:bodyPr vert="horz" wrap="square" lIns="63500" tIns="63500" rIns="63500" bIns="63500" rtlCol="0" anchor="ctr"/>
          <a:lstStyle/>
          <a:p>
            <a:pPr algn="ctr">
              <a:defRPr/>
            </a:pPr>
          </a:p>
        </p:txBody>
      </p:sp>
      <p:pic>
        <p:nvPicPr>
          <p:cNvPr id="24" name="Picture 24"/>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096000" y="5270500"/>
            <a:ext cx="304800" cy="304800"/>
          </a:xfrm>
          <a:prstGeom prst="rect">
            <a:avLst/>
          </a:prstGeom>
        </p:spPr>
      </p:pic>
      <p:sp>
        <p:nvSpPr>
          <p:cNvPr id="25" name="AutoShape 25"/>
          <p:cNvSpPr/>
          <p:nvPr/>
        </p:nvSpPr>
        <p:spPr>
          <a:xfrm>
            <a:off x="6477000" y="5270500"/>
            <a:ext cx="4826000" cy="3175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500" b="1" i="0" u="none" strike="noStrike">
                <a:solidFill>
                  <a:srgbClr val="065F46"/>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核心洞察：数据质量是第一要素</a:t>
            </a:r>
            <a:endParaRPr lang="en-US" sz="1100"/>
          </a:p>
        </p:txBody>
      </p:sp>
      <p:sp>
        <p:nvSpPr>
          <p:cNvPr id="26" name="AutoShape 26"/>
          <p:cNvSpPr/>
          <p:nvPr/>
        </p:nvSpPr>
        <p:spPr>
          <a:xfrm>
            <a:off x="6477000" y="5715000"/>
            <a:ext cx="4826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200" b="0" i="0" u="none" strike="noStrike">
                <a:solidFill>
                  <a:srgbClr val="374151"/>
                </a:solidFill>
                <a:latin typeface="Noto Sans SC" panose="020B0200000000000000" charset="-122"/>
                <a:ea typeface="Noto Sans SC" panose="020B0200000000000000" charset="-122"/>
                <a:cs typeface="Noto Sans SC" panose="020B0200000000000000" charset="-122"/>
                <a:sym typeface="Noto Sans SC" panose="020B0200000000000000" charset="-122"/>
              </a:rPr>
              <a:t>在AI的“教导”体系中，“教材”的质量（标注数据）直接决定了模型能力的上限。</a:t>
            </a:r>
            <a:endParaRPr lang="en-US" sz="11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数据标注：AI产业的底层基础设施</a:t>
            </a:r>
            <a:endParaRPr lang="en-US" sz="1100"/>
          </a:p>
        </p:txBody>
      </p:sp>
      <p:sp>
        <p:nvSpPr>
          <p:cNvPr id="3" name="AutoShape 3"/>
          <p:cNvSpPr/>
          <p:nvPr/>
        </p:nvSpPr>
        <p:spPr>
          <a:xfrm>
            <a:off x="762000" y="1651000"/>
            <a:ext cx="4572000" cy="4572000"/>
          </a:xfrm>
          <a:prstGeom prst="roundRect">
            <a:avLst>
              <a:gd name="adj" fmla="val 4444"/>
            </a:avLst>
          </a:prstGeom>
          <a:solidFill>
            <a:srgbClr val="FFFFFF">
              <a:alpha val="100000"/>
            </a:srgbClr>
          </a:solidFill>
          <a:ln w="25400" cap="flat" cmpd="sng">
            <a:noFill/>
            <a:prstDash val="solid"/>
            <a:round/>
          </a:ln>
          <a:effectLst>
            <a:outerShdw blurRad="254000" dist="50800" dir="5400000" algn="tl" rotWithShape="0">
              <a:srgbClr val="000000">
                <a:alpha val="8000"/>
              </a:srgbClr>
            </a:outerShdw>
          </a:effectLst>
        </p:spPr>
        <p:txBody>
          <a:bodyPr vert="horz" wrap="square" lIns="63500" tIns="63500" rIns="63500" bIns="63500" rtlCol="0" anchor="ctr"/>
          <a:lstStyle/>
          <a:p>
            <a:pPr algn="ctr">
              <a:defRPr/>
            </a:pPr>
          </a:p>
        </p:txBody>
      </p:sp>
      <p:sp>
        <p:nvSpPr>
          <p:cNvPr id="4" name="AutoShape 4"/>
          <p:cNvSpPr/>
          <p:nvPr/>
        </p:nvSpPr>
        <p:spPr>
          <a:xfrm>
            <a:off x="1016000" y="2032000"/>
            <a:ext cx="4064000" cy="3810000"/>
          </a:xfrm>
          <a:prstGeom prst="roundRect">
            <a:avLst>
              <a:gd name="adj" fmla="val 4000"/>
            </a:avLst>
          </a:prstGeom>
          <a:solidFill>
            <a:srgbClr val="ECFDF5">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413000" y="3048000"/>
            <a:ext cx="1270000" cy="1270000"/>
          </a:xfrm>
          <a:prstGeom prst="rect">
            <a:avLst/>
          </a:prstGeom>
        </p:spPr>
      </p:pic>
      <p:sp>
        <p:nvSpPr>
          <p:cNvPr id="6" name="AutoShape 6"/>
          <p:cNvSpPr/>
          <p:nvPr/>
        </p:nvSpPr>
        <p:spPr>
          <a:xfrm>
            <a:off x="1016000" y="4572000"/>
            <a:ext cx="4064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4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AI Data Infrastructure</a:t>
            </a:r>
            <a:endParaRPr lang="en-US" sz="1100"/>
          </a:p>
        </p:txBody>
      </p:sp>
      <p:sp>
        <p:nvSpPr>
          <p:cNvPr id="7" name="AutoShape 7"/>
          <p:cNvSpPr/>
          <p:nvPr/>
        </p:nvSpPr>
        <p:spPr>
          <a:xfrm>
            <a:off x="5588000" y="1651000"/>
            <a:ext cx="5842000" cy="1397000"/>
          </a:xfrm>
          <a:prstGeom prst="roundRect">
            <a:avLst>
              <a:gd name="adj" fmla="val 10909"/>
            </a:avLst>
          </a:prstGeom>
          <a:solidFill>
            <a:srgbClr val="FFFFFF">
              <a:alpha val="100000"/>
            </a:srgbClr>
          </a:solidFill>
          <a:ln w="25400" cap="flat" cmpd="sng">
            <a:noFill/>
            <a:prstDash val="solid"/>
            <a:round/>
          </a:ln>
          <a:effectLst>
            <a:outerShdw blurRad="190500" dist="25400" dir="5400000" algn="tl" rotWithShape="0">
              <a:srgbClr val="000000">
                <a:alpha val="6000"/>
              </a:srgbClr>
            </a:outerShdw>
          </a:effectLst>
        </p:spPr>
        <p:txBody>
          <a:bodyPr vert="horz" wrap="square" lIns="63500" tIns="63500" rIns="63500" bIns="63500" rtlCol="0" anchor="ctr"/>
          <a:lstStyle/>
          <a:p>
            <a:pPr algn="ctr">
              <a:defRPr/>
            </a:pPr>
          </a:p>
        </p:txBody>
      </p:sp>
      <p:sp>
        <p:nvSpPr>
          <p:cNvPr id="8" name="AutoShape 8"/>
          <p:cNvSpPr/>
          <p:nvPr/>
        </p:nvSpPr>
        <p:spPr>
          <a:xfrm>
            <a:off x="5778500" y="1841500"/>
            <a:ext cx="762000" cy="762000"/>
          </a:xfrm>
          <a:prstGeom prst="ellipse">
            <a:avLst/>
          </a:prstGeom>
          <a:solidFill>
            <a:srgbClr val="ECFDF5">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9" name="Picture 9"/>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69000" y="2032000"/>
            <a:ext cx="381000" cy="381000"/>
          </a:xfrm>
          <a:prstGeom prst="rect">
            <a:avLst/>
          </a:prstGeom>
        </p:spPr>
      </p:pic>
      <p:sp>
        <p:nvSpPr>
          <p:cNvPr id="10" name="AutoShape 10"/>
          <p:cNvSpPr/>
          <p:nvPr/>
        </p:nvSpPr>
        <p:spPr>
          <a:xfrm>
            <a:off x="6731000" y="1841500"/>
            <a:ext cx="4445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监督学习的基石</a:t>
            </a:r>
            <a:endParaRPr lang="en-US" sz="1100"/>
          </a:p>
        </p:txBody>
      </p:sp>
      <p:sp>
        <p:nvSpPr>
          <p:cNvPr id="11" name="AutoShape 11"/>
          <p:cNvSpPr/>
          <p:nvPr/>
        </p:nvSpPr>
        <p:spPr>
          <a:xfrm>
            <a:off x="6731000" y="2286000"/>
            <a:ext cx="4445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没有高质量标注，就没有成熟的监督学习应用。人脸识别、目标检测等经典AI技术的落地，完全依赖于精准的数据标注成果。</a:t>
            </a:r>
            <a:endParaRPr lang="en-US" sz="1100"/>
          </a:p>
        </p:txBody>
      </p:sp>
      <p:sp>
        <p:nvSpPr>
          <p:cNvPr id="12" name="AutoShape 12"/>
          <p:cNvSpPr/>
          <p:nvPr/>
        </p:nvSpPr>
        <p:spPr>
          <a:xfrm>
            <a:off x="5588000" y="3302000"/>
            <a:ext cx="5842000" cy="1524000"/>
          </a:xfrm>
          <a:prstGeom prst="roundRect">
            <a:avLst>
              <a:gd name="adj" fmla="val 10000"/>
            </a:avLst>
          </a:prstGeom>
          <a:solidFill>
            <a:srgbClr val="FFFFFF">
              <a:alpha val="100000"/>
            </a:srgbClr>
          </a:solidFill>
          <a:ln w="25400" cap="flat" cmpd="sng">
            <a:noFill/>
            <a:prstDash val="solid"/>
            <a:round/>
          </a:ln>
          <a:effectLst>
            <a:outerShdw blurRad="190500" dist="25400" dir="5400000" algn="tl" rotWithShape="0">
              <a:srgbClr val="000000">
                <a:alpha val="6000"/>
              </a:srgbClr>
            </a:outerShdw>
          </a:effectLst>
        </p:spPr>
        <p:txBody>
          <a:bodyPr vert="horz" wrap="square" lIns="63500" tIns="63500" rIns="63500" bIns="63500" rtlCol="0" anchor="ctr"/>
          <a:lstStyle/>
          <a:p>
            <a:pPr algn="ctr">
              <a:defRPr/>
            </a:pPr>
          </a:p>
        </p:txBody>
      </p:sp>
      <p:sp>
        <p:nvSpPr>
          <p:cNvPr id="13" name="AutoShape 13"/>
          <p:cNvSpPr/>
          <p:nvPr/>
        </p:nvSpPr>
        <p:spPr>
          <a:xfrm>
            <a:off x="5778500" y="3556000"/>
            <a:ext cx="762000" cy="762000"/>
          </a:xfrm>
          <a:prstGeom prst="ellipse">
            <a:avLst/>
          </a:prstGeom>
          <a:solidFill>
            <a:srgbClr val="ECFDF5">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4" name="Picture 1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969000" y="3746500"/>
            <a:ext cx="381000" cy="381000"/>
          </a:xfrm>
          <a:prstGeom prst="rect">
            <a:avLst/>
          </a:prstGeom>
        </p:spPr>
      </p:pic>
      <p:sp>
        <p:nvSpPr>
          <p:cNvPr id="15" name="AutoShape 15"/>
          <p:cNvSpPr/>
          <p:nvPr/>
        </p:nvSpPr>
        <p:spPr>
          <a:xfrm>
            <a:off x="6731000" y="3556000"/>
            <a:ext cx="4445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大模型的核心支撑</a:t>
            </a:r>
            <a:endParaRPr lang="en-US" sz="1100"/>
          </a:p>
        </p:txBody>
      </p:sp>
      <p:sp>
        <p:nvSpPr>
          <p:cNvPr id="16" name="AutoShape 16"/>
          <p:cNvSpPr/>
          <p:nvPr/>
        </p:nvSpPr>
        <p:spPr>
          <a:xfrm>
            <a:off x="6731000" y="4000500"/>
            <a:ext cx="4445000" cy="762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在大语言模型的预训练、对齐与微调全阶段，数据标注都至关重要。数据的清洗、筛选与精准标注，是保证大模型生成质量与安全性的核心环节。</a:t>
            </a:r>
            <a:endParaRPr lang="en-US" sz="1100"/>
          </a:p>
        </p:txBody>
      </p:sp>
      <p:sp>
        <p:nvSpPr>
          <p:cNvPr id="17" name="AutoShape 17"/>
          <p:cNvSpPr/>
          <p:nvPr/>
        </p:nvSpPr>
        <p:spPr>
          <a:xfrm>
            <a:off x="5588000" y="5016500"/>
            <a:ext cx="5842000" cy="1270000"/>
          </a:xfrm>
          <a:prstGeom prst="roundRect">
            <a:avLst>
              <a:gd name="adj" fmla="val 12000"/>
            </a:avLst>
          </a:prstGeom>
          <a:solidFill>
            <a:srgbClr val="FFFFFF">
              <a:alpha val="100000"/>
            </a:srgbClr>
          </a:solidFill>
          <a:ln w="25400" cap="flat" cmpd="sng">
            <a:noFill/>
            <a:prstDash val="solid"/>
            <a:round/>
          </a:ln>
          <a:effectLst>
            <a:outerShdw blurRad="190500" dist="25400" dir="5400000" algn="tl" rotWithShape="0">
              <a:srgbClr val="000000">
                <a:alpha val="6000"/>
              </a:srgbClr>
            </a:outerShdw>
          </a:effectLst>
        </p:spPr>
        <p:txBody>
          <a:bodyPr vert="horz" wrap="square" lIns="63500" tIns="63500" rIns="63500" bIns="63500" rtlCol="0" anchor="ctr"/>
          <a:lstStyle/>
          <a:p>
            <a:pPr algn="ctr">
              <a:defRPr/>
            </a:pPr>
          </a:p>
        </p:txBody>
      </p:sp>
      <p:sp>
        <p:nvSpPr>
          <p:cNvPr id="18" name="AutoShape 18"/>
          <p:cNvSpPr/>
          <p:nvPr/>
        </p:nvSpPr>
        <p:spPr>
          <a:xfrm>
            <a:off x="5778500" y="5207000"/>
            <a:ext cx="762000" cy="762000"/>
          </a:xfrm>
          <a:prstGeom prst="ellipse">
            <a:avLst/>
          </a:prstGeom>
          <a:solidFill>
            <a:srgbClr val="ECFDF5">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9" name="Picture 19"/>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969000" y="5397500"/>
            <a:ext cx="381000" cy="381000"/>
          </a:xfrm>
          <a:prstGeom prst="rect">
            <a:avLst/>
          </a:prstGeom>
        </p:spPr>
      </p:pic>
      <p:sp>
        <p:nvSpPr>
          <p:cNvPr id="20" name="AutoShape 20"/>
          <p:cNvSpPr/>
          <p:nvPr/>
        </p:nvSpPr>
        <p:spPr>
          <a:xfrm>
            <a:off x="6731000" y="5207000"/>
            <a:ext cx="4445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不可替代的产业地位</a:t>
            </a:r>
            <a:endParaRPr lang="en-US" sz="1100"/>
          </a:p>
        </p:txBody>
      </p:sp>
      <p:sp>
        <p:nvSpPr>
          <p:cNvPr id="21" name="AutoShape 21"/>
          <p:cNvSpPr/>
          <p:nvPr/>
        </p:nvSpPr>
        <p:spPr>
          <a:xfrm>
            <a:off x="6731000" y="5651500"/>
            <a:ext cx="4445000" cy="508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数据标注贯穿AI技术落地的全流程，已成为整个AI产业不可或缺的底层基础设施，支撑着技术的规模化应用。</a:t>
            </a:r>
            <a:endParaRPr lang="en-US" sz="11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C1E21">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1270000" y="-1270000"/>
            <a:ext cx="14732000" cy="9398000"/>
          </a:xfrm>
          <a:prstGeom prst="ellipse">
            <a:avLst/>
          </a:prstGeom>
          <a:gradFill rotWithShape="1">
            <a:gsLst>
              <a:gs pos="0">
                <a:srgbClr val="6EE7B7">
                  <a:alpha val="12000"/>
                </a:srgbClr>
              </a:gs>
              <a:gs pos="65000">
                <a:srgbClr val="1C1E21">
                  <a:alpha val="0"/>
                </a:srgbClr>
              </a:gs>
            </a:gsLst>
            <a:path path="circle">
              <a:fillToRect l="50000" t="50000" r="50000" b="50000"/>
            </a:path>
            <a:tileRect/>
          </a:gra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1651000"/>
            <a:ext cx="12192000" cy="1397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9600" b="1" i="0" u="none" strike="noStrike">
                <a:solidFill>
                  <a:srgbClr val="6EE7B7"/>
                </a:solidFill>
                <a:latin typeface="Noto Sans SC" panose="020B0200000000000000" charset="-122"/>
                <a:ea typeface="Noto Sans SC" panose="020B0200000000000000" charset="-122"/>
                <a:cs typeface="Noto Sans SC" panose="020B0200000000000000" charset="-122"/>
                <a:sym typeface="Noto Sans SC" panose="020B0200000000000000" charset="-122"/>
              </a:rPr>
              <a:t>04</a:t>
            </a:r>
            <a:endParaRPr lang="en-US" sz="1100"/>
          </a:p>
        </p:txBody>
      </p:sp>
      <p:sp>
        <p:nvSpPr>
          <p:cNvPr id="4" name="AutoShape 4"/>
          <p:cNvSpPr/>
          <p:nvPr/>
        </p:nvSpPr>
        <p:spPr>
          <a:xfrm>
            <a:off x="0" y="3302000"/>
            <a:ext cx="12192000" cy="762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000" b="1" i="0" u="none" strike="noStrike" spc="600">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展 望</a:t>
            </a:r>
            <a:endParaRPr lang="en-US" sz="1100"/>
          </a:p>
        </p:txBody>
      </p:sp>
      <p:sp>
        <p:nvSpPr>
          <p:cNvPr id="5" name="AutoShape 5"/>
          <p:cNvSpPr/>
          <p:nvPr/>
        </p:nvSpPr>
        <p:spPr>
          <a:xfrm>
            <a:off x="4572000" y="4445000"/>
            <a:ext cx="3048000" cy="50800"/>
          </a:xfrm>
          <a:prstGeom prst="roundRect">
            <a:avLst>
              <a:gd name="adj" fmla="val 50000"/>
            </a:avLst>
          </a:prstGeom>
          <a:solidFill>
            <a:srgbClr val="6EE7B7">
              <a:alpha val="100000"/>
            </a:srgbClr>
          </a:solidFill>
          <a:ln w="25400" cap="flat" cmpd="sng">
            <a:noFill/>
            <a:prstDash val="solid"/>
            <a:round/>
          </a:ln>
          <a:effectLst>
            <a:outerShdw blurRad="190500" dir="2700000" algn="tl" rotWithShape="0">
              <a:srgbClr val="6EE7B7">
                <a:alpha val="80000"/>
              </a:srgbClr>
            </a:outerShdw>
          </a:effectLst>
        </p:spPr>
        <p:txBody>
          <a:bodyPr vert="horz" wrap="square" lIns="63500" tIns="63500" rIns="63500" bIns="63500" rtlCol="0" anchor="ctr"/>
          <a:lstStyle/>
          <a:p>
            <a:pPr algn="ctr">
              <a:defRPr/>
            </a:pPr>
          </a:p>
        </p:txBody>
      </p:sp>
      <p:sp>
        <p:nvSpPr>
          <p:cNvPr id="6" name="AutoShape 6"/>
          <p:cNvSpPr/>
          <p:nvPr/>
        </p:nvSpPr>
        <p:spPr>
          <a:xfrm>
            <a:off x="0" y="4953000"/>
            <a:ext cx="12192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800" b="0" i="0" u="none" strike="noStrike" spc="300">
                <a:solidFill>
                  <a:srgbClr val="A0AEC0"/>
                </a:solidFill>
                <a:latin typeface="Noto Sans SC" panose="020B0200000000000000" charset="-122"/>
                <a:ea typeface="Noto Sans SC" panose="020B0200000000000000" charset="-122"/>
                <a:cs typeface="Noto Sans SC" panose="020B0200000000000000" charset="-122"/>
                <a:sym typeface="Noto Sans SC" panose="020B0200000000000000" charset="-122"/>
              </a:rPr>
              <a:t>INDUSTRY CHALLENGES &amp; FUTURE PATH</a:t>
            </a:r>
            <a:endParaRPr lang="en-US" sz="1100"/>
          </a:p>
        </p:txBody>
      </p:sp>
      <p:sp>
        <p:nvSpPr>
          <p:cNvPr id="7" name="AutoShape 7"/>
          <p:cNvSpPr/>
          <p:nvPr/>
        </p:nvSpPr>
        <p:spPr>
          <a:xfrm>
            <a:off x="0" y="5461000"/>
            <a:ext cx="12192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400" b="0" i="0" u="none" strike="noStrike">
                <a:solidFill>
                  <a:srgbClr val="718096"/>
                </a:solidFill>
                <a:latin typeface="Noto Sans SC" panose="020B0200000000000000" charset="-122"/>
                <a:ea typeface="Noto Sans SC" panose="020B0200000000000000" charset="-122"/>
                <a:cs typeface="Noto Sans SC" panose="020B0200000000000000" charset="-122"/>
                <a:sym typeface="Noto Sans SC" panose="020B0200000000000000" charset="-122"/>
              </a:rPr>
              <a:t>行业挑战与未来发展路径</a:t>
            </a:r>
            <a:endParaRPr lang="en-US" sz="11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当前数据标注行业的四大核心挑战</a:t>
            </a:r>
            <a:endParaRPr lang="en-US" sz="1100"/>
          </a:p>
        </p:txBody>
      </p:sp>
      <p:sp>
        <p:nvSpPr>
          <p:cNvPr id="3" name="AutoShape 3"/>
          <p:cNvSpPr/>
          <p:nvPr/>
        </p:nvSpPr>
        <p:spPr>
          <a:xfrm>
            <a:off x="762000" y="1524000"/>
            <a:ext cx="5207000" cy="1905000"/>
          </a:xfrm>
          <a:prstGeom prst="roundRect">
            <a:avLst>
              <a:gd name="adj" fmla="val 8000"/>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4" name="AutoShape 4"/>
          <p:cNvSpPr/>
          <p:nvPr/>
        </p:nvSpPr>
        <p:spPr>
          <a:xfrm>
            <a:off x="1016000" y="1968500"/>
            <a:ext cx="1016000" cy="1016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270000" y="2222500"/>
            <a:ext cx="508000" cy="508000"/>
          </a:xfrm>
          <a:prstGeom prst="rect">
            <a:avLst/>
          </a:prstGeom>
        </p:spPr>
      </p:pic>
      <p:sp>
        <p:nvSpPr>
          <p:cNvPr id="6" name="AutoShape 6"/>
          <p:cNvSpPr/>
          <p:nvPr/>
        </p:nvSpPr>
        <p:spPr>
          <a:xfrm>
            <a:off x="2286000" y="1905000"/>
            <a:ext cx="3429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规模化 vs 质量管控</a:t>
            </a:r>
            <a:endParaRPr lang="en-US" sz="1100"/>
          </a:p>
        </p:txBody>
      </p:sp>
      <p:sp>
        <p:nvSpPr>
          <p:cNvPr id="7" name="AutoShape 7"/>
          <p:cNvSpPr/>
          <p:nvPr/>
        </p:nvSpPr>
        <p:spPr>
          <a:xfrm>
            <a:off x="2286000" y="2413000"/>
            <a:ext cx="3429000" cy="762000"/>
          </a:xfrm>
          <a:prstGeom prst="rect">
            <a:avLst/>
          </a:prstGeom>
          <a:noFill/>
          <a:ln w="12700" cap="flat" cmpd="sng">
            <a:noFill/>
            <a:prstDash val="solid"/>
            <a:round/>
          </a:ln>
        </p:spPr>
        <p:txBody>
          <a:bodyPr vert="horz" wrap="square" lIns="0" tIns="0" rIns="0" bIns="0" rtlCol="0" anchor="ctr" anchorCtr="0"/>
          <a:lstStyle/>
          <a:p>
            <a:pPr indent="0" algn="l">
              <a:lnSpc>
                <a:spcPct val="117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大规模数据集需要海量人员协同作业，数据标注的标准统一与质量一致性难以长期保证。</a:t>
            </a:r>
            <a:endParaRPr lang="en-US" sz="1100"/>
          </a:p>
        </p:txBody>
      </p:sp>
      <p:sp>
        <p:nvSpPr>
          <p:cNvPr id="8" name="AutoShape 8"/>
          <p:cNvSpPr/>
          <p:nvPr/>
        </p:nvSpPr>
        <p:spPr>
          <a:xfrm>
            <a:off x="6223000" y="1524000"/>
            <a:ext cx="5207000" cy="1905000"/>
          </a:xfrm>
          <a:prstGeom prst="roundRect">
            <a:avLst>
              <a:gd name="adj" fmla="val 8000"/>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9" name="AutoShape 9"/>
          <p:cNvSpPr/>
          <p:nvPr/>
        </p:nvSpPr>
        <p:spPr>
          <a:xfrm>
            <a:off x="6477000" y="1968500"/>
            <a:ext cx="1016000" cy="1016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0" name="Picture 10"/>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731000" y="2222500"/>
            <a:ext cx="508000" cy="508000"/>
          </a:xfrm>
          <a:prstGeom prst="rect">
            <a:avLst/>
          </a:prstGeom>
        </p:spPr>
      </p:pic>
      <p:sp>
        <p:nvSpPr>
          <p:cNvPr id="11" name="AutoShape 11"/>
          <p:cNvSpPr/>
          <p:nvPr/>
        </p:nvSpPr>
        <p:spPr>
          <a:xfrm>
            <a:off x="7747000" y="1905000"/>
            <a:ext cx="3429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效率 vs 迭代速度</a:t>
            </a:r>
            <a:endParaRPr lang="en-US" sz="1100"/>
          </a:p>
        </p:txBody>
      </p:sp>
      <p:sp>
        <p:nvSpPr>
          <p:cNvPr id="12" name="AutoShape 12"/>
          <p:cNvSpPr/>
          <p:nvPr/>
        </p:nvSpPr>
        <p:spPr>
          <a:xfrm>
            <a:off x="7747000" y="2413000"/>
            <a:ext cx="3429000" cy="762000"/>
          </a:xfrm>
          <a:prstGeom prst="rect">
            <a:avLst/>
          </a:prstGeom>
          <a:noFill/>
          <a:ln w="12700" cap="flat" cmpd="sng">
            <a:noFill/>
            <a:prstDash val="solid"/>
            <a:round/>
          </a:ln>
        </p:spPr>
        <p:txBody>
          <a:bodyPr vert="horz" wrap="square" lIns="0" tIns="0" rIns="0" bIns="0" rtlCol="0" anchor="ctr" anchorCtr="0"/>
          <a:lstStyle/>
          <a:p>
            <a:pPr indent="0" algn="l">
              <a:lnSpc>
                <a:spcPct val="117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传统纯人工标注模式耗时耗力，产出效率已无法满足AI模型快速迭代更新的业务需求。</a:t>
            </a:r>
            <a:endParaRPr lang="en-US" sz="1100"/>
          </a:p>
        </p:txBody>
      </p:sp>
      <p:sp>
        <p:nvSpPr>
          <p:cNvPr id="13" name="AutoShape 13"/>
          <p:cNvSpPr/>
          <p:nvPr/>
        </p:nvSpPr>
        <p:spPr>
          <a:xfrm>
            <a:off x="762000" y="3683000"/>
            <a:ext cx="5207000" cy="1905000"/>
          </a:xfrm>
          <a:prstGeom prst="roundRect">
            <a:avLst>
              <a:gd name="adj" fmla="val 8000"/>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14" name="AutoShape 14"/>
          <p:cNvSpPr/>
          <p:nvPr/>
        </p:nvSpPr>
        <p:spPr>
          <a:xfrm>
            <a:off x="1016000" y="4127500"/>
            <a:ext cx="1016000" cy="1016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5" name="Picture 15"/>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70000" y="4381500"/>
            <a:ext cx="508000" cy="508000"/>
          </a:xfrm>
          <a:prstGeom prst="rect">
            <a:avLst/>
          </a:prstGeom>
        </p:spPr>
      </p:pic>
      <p:sp>
        <p:nvSpPr>
          <p:cNvPr id="16" name="AutoShape 16"/>
          <p:cNvSpPr/>
          <p:nvPr/>
        </p:nvSpPr>
        <p:spPr>
          <a:xfrm>
            <a:off x="2286000" y="4064000"/>
            <a:ext cx="3429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专业化门槛提升</a:t>
            </a:r>
            <a:endParaRPr lang="en-US" sz="1100"/>
          </a:p>
        </p:txBody>
      </p:sp>
      <p:sp>
        <p:nvSpPr>
          <p:cNvPr id="17" name="AutoShape 17"/>
          <p:cNvSpPr/>
          <p:nvPr/>
        </p:nvSpPr>
        <p:spPr>
          <a:xfrm>
            <a:off x="2286000" y="4572000"/>
            <a:ext cx="3429000" cy="762000"/>
          </a:xfrm>
          <a:prstGeom prst="rect">
            <a:avLst/>
          </a:prstGeom>
          <a:noFill/>
          <a:ln w="12700" cap="flat" cmpd="sng">
            <a:noFill/>
            <a:prstDash val="solid"/>
            <a:round/>
          </a:ln>
        </p:spPr>
        <p:txBody>
          <a:bodyPr vert="horz" wrap="square" lIns="0" tIns="0" rIns="0" bIns="0" rtlCol="0" anchor="ctr" anchorCtr="0"/>
          <a:lstStyle/>
          <a:p>
            <a:pPr indent="0" algn="l">
              <a:lnSpc>
                <a:spcPct val="117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在医疗影像、工业质检等垂直领域，对标注人员的专业背景知识与行业理解力要求越来越高。</a:t>
            </a:r>
            <a:endParaRPr lang="en-US" sz="1100"/>
          </a:p>
        </p:txBody>
      </p:sp>
      <p:sp>
        <p:nvSpPr>
          <p:cNvPr id="18" name="AutoShape 18"/>
          <p:cNvSpPr/>
          <p:nvPr/>
        </p:nvSpPr>
        <p:spPr>
          <a:xfrm>
            <a:off x="6223000" y="3683000"/>
            <a:ext cx="5207000" cy="1905000"/>
          </a:xfrm>
          <a:prstGeom prst="roundRect">
            <a:avLst>
              <a:gd name="adj" fmla="val 8000"/>
            </a:avLst>
          </a:prstGeom>
          <a:solidFill>
            <a:srgbClr val="FFFFFF">
              <a:alpha val="100000"/>
            </a:srgbClr>
          </a:solidFill>
          <a:ln w="25400" cap="flat" cmpd="sng">
            <a:noFill/>
            <a:prstDash val="solid"/>
            <a:round/>
          </a:ln>
          <a:effectLst>
            <a:outerShdw blurRad="1905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19" name="AutoShape 19"/>
          <p:cNvSpPr/>
          <p:nvPr/>
        </p:nvSpPr>
        <p:spPr>
          <a:xfrm>
            <a:off x="6477000" y="4127500"/>
            <a:ext cx="1016000" cy="1016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20" name="Picture 20"/>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1000" y="4381500"/>
            <a:ext cx="508000" cy="508000"/>
          </a:xfrm>
          <a:prstGeom prst="rect">
            <a:avLst/>
          </a:prstGeom>
        </p:spPr>
      </p:pic>
      <p:sp>
        <p:nvSpPr>
          <p:cNvPr id="21" name="AutoShape 21"/>
          <p:cNvSpPr/>
          <p:nvPr/>
        </p:nvSpPr>
        <p:spPr>
          <a:xfrm>
            <a:off x="7747000" y="4064000"/>
            <a:ext cx="3429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数据安全与隐私</a:t>
            </a:r>
            <a:endParaRPr lang="en-US" sz="1100"/>
          </a:p>
        </p:txBody>
      </p:sp>
      <p:sp>
        <p:nvSpPr>
          <p:cNvPr id="22" name="AutoShape 22"/>
          <p:cNvSpPr/>
          <p:nvPr/>
        </p:nvSpPr>
        <p:spPr>
          <a:xfrm>
            <a:off x="7747000" y="4572000"/>
            <a:ext cx="3429000" cy="762000"/>
          </a:xfrm>
          <a:prstGeom prst="rect">
            <a:avLst/>
          </a:prstGeom>
          <a:noFill/>
          <a:ln w="12700" cap="flat" cmpd="sng">
            <a:noFill/>
            <a:prstDash val="solid"/>
            <a:round/>
          </a:ln>
        </p:spPr>
        <p:txBody>
          <a:bodyPr vert="horz" wrap="square" lIns="0" tIns="0" rIns="0" bIns="0" rtlCol="0" anchor="ctr" anchorCtr="0"/>
          <a:lstStyle/>
          <a:p>
            <a:pPr indent="0" algn="l">
              <a:lnSpc>
                <a:spcPct val="117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标注数据往往包含用户画像、医疗记录等敏感信息，全流程的数据加密与安全管控成为行业刚需。</a:t>
            </a:r>
            <a:endParaRPr lang="en-US" sz="11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行业未来发展路径</a:t>
            </a:r>
            <a:endParaRPr lang="en-US" sz="1100"/>
          </a:p>
        </p:txBody>
      </p:sp>
      <p:sp>
        <p:nvSpPr>
          <p:cNvPr id="3" name="AutoShape 3"/>
          <p:cNvSpPr/>
          <p:nvPr/>
        </p:nvSpPr>
        <p:spPr>
          <a:xfrm>
            <a:off x="762000" y="1524000"/>
            <a:ext cx="4572000" cy="4699000"/>
          </a:xfrm>
          <a:prstGeom prst="roundRect">
            <a:avLst>
              <a:gd name="adj" fmla="val 4444"/>
            </a:avLst>
          </a:prstGeom>
          <a:solidFill>
            <a:srgbClr val="FFFFFF">
              <a:alpha val="100000"/>
            </a:srgbClr>
          </a:solidFill>
          <a:ln w="25400" cap="flat" cmpd="sng">
            <a:noFill/>
            <a:prstDash val="solid"/>
            <a:round/>
          </a:ln>
          <a:effectLst>
            <a:outerShdw blurRad="254000" dist="50800" dir="5400000" algn="tl" rotWithShape="0">
              <a:srgbClr val="000000">
                <a:alpha val="6000"/>
              </a:srgbClr>
            </a:outerShdw>
          </a:effectLst>
        </p:spPr>
        <p:txBody>
          <a:bodyPr vert="horz" wrap="square" lIns="63500" tIns="63500" rIns="63500" bIns="63500" rtlCol="0" anchor="ctr"/>
          <a:lstStyle/>
          <a:p>
            <a:pPr algn="ctr">
              <a:defRPr/>
            </a:pPr>
          </a:p>
        </p:txBody>
      </p:sp>
      <p:sp>
        <p:nvSpPr>
          <p:cNvPr id="4" name="AutoShape 4"/>
          <p:cNvSpPr/>
          <p:nvPr/>
        </p:nvSpPr>
        <p:spPr>
          <a:xfrm>
            <a:off x="1016000" y="1778000"/>
            <a:ext cx="4064000" cy="3048000"/>
          </a:xfrm>
          <a:prstGeom prst="roundRect">
            <a:avLst>
              <a:gd name="adj" fmla="val 5000"/>
            </a:avLst>
          </a:prstGeom>
          <a:solidFill>
            <a:srgbClr val="D1FAE5">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413000" y="2540000"/>
            <a:ext cx="1270000" cy="1270000"/>
          </a:xfrm>
          <a:prstGeom prst="rect">
            <a:avLst/>
          </a:prstGeom>
        </p:spPr>
      </p:pic>
      <p:sp>
        <p:nvSpPr>
          <p:cNvPr id="6" name="AutoShape 6"/>
          <p:cNvSpPr/>
          <p:nvPr/>
        </p:nvSpPr>
        <p:spPr>
          <a:xfrm>
            <a:off x="1016000" y="5080000"/>
            <a:ext cx="4064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800" b="1" i="0" u="none" strike="noStrike" spc="200">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人机协同 · 智领未来</a:t>
            </a:r>
            <a:endParaRPr lang="en-US" sz="1100"/>
          </a:p>
        </p:txBody>
      </p:sp>
      <p:sp>
        <p:nvSpPr>
          <p:cNvPr id="7" name="AutoShape 7"/>
          <p:cNvSpPr/>
          <p:nvPr/>
        </p:nvSpPr>
        <p:spPr>
          <a:xfrm>
            <a:off x="1016000" y="5588000"/>
            <a:ext cx="4064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AI 预标注 + 人工审核，开启数据处理新篇章</a:t>
            </a:r>
            <a:endParaRPr lang="en-US" sz="1100"/>
          </a:p>
        </p:txBody>
      </p:sp>
      <p:sp>
        <p:nvSpPr>
          <p:cNvPr id="8" name="AutoShape 8"/>
          <p:cNvSpPr/>
          <p:nvPr/>
        </p:nvSpPr>
        <p:spPr>
          <a:xfrm>
            <a:off x="5588000" y="1524000"/>
            <a:ext cx="5842000" cy="1143000"/>
          </a:xfrm>
          <a:prstGeom prst="roundRect">
            <a:avLst>
              <a:gd name="adj" fmla="val 13333"/>
            </a:avLst>
          </a:prstGeom>
          <a:solidFill>
            <a:srgbClr val="FFFFFF">
              <a:alpha val="100000"/>
            </a:srgbClr>
          </a:solidFill>
          <a:ln w="25400" cap="flat" cmpd="sng">
            <a:noFill/>
            <a:prstDash val="solid"/>
            <a:round/>
          </a:ln>
          <a:effectLst>
            <a:outerShdw blurRad="190500" dist="38100" dir="5400000" algn="tl" rotWithShape="0">
              <a:srgbClr val="000000">
                <a:alpha val="6000"/>
              </a:srgbClr>
            </a:outerShdw>
          </a:effectLst>
        </p:spPr>
        <p:txBody>
          <a:bodyPr vert="horz" wrap="square" lIns="63500" tIns="63500" rIns="63500" bIns="63500" rtlCol="0" anchor="ctr"/>
          <a:lstStyle/>
          <a:p>
            <a:pPr algn="ctr">
              <a:defRPr/>
            </a:pPr>
          </a:p>
        </p:txBody>
      </p:sp>
      <p:sp>
        <p:nvSpPr>
          <p:cNvPr id="9" name="AutoShape 9"/>
          <p:cNvSpPr/>
          <p:nvPr/>
        </p:nvSpPr>
        <p:spPr>
          <a:xfrm>
            <a:off x="5842000" y="1714500"/>
            <a:ext cx="762000" cy="762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0" name="Picture 10"/>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032500" y="1905000"/>
            <a:ext cx="381000" cy="381000"/>
          </a:xfrm>
          <a:prstGeom prst="rect">
            <a:avLst/>
          </a:prstGeom>
        </p:spPr>
      </p:pic>
      <p:sp>
        <p:nvSpPr>
          <p:cNvPr id="11" name="AutoShape 11"/>
          <p:cNvSpPr/>
          <p:nvPr/>
        </p:nvSpPr>
        <p:spPr>
          <a:xfrm>
            <a:off x="6858000" y="1714500"/>
            <a:ext cx="4318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技术创新：推广人机协同模式</a:t>
            </a:r>
            <a:endParaRPr lang="en-US" sz="1100"/>
          </a:p>
        </p:txBody>
      </p:sp>
      <p:sp>
        <p:nvSpPr>
          <p:cNvPr id="12" name="AutoShape 12"/>
          <p:cNvSpPr/>
          <p:nvPr/>
        </p:nvSpPr>
        <p:spPr>
          <a:xfrm>
            <a:off x="6858000" y="2159000"/>
            <a:ext cx="4318000" cy="508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利用AI进行大规模数据预标注，结合人工进行精细化审核修正，实现效率与标注质量的双重提升。</a:t>
            </a:r>
            <a:endParaRPr lang="en-US" sz="1100"/>
          </a:p>
        </p:txBody>
      </p:sp>
      <p:sp>
        <p:nvSpPr>
          <p:cNvPr id="13" name="AutoShape 13"/>
          <p:cNvSpPr/>
          <p:nvPr/>
        </p:nvSpPr>
        <p:spPr>
          <a:xfrm>
            <a:off x="5588000" y="2857500"/>
            <a:ext cx="5842000" cy="1143000"/>
          </a:xfrm>
          <a:prstGeom prst="roundRect">
            <a:avLst>
              <a:gd name="adj" fmla="val 13333"/>
            </a:avLst>
          </a:prstGeom>
          <a:solidFill>
            <a:srgbClr val="FFFFFF">
              <a:alpha val="100000"/>
            </a:srgbClr>
          </a:solidFill>
          <a:ln w="25400" cap="flat" cmpd="sng">
            <a:noFill/>
            <a:prstDash val="solid"/>
            <a:round/>
          </a:ln>
          <a:effectLst>
            <a:outerShdw blurRad="190500" dist="38100" dir="5400000" algn="tl" rotWithShape="0">
              <a:srgbClr val="000000">
                <a:alpha val="6000"/>
              </a:srgbClr>
            </a:outerShdw>
          </a:effectLst>
        </p:spPr>
        <p:txBody>
          <a:bodyPr vert="horz" wrap="square" lIns="63500" tIns="63500" rIns="63500" bIns="63500" rtlCol="0" anchor="ctr"/>
          <a:lstStyle/>
          <a:p>
            <a:pPr algn="ctr">
              <a:defRPr/>
            </a:pPr>
          </a:p>
        </p:txBody>
      </p:sp>
      <p:sp>
        <p:nvSpPr>
          <p:cNvPr id="14" name="AutoShape 14"/>
          <p:cNvSpPr/>
          <p:nvPr/>
        </p:nvSpPr>
        <p:spPr>
          <a:xfrm>
            <a:off x="5842000" y="3048000"/>
            <a:ext cx="762000" cy="762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5" name="Picture 15"/>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032500" y="3238500"/>
            <a:ext cx="381000" cy="381000"/>
          </a:xfrm>
          <a:prstGeom prst="rect">
            <a:avLst/>
          </a:prstGeom>
        </p:spPr>
      </p:pic>
      <p:sp>
        <p:nvSpPr>
          <p:cNvPr id="16" name="AutoShape 16"/>
          <p:cNvSpPr/>
          <p:nvPr/>
        </p:nvSpPr>
        <p:spPr>
          <a:xfrm>
            <a:off x="6858000" y="3048000"/>
            <a:ext cx="4318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标准建设：推动行业规范统一</a:t>
            </a:r>
            <a:endParaRPr lang="en-US" sz="1100"/>
          </a:p>
        </p:txBody>
      </p:sp>
      <p:sp>
        <p:nvSpPr>
          <p:cNvPr id="17" name="AutoShape 17"/>
          <p:cNvSpPr/>
          <p:nvPr/>
        </p:nvSpPr>
        <p:spPr>
          <a:xfrm>
            <a:off x="6858000" y="3492500"/>
            <a:ext cx="4318000" cy="508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制定覆盖不同业务场景的统一数据标注规范与流程，显著提升跨团队数据的一致性与通用复用性。</a:t>
            </a:r>
            <a:endParaRPr lang="en-US" sz="1100"/>
          </a:p>
        </p:txBody>
      </p:sp>
      <p:sp>
        <p:nvSpPr>
          <p:cNvPr id="18" name="AutoShape 18"/>
          <p:cNvSpPr/>
          <p:nvPr/>
        </p:nvSpPr>
        <p:spPr>
          <a:xfrm>
            <a:off x="5588000" y="4191000"/>
            <a:ext cx="5842000" cy="1143000"/>
          </a:xfrm>
          <a:prstGeom prst="roundRect">
            <a:avLst>
              <a:gd name="adj" fmla="val 13333"/>
            </a:avLst>
          </a:prstGeom>
          <a:solidFill>
            <a:srgbClr val="FFFFFF">
              <a:alpha val="100000"/>
            </a:srgbClr>
          </a:solidFill>
          <a:ln w="25400" cap="flat" cmpd="sng">
            <a:noFill/>
            <a:prstDash val="solid"/>
            <a:round/>
          </a:ln>
          <a:effectLst>
            <a:outerShdw blurRad="190500" dist="38100" dir="5400000" algn="tl" rotWithShape="0">
              <a:srgbClr val="000000">
                <a:alpha val="6000"/>
              </a:srgbClr>
            </a:outerShdw>
          </a:effectLst>
        </p:spPr>
        <p:txBody>
          <a:bodyPr vert="horz" wrap="square" lIns="63500" tIns="63500" rIns="63500" bIns="63500" rtlCol="0" anchor="ctr"/>
          <a:lstStyle/>
          <a:p>
            <a:pPr algn="ctr">
              <a:defRPr/>
            </a:pPr>
          </a:p>
        </p:txBody>
      </p:sp>
      <p:sp>
        <p:nvSpPr>
          <p:cNvPr id="19" name="AutoShape 19"/>
          <p:cNvSpPr/>
          <p:nvPr/>
        </p:nvSpPr>
        <p:spPr>
          <a:xfrm>
            <a:off x="5842000" y="4381500"/>
            <a:ext cx="762000" cy="762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20" name="Picture 20"/>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032500" y="4572000"/>
            <a:ext cx="381000" cy="381000"/>
          </a:xfrm>
          <a:prstGeom prst="rect">
            <a:avLst/>
          </a:prstGeom>
        </p:spPr>
      </p:pic>
      <p:sp>
        <p:nvSpPr>
          <p:cNvPr id="21" name="AutoShape 21"/>
          <p:cNvSpPr/>
          <p:nvPr/>
        </p:nvSpPr>
        <p:spPr>
          <a:xfrm>
            <a:off x="6858000" y="4381500"/>
            <a:ext cx="4318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服务深耕：培养垂直领域专家</a:t>
            </a:r>
            <a:endParaRPr lang="en-US" sz="1100"/>
          </a:p>
        </p:txBody>
      </p:sp>
      <p:sp>
        <p:nvSpPr>
          <p:cNvPr id="22" name="AutoShape 22"/>
          <p:cNvSpPr/>
          <p:nvPr/>
        </p:nvSpPr>
        <p:spPr>
          <a:xfrm>
            <a:off x="6858000" y="4826000"/>
            <a:ext cx="4318000" cy="508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深耕金融、医疗等垂直领域，培养既懂标注技术又具备深厚行业背景知识的专业化服务团队。</a:t>
            </a:r>
            <a:endParaRPr lang="en-US" sz="1100"/>
          </a:p>
        </p:txBody>
      </p:sp>
      <p:sp>
        <p:nvSpPr>
          <p:cNvPr id="23" name="AutoShape 23"/>
          <p:cNvSpPr/>
          <p:nvPr/>
        </p:nvSpPr>
        <p:spPr>
          <a:xfrm>
            <a:off x="5588000" y="5524500"/>
            <a:ext cx="5842000" cy="1079500"/>
          </a:xfrm>
          <a:prstGeom prst="roundRect">
            <a:avLst>
              <a:gd name="adj" fmla="val 14117"/>
            </a:avLst>
          </a:prstGeom>
          <a:solidFill>
            <a:srgbClr val="FFFFFF">
              <a:alpha val="100000"/>
            </a:srgbClr>
          </a:solidFill>
          <a:ln w="25400" cap="flat" cmpd="sng">
            <a:noFill/>
            <a:prstDash val="solid"/>
            <a:round/>
          </a:ln>
          <a:effectLst>
            <a:outerShdw blurRad="190500" dist="38100" dir="5400000" algn="tl" rotWithShape="0">
              <a:srgbClr val="000000">
                <a:alpha val="6000"/>
              </a:srgbClr>
            </a:outerShdw>
          </a:effectLst>
        </p:spPr>
        <p:txBody>
          <a:bodyPr vert="horz" wrap="square" lIns="63500" tIns="63500" rIns="63500" bIns="63500" rtlCol="0" anchor="ctr"/>
          <a:lstStyle/>
          <a:p>
            <a:pPr algn="ctr">
              <a:defRPr/>
            </a:pPr>
          </a:p>
        </p:txBody>
      </p:sp>
      <p:sp>
        <p:nvSpPr>
          <p:cNvPr id="24" name="AutoShape 24"/>
          <p:cNvSpPr/>
          <p:nvPr/>
        </p:nvSpPr>
        <p:spPr>
          <a:xfrm>
            <a:off x="5842000" y="5689600"/>
            <a:ext cx="762000" cy="762000"/>
          </a:xfrm>
          <a:prstGeom prst="ellipse">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25" name="Picture 25"/>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032500" y="5880100"/>
            <a:ext cx="381000" cy="381000"/>
          </a:xfrm>
          <a:prstGeom prst="rect">
            <a:avLst/>
          </a:prstGeom>
        </p:spPr>
      </p:pic>
      <p:sp>
        <p:nvSpPr>
          <p:cNvPr id="26" name="AutoShape 26"/>
          <p:cNvSpPr/>
          <p:nvPr/>
        </p:nvSpPr>
        <p:spPr>
          <a:xfrm>
            <a:off x="6858000" y="5651500"/>
            <a:ext cx="4318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安全保障：融合隐私计算技术</a:t>
            </a:r>
            <a:endParaRPr lang="en-US" sz="1100"/>
          </a:p>
        </p:txBody>
      </p:sp>
      <p:sp>
        <p:nvSpPr>
          <p:cNvPr id="27" name="AutoShape 27"/>
          <p:cNvSpPr/>
          <p:nvPr/>
        </p:nvSpPr>
        <p:spPr>
          <a:xfrm>
            <a:off x="6858000" y="6032500"/>
            <a:ext cx="4318000" cy="508000"/>
          </a:xfrm>
          <a:prstGeom prst="rect">
            <a:avLst/>
          </a:prstGeom>
          <a:noFill/>
          <a:ln w="12700" cap="flat" cmpd="sng">
            <a:noFill/>
            <a:prstDash val="solid"/>
            <a:round/>
          </a:ln>
        </p:spPr>
        <p:txBody>
          <a:bodyPr vert="horz" wrap="square" lIns="0" tIns="0" rIns="0" bIns="0" rtlCol="0" anchor="t" anchorCtr="0"/>
          <a:lstStyle/>
          <a:p>
            <a:pPr indent="0" algn="l">
              <a:lnSpc>
                <a:spcPct val="100000"/>
              </a:lnSpc>
              <a:defRPr/>
            </a:pPr>
            <a:r>
              <a:rPr lang="en-US" sz="1200" b="0" i="0" u="none" strike="noStrike">
                <a:solidFill>
                  <a:srgbClr val="4B5563"/>
                </a:solidFill>
                <a:latin typeface="Noto Sans SC" panose="020B0200000000000000" charset="-122"/>
                <a:ea typeface="Noto Sans SC" panose="020B0200000000000000" charset="-122"/>
                <a:cs typeface="Noto Sans SC" panose="020B0200000000000000" charset="-122"/>
                <a:sym typeface="Noto Sans SC" panose="020B0200000000000000" charset="-122"/>
              </a:rPr>
              <a:t>引入联邦学习、差分隐私等前沿技术，在保障数据流通效率的同时，彻底解决数据隐私安全痛点。</a:t>
            </a:r>
            <a:endParaRPr lang="en-US" sz="11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3F4F6">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5080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05. 结论与思考</a:t>
            </a:r>
            <a:endParaRPr lang="en-US" sz="1100"/>
          </a:p>
        </p:txBody>
      </p:sp>
      <p:sp>
        <p:nvSpPr>
          <p:cNvPr id="3" name="AutoShape 3"/>
          <p:cNvSpPr/>
          <p:nvPr/>
        </p:nvSpPr>
        <p:spPr>
          <a:xfrm>
            <a:off x="762000" y="1651000"/>
            <a:ext cx="3302000" cy="4318000"/>
          </a:xfrm>
          <a:prstGeom prst="roundRect">
            <a:avLst>
              <a:gd name="adj" fmla="val 6153"/>
            </a:avLst>
          </a:prstGeom>
          <a:solidFill>
            <a:srgbClr val="FFFFFF">
              <a:alpha val="100000"/>
            </a:srgbClr>
          </a:solidFill>
          <a:ln w="25400" cap="flat" cmpd="sng">
            <a:noFill/>
            <a:prstDash val="solid"/>
            <a:round/>
          </a:ln>
          <a:effectLst>
            <a:outerShdw blurRad="254000" dist="50800" dir="2700000" algn="tl" rotWithShape="0">
              <a:srgbClr val="000000">
                <a:alpha val="6000"/>
              </a:srgbClr>
            </a:outerShdw>
          </a:effectLst>
        </p:spPr>
        <p:txBody>
          <a:bodyPr vert="horz" wrap="square" lIns="63500" tIns="63500" rIns="63500" bIns="63500" rtlCol="0" anchor="ctr"/>
          <a:lstStyle/>
          <a:p>
            <a:pPr algn="ctr">
              <a:defRPr/>
            </a:pPr>
          </a:p>
        </p:txBody>
      </p:sp>
      <p:sp>
        <p:nvSpPr>
          <p:cNvPr id="4" name="AutoShape 4"/>
          <p:cNvSpPr/>
          <p:nvPr/>
        </p:nvSpPr>
        <p:spPr>
          <a:xfrm>
            <a:off x="1143000" y="2032000"/>
            <a:ext cx="812800" cy="812800"/>
          </a:xfrm>
          <a:prstGeom prst="ellipse">
            <a:avLst/>
          </a:prstGeom>
          <a:solidFill>
            <a:srgbClr val="6EE7B7">
              <a:alpha val="15000"/>
            </a:srgbClr>
          </a:solidFill>
          <a:ln w="25400" cap="flat" cmpd="sng">
            <a:no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346200" y="2235200"/>
            <a:ext cx="406400" cy="406400"/>
          </a:xfrm>
          <a:prstGeom prst="rect">
            <a:avLst/>
          </a:prstGeom>
        </p:spPr>
      </p:pic>
      <p:sp>
        <p:nvSpPr>
          <p:cNvPr id="6" name="AutoShape 6"/>
          <p:cNvSpPr/>
          <p:nvPr/>
        </p:nvSpPr>
        <p:spPr>
          <a:xfrm>
            <a:off x="1143000" y="3175000"/>
            <a:ext cx="2540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20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核心总结</a:t>
            </a:r>
            <a:endParaRPr lang="en-US" sz="1100"/>
          </a:p>
        </p:txBody>
      </p:sp>
      <p:sp>
        <p:nvSpPr>
          <p:cNvPr id="7" name="AutoShape 7"/>
          <p:cNvSpPr/>
          <p:nvPr/>
        </p:nvSpPr>
        <p:spPr>
          <a:xfrm>
            <a:off x="1143000" y="3746500"/>
            <a:ext cx="508000" cy="50800"/>
          </a:xfrm>
          <a:prstGeom prst="roundRect">
            <a:avLst>
              <a:gd name="adj" fmla="val 0"/>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8" name="AutoShape 8"/>
          <p:cNvSpPr/>
          <p:nvPr/>
        </p:nvSpPr>
        <p:spPr>
          <a:xfrm>
            <a:off x="1143000" y="4191000"/>
            <a:ext cx="2540000" cy="1143000"/>
          </a:xfrm>
          <a:prstGeom prst="rect">
            <a:avLst/>
          </a:prstGeom>
          <a:noFill/>
          <a:ln w="12700" cap="flat" cmpd="sng">
            <a:noFill/>
            <a:prstDash val="solid"/>
            <a:round/>
          </a:ln>
        </p:spPr>
        <p:txBody>
          <a:bodyPr vert="horz" wrap="square" lIns="0" tIns="0" rIns="0" bIns="0" rtlCol="0" anchor="t" anchorCtr="0"/>
          <a:lstStyle/>
          <a:p>
            <a:pPr indent="0" algn="l">
              <a:lnSpc>
                <a:spcPct val="133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数据标注是AI模型获取认知能力的核心基础，是整个AI产业不可或缺的底层基础设施。</a:t>
            </a:r>
            <a:endParaRPr lang="en-US" sz="1100"/>
          </a:p>
        </p:txBody>
      </p:sp>
      <p:sp>
        <p:nvSpPr>
          <p:cNvPr id="9" name="AutoShape 9"/>
          <p:cNvSpPr/>
          <p:nvPr/>
        </p:nvSpPr>
        <p:spPr>
          <a:xfrm>
            <a:off x="4445000" y="1651000"/>
            <a:ext cx="3302000" cy="4318000"/>
          </a:xfrm>
          <a:prstGeom prst="roundRect">
            <a:avLst>
              <a:gd name="adj" fmla="val 6153"/>
            </a:avLst>
          </a:prstGeom>
          <a:solidFill>
            <a:srgbClr val="FFFFFF">
              <a:alpha val="100000"/>
            </a:srgbClr>
          </a:solidFill>
          <a:ln w="25400" cap="flat" cmpd="sng">
            <a:noFill/>
            <a:prstDash val="solid"/>
            <a:round/>
          </a:ln>
          <a:effectLst>
            <a:outerShdw blurRad="254000" dist="50800" dir="2700000" algn="tl" rotWithShape="0">
              <a:srgbClr val="000000">
                <a:alpha val="6000"/>
              </a:srgbClr>
            </a:outerShdw>
          </a:effectLst>
        </p:spPr>
        <p:txBody>
          <a:bodyPr vert="horz" wrap="square" lIns="63500" tIns="63500" rIns="63500" bIns="63500" rtlCol="0" anchor="ctr"/>
          <a:lstStyle/>
          <a:p>
            <a:pPr algn="ctr">
              <a:defRPr/>
            </a:pPr>
          </a:p>
        </p:txBody>
      </p:sp>
      <p:sp>
        <p:nvSpPr>
          <p:cNvPr id="10" name="AutoShape 10"/>
          <p:cNvSpPr/>
          <p:nvPr/>
        </p:nvSpPr>
        <p:spPr>
          <a:xfrm>
            <a:off x="4826000" y="2032000"/>
            <a:ext cx="812800" cy="812800"/>
          </a:xfrm>
          <a:prstGeom prst="ellipse">
            <a:avLst/>
          </a:prstGeom>
          <a:solidFill>
            <a:srgbClr val="6EE7B7">
              <a:alpha val="15000"/>
            </a:srgbClr>
          </a:solidFill>
          <a:ln w="25400" cap="flat" cmpd="sng">
            <a:noFill/>
            <a:prstDash val="solid"/>
            <a:round/>
          </a:ln>
        </p:spPr>
        <p:txBody>
          <a:bodyPr vert="horz" wrap="square" lIns="63500" tIns="63500" rIns="63500" bIns="63500" rtlCol="0" anchor="ctr"/>
          <a:lstStyle/>
          <a:p>
            <a:pPr algn="ctr">
              <a:defRPr/>
            </a:pPr>
          </a:p>
        </p:txBody>
      </p:sp>
      <p:pic>
        <p:nvPicPr>
          <p:cNvPr id="11" name="Picture 11"/>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200" y="2235200"/>
            <a:ext cx="406400" cy="406400"/>
          </a:xfrm>
          <a:prstGeom prst="rect">
            <a:avLst/>
          </a:prstGeom>
        </p:spPr>
      </p:pic>
      <p:sp>
        <p:nvSpPr>
          <p:cNvPr id="12" name="AutoShape 12"/>
          <p:cNvSpPr/>
          <p:nvPr/>
        </p:nvSpPr>
        <p:spPr>
          <a:xfrm>
            <a:off x="4826000" y="3175000"/>
            <a:ext cx="2540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20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认知升华</a:t>
            </a:r>
            <a:endParaRPr lang="en-US" sz="1100"/>
          </a:p>
        </p:txBody>
      </p:sp>
      <p:sp>
        <p:nvSpPr>
          <p:cNvPr id="13" name="AutoShape 13"/>
          <p:cNvSpPr/>
          <p:nvPr/>
        </p:nvSpPr>
        <p:spPr>
          <a:xfrm>
            <a:off x="4826000" y="3746500"/>
            <a:ext cx="508000" cy="50800"/>
          </a:xfrm>
          <a:prstGeom prst="roundRect">
            <a:avLst>
              <a:gd name="adj" fmla="val 0"/>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14" name="AutoShape 14"/>
          <p:cNvSpPr/>
          <p:nvPr/>
        </p:nvSpPr>
        <p:spPr>
          <a:xfrm>
            <a:off x="4826000" y="4191000"/>
            <a:ext cx="2540000" cy="1143000"/>
          </a:xfrm>
          <a:prstGeom prst="rect">
            <a:avLst/>
          </a:prstGeom>
          <a:noFill/>
          <a:ln w="12700" cap="flat" cmpd="sng">
            <a:noFill/>
            <a:prstDash val="solid"/>
            <a:round/>
          </a:ln>
        </p:spPr>
        <p:txBody>
          <a:bodyPr vert="horz" wrap="square" lIns="0" tIns="0" rIns="0" bIns="0" rtlCol="0" anchor="t" anchorCtr="0"/>
          <a:lstStyle/>
          <a:p>
            <a:pPr indent="0" algn="l">
              <a:lnSpc>
                <a:spcPct val="133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必须打破对数据标注的刻板印象，充分认识到这项工作背后的严谨性、专业门槛与肩负的重大责任。</a:t>
            </a:r>
            <a:endParaRPr lang="en-US" sz="1100"/>
          </a:p>
        </p:txBody>
      </p:sp>
      <p:sp>
        <p:nvSpPr>
          <p:cNvPr id="15" name="AutoShape 15"/>
          <p:cNvSpPr/>
          <p:nvPr/>
        </p:nvSpPr>
        <p:spPr>
          <a:xfrm>
            <a:off x="8128000" y="1651000"/>
            <a:ext cx="3302000" cy="4318000"/>
          </a:xfrm>
          <a:prstGeom prst="roundRect">
            <a:avLst>
              <a:gd name="adj" fmla="val 6153"/>
            </a:avLst>
          </a:prstGeom>
          <a:solidFill>
            <a:srgbClr val="FFFFFF">
              <a:alpha val="100000"/>
            </a:srgbClr>
          </a:solidFill>
          <a:ln w="25400" cap="flat" cmpd="sng">
            <a:noFill/>
            <a:prstDash val="solid"/>
            <a:round/>
          </a:ln>
          <a:effectLst>
            <a:outerShdw blurRad="254000" dist="50800" dir="2700000" algn="tl" rotWithShape="0">
              <a:srgbClr val="000000">
                <a:alpha val="6000"/>
              </a:srgbClr>
            </a:outerShdw>
          </a:effectLst>
        </p:spPr>
        <p:txBody>
          <a:bodyPr vert="horz" wrap="square" lIns="63500" tIns="63500" rIns="63500" bIns="63500" rtlCol="0" anchor="ctr"/>
          <a:lstStyle/>
          <a:p>
            <a:pPr algn="ctr">
              <a:defRPr/>
            </a:pPr>
          </a:p>
        </p:txBody>
      </p:sp>
      <p:sp>
        <p:nvSpPr>
          <p:cNvPr id="16" name="AutoShape 16"/>
          <p:cNvSpPr/>
          <p:nvPr/>
        </p:nvSpPr>
        <p:spPr>
          <a:xfrm>
            <a:off x="8509000" y="2032000"/>
            <a:ext cx="812800" cy="812800"/>
          </a:xfrm>
          <a:prstGeom prst="ellipse">
            <a:avLst/>
          </a:prstGeom>
          <a:solidFill>
            <a:srgbClr val="6EE7B7">
              <a:alpha val="15000"/>
            </a:srgbClr>
          </a:solidFill>
          <a:ln w="25400" cap="flat" cmpd="sng">
            <a:noFill/>
            <a:prstDash val="solid"/>
            <a:round/>
          </a:ln>
        </p:spPr>
        <p:txBody>
          <a:bodyPr vert="horz" wrap="square" lIns="63500" tIns="63500" rIns="63500" bIns="63500" rtlCol="0" anchor="ctr"/>
          <a:lstStyle/>
          <a:p>
            <a:pPr algn="ctr">
              <a:defRPr/>
            </a:pPr>
          </a:p>
        </p:txBody>
      </p:sp>
      <p:pic>
        <p:nvPicPr>
          <p:cNvPr id="17" name="Picture 17"/>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712200" y="2235200"/>
            <a:ext cx="406400" cy="406400"/>
          </a:xfrm>
          <a:prstGeom prst="rect">
            <a:avLst/>
          </a:prstGeom>
        </p:spPr>
      </p:pic>
      <p:sp>
        <p:nvSpPr>
          <p:cNvPr id="18" name="AutoShape 18"/>
          <p:cNvSpPr/>
          <p:nvPr/>
        </p:nvSpPr>
        <p:spPr>
          <a:xfrm>
            <a:off x="8509000" y="3175000"/>
            <a:ext cx="2540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2000" b="1" i="0" u="none" strike="noStrike">
                <a:solidFill>
                  <a:srgbClr val="1F2937"/>
                </a:solidFill>
                <a:latin typeface="Noto Sans SC" panose="020B0200000000000000" charset="-122"/>
                <a:ea typeface="Noto Sans SC" panose="020B0200000000000000" charset="-122"/>
                <a:cs typeface="Noto Sans SC" panose="020B0200000000000000" charset="-122"/>
                <a:sym typeface="Noto Sans SC" panose="020B0200000000000000" charset="-122"/>
              </a:rPr>
              <a:t>未来展望</a:t>
            </a:r>
            <a:endParaRPr lang="en-US" sz="1100"/>
          </a:p>
        </p:txBody>
      </p:sp>
      <p:sp>
        <p:nvSpPr>
          <p:cNvPr id="19" name="AutoShape 19"/>
          <p:cNvSpPr/>
          <p:nvPr/>
        </p:nvSpPr>
        <p:spPr>
          <a:xfrm>
            <a:off x="8509000" y="3746500"/>
            <a:ext cx="508000" cy="50800"/>
          </a:xfrm>
          <a:prstGeom prst="roundRect">
            <a:avLst>
              <a:gd name="adj" fmla="val 0"/>
            </a:avLst>
          </a:prstGeom>
          <a:solidFill>
            <a:srgbClr val="6EE7B7">
              <a:alpha val="100000"/>
            </a:srgbClr>
          </a:solidFill>
          <a:ln w="25400" cap="flat" cmpd="sng">
            <a:noFill/>
            <a:prstDash val="solid"/>
            <a:round/>
          </a:ln>
        </p:spPr>
        <p:txBody>
          <a:bodyPr vert="horz" wrap="square" lIns="63500" tIns="63500" rIns="63500" bIns="63500" rtlCol="0" anchor="ctr"/>
          <a:lstStyle/>
          <a:p>
            <a:pPr algn="ctr">
              <a:defRPr/>
            </a:pPr>
          </a:p>
        </p:txBody>
      </p:sp>
      <p:sp>
        <p:nvSpPr>
          <p:cNvPr id="20" name="AutoShape 20"/>
          <p:cNvSpPr/>
          <p:nvPr/>
        </p:nvSpPr>
        <p:spPr>
          <a:xfrm>
            <a:off x="8509000" y="4191000"/>
            <a:ext cx="2540000" cy="1143000"/>
          </a:xfrm>
          <a:prstGeom prst="rect">
            <a:avLst/>
          </a:prstGeom>
          <a:noFill/>
          <a:ln w="12700" cap="flat" cmpd="sng">
            <a:noFill/>
            <a:prstDash val="solid"/>
            <a:round/>
          </a:ln>
        </p:spPr>
        <p:txBody>
          <a:bodyPr vert="horz" wrap="square" lIns="0" tIns="0" rIns="0" bIns="0" rtlCol="0" anchor="t" anchorCtr="0"/>
          <a:lstStyle/>
          <a:p>
            <a:pPr indent="0" algn="l">
              <a:lnSpc>
                <a:spcPct val="133000"/>
              </a:lnSpc>
              <a:defRPr/>
            </a:pPr>
            <a:r>
              <a:rPr lang="en-US" sz="1200" b="0" i="0" u="none" strike="noStrike">
                <a:solidFill>
                  <a:srgbClr val="6B7280"/>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数据标注行业需通过技术、标准、服务和安全的全面升级，为AI技术的持续突破与产业落地提供坚实支撑。</a:t>
            </a:r>
            <a:endParaRPr lang="en-US" sz="11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1182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000000">
              <a:alpha val="4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1905000"/>
            <a:ext cx="12192000" cy="889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感谢聆听</a:t>
            </a:r>
            <a:endParaRPr lang="en-US" sz="1100"/>
          </a:p>
        </p:txBody>
      </p:sp>
      <p:sp>
        <p:nvSpPr>
          <p:cNvPr id="4" name="AutoShape 4"/>
          <p:cNvSpPr/>
          <p:nvPr/>
        </p:nvSpPr>
        <p:spPr>
          <a:xfrm>
            <a:off x="0" y="3048000"/>
            <a:ext cx="12192000" cy="1524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9600" b="1" i="0" u="none" strike="noStrike">
                <a:solidFill>
                  <a:srgbClr val="6EE7B7"/>
                </a:solidFill>
                <a:latin typeface="Noto Sans SC" panose="020B0200000000000000" charset="-122"/>
                <a:ea typeface="Noto Sans SC" panose="020B0200000000000000" charset="-122"/>
                <a:cs typeface="Noto Sans SC" panose="020B0200000000000000" charset="-122"/>
                <a:sym typeface="Noto Sans SC" panose="020B0200000000000000" charset="-122"/>
              </a:rPr>
              <a:t>Q&amp;A</a:t>
            </a:r>
            <a:endParaRPr lang="en-US" sz="1100"/>
          </a:p>
        </p:txBody>
      </p:sp>
      <p:sp>
        <p:nvSpPr>
          <p:cNvPr id="5" name="AutoShape 5"/>
          <p:cNvSpPr/>
          <p:nvPr/>
        </p:nvSpPr>
        <p:spPr>
          <a:xfrm>
            <a:off x="0" y="4953000"/>
            <a:ext cx="12192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600" b="0" i="0" u="none" strike="noStrike">
                <a:solidFill>
                  <a:srgbClr val="E5E7EB">
                    <a:alpha val="8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欢迎提问 · 交流探讨</a:t>
            </a:r>
            <a:endParaRPr lang="en-US" sz="1100"/>
          </a:p>
        </p:txBody>
      </p:sp>
      <p:pic>
        <p:nvPicPr>
          <p:cNvPr id="6" name="Picture 6"/>
          <p:cNvPicPr>
            <a:picLocks noChangeAspect="1"/>
          </p:cNvPicPr>
          <p:nvPr/>
        </p:nvPicPr>
        <p:blipFill>
          <a:blip r:embed="rId1"/>
          <a:stretch>
            <a:fillRect/>
          </a:stretch>
        </p:blipFill>
        <p:spPr>
          <a:xfrm>
            <a:off x="10668000" y="6190112"/>
            <a:ext cx="1524000" cy="667888"/>
          </a:xfrm>
          <a:prstGeom prst="rect">
            <a:avLst/>
          </a:prstGeom>
        </p:spPr>
      </p:pic>
    </p:spTree>
  </p:cSld>
  <p:clrMapOvr>
    <a:masterClrMapping/>
  </p:clrMapOvr>
</p:sld>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2498</Words>
  <Application>WPS 演示</Application>
  <PresentationFormat/>
  <Paragraphs>265</Paragraphs>
  <Slides>16</Slides>
  <Notes>0</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16</vt:i4>
      </vt:variant>
    </vt:vector>
  </HeadingPairs>
  <TitlesOfParts>
    <vt:vector size="25" baseType="lpstr">
      <vt:lpstr>Arial</vt:lpstr>
      <vt:lpstr>宋体</vt:lpstr>
      <vt:lpstr>Wingdings</vt:lpstr>
      <vt:lpstr>Arial</vt:lpstr>
      <vt:lpstr>Noto Sans SC</vt:lpstr>
      <vt:lpstr>微软雅黑</vt:lpstr>
      <vt:lpstr>Arial Unicode MS</vt:lpstr>
      <vt:lpstr>Office 主题​​</vt:lpstr>
      <vt:lpstr>默认主题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WLY</cp:lastModifiedBy>
  <cp:revision>1</cp:revision>
  <dcterms:created xsi:type="dcterms:W3CDTF">2026-04-18T05:13:11Z</dcterms:created>
  <dcterms:modified xsi:type="dcterms:W3CDTF">2026-04-18T05:13:11Z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2052-12.1.0.25225</vt:lpwstr>
  </property>
  <property fmtid="{D5CDD505-2E9C-101B-9397-08002B2CF9AE}" pid="3" name="ICV">
    <vt:lpwstr>B1A9A32E2A5445CAAB6DD8A872798E88_13</vt:lpwstr>
  </property>
</Properties>
</file>