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1.svg" ContentType="image/svg+xml"/>
  <Override PartName="/ppt/media/image103.svg" ContentType="image/svg+xml"/>
  <Override PartName="/ppt/media/image105.svg" ContentType="image/svg+xml"/>
  <Override PartName="/ppt/media/image107.svg" ContentType="image/svg+xml"/>
  <Override PartName="/ppt/media/image109.svg" ContentType="image/svg+xml"/>
  <Override PartName="/ppt/media/image11.svg" ContentType="image/svg+xml"/>
  <Override PartName="/ppt/media/image111.svg" ContentType="image/svg+xml"/>
  <Override PartName="/ppt/media/image113.svg" ContentType="image/svg+xml"/>
  <Override PartName="/ppt/media/image116.svg" ContentType="image/svg+xml"/>
  <Override PartName="/ppt/media/image119.svg" ContentType="image/svg+xml"/>
  <Override PartName="/ppt/media/image121.svg" ContentType="image/svg+xml"/>
  <Override PartName="/ppt/media/image124.svg" ContentType="image/svg+xml"/>
  <Override PartName="/ppt/media/image13.svg" ContentType="image/svg+xml"/>
  <Override PartName="/ppt/media/image16.svg" ContentType="image/svg+xml"/>
  <Override PartName="/ppt/media/image18.svg" ContentType="image/svg+xml"/>
  <Override PartName="/ppt/media/image20.svg" ContentType="image/svg+xml"/>
  <Override PartName="/ppt/media/image23.svg" ContentType="image/svg+xml"/>
  <Override PartName="/ppt/media/image25.svg" ContentType="image/svg+xml"/>
  <Override PartName="/ppt/media/image27.svg" ContentType="image/svg+xml"/>
  <Override PartName="/ppt/media/image29.svg" ContentType="image/svg+xml"/>
  <Override PartName="/ppt/media/image3.svg" ContentType="image/svg+xml"/>
  <Override PartName="/ppt/media/image31.svg" ContentType="image/svg+xml"/>
  <Override PartName="/ppt/media/image33.svg" ContentType="image/svg+xml"/>
  <Override PartName="/ppt/media/image35.svg" ContentType="image/svg+xml"/>
  <Override PartName="/ppt/media/image37.svg" ContentType="image/svg+xml"/>
  <Override PartName="/ppt/media/image39.svg" ContentType="image/svg+xml"/>
  <Override PartName="/ppt/media/image41.svg" ContentType="image/svg+xml"/>
  <Override PartName="/ppt/media/image44.svg" ContentType="image/svg+xml"/>
  <Override PartName="/ppt/media/image46.svg" ContentType="image/svg+xml"/>
  <Override PartName="/ppt/media/image48.svg" ContentType="image/svg+xml"/>
  <Override PartName="/ppt/media/image5.svg" ContentType="image/svg+xml"/>
  <Override PartName="/ppt/media/image50.svg" ContentType="image/svg+xml"/>
  <Override PartName="/ppt/media/image53.svg" ContentType="image/svg+xml"/>
  <Override PartName="/ppt/media/image55.svg" ContentType="image/svg+xml"/>
  <Override PartName="/ppt/media/image58.svg" ContentType="image/svg+xml"/>
  <Override PartName="/ppt/media/image60.svg" ContentType="image/svg+xml"/>
  <Override PartName="/ppt/media/image62.svg" ContentType="image/svg+xml"/>
  <Override PartName="/ppt/media/image64.svg" ContentType="image/svg+xml"/>
  <Override PartName="/ppt/media/image67.svg" ContentType="image/svg+xml"/>
  <Override PartName="/ppt/media/image69.svg" ContentType="image/svg+xml"/>
  <Override PartName="/ppt/media/image7.svg" ContentType="image/svg+xml"/>
  <Override PartName="/ppt/media/image71.svg" ContentType="image/svg+xml"/>
  <Override PartName="/ppt/media/image73.svg" ContentType="image/svg+xml"/>
  <Override PartName="/ppt/media/image75.svg" ContentType="image/svg+xml"/>
  <Override PartName="/ppt/media/image78.svg" ContentType="image/svg+xml"/>
  <Override PartName="/ppt/media/image80.svg" ContentType="image/svg+xml"/>
  <Override PartName="/ppt/media/image82.svg" ContentType="image/svg+xml"/>
  <Override PartName="/ppt/media/image85.svg" ContentType="image/svg+xml"/>
  <Override PartName="/ppt/media/image87.svg" ContentType="image/svg+xml"/>
  <Override PartName="/ppt/media/image9.svg" ContentType="image/svg+xml"/>
  <Override PartName="/ppt/media/image91.svg" ContentType="image/svg+xml"/>
  <Override PartName="/ppt/media/image93.svg" ContentType="image/svg+xml"/>
  <Override PartName="/ppt/media/image95.svg" ContentType="image/svg+xml"/>
  <Override PartName="/ppt/media/image97.svg" ContentType="image/svg+xml"/>
  <Override PartName="/ppt/media/image99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欢迎参加本次分享。今天，我们将深入探讨一个备受关注的话题：奔驰与宝马在L3级自动驾驶领域的战略布局与ODD，也就是设计运行域的深度解析。我们将通过对比两家行业巨头的不同路径，审视L3商业化落地的真实挑战与未来趋势。这份报告基于最新的市场动态和技术分析，希望能为大家带来有价值的洞察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分享将分为五个部分。首先，我们将从引言开始，明确L3自动驾驶的定义、ODD的概念以及它与L2的本质区别。接着，我们会深度解析奔驰作为商业化先锋的L3策略。然后，我们将剖析宝马从探索到回归的战略转变。第四部分，我们会对这两种路径进行横向对比，并探讨其带来的行业启示。最后，我们将分享对L3商业化未来的思考与展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我们来理解什么是L3级自动驾驶。根据SAE的定义，它被称为“有条件的自动驾驶”。这里的“条件”至关重要。其核心特征是责任主体的转移：在系统设计的运行范围内，也就是ODD内，如果发生事故，责任将由驾驶员转移给车企。这意味着驾驶员可以暂时解放双手和注意力，去做其他事情。但同时，他也必须随时准备在系统要求时，在大约10秒内接管车辆。这是L3与L2的根本区别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那么，刚才提到的ODD，到底是什么？ODD，即设计运行域，就是自动驾驶系统的“能力圈”和“安全边界”。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它详细规定了系统能在什么条件下工作，比如，在什么类型的道路上、什么天气下、什么速度范围内。这张图形象地展示了这一点：护盾内是安全区，护盾外是禁区。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一个清晰、明确的ODD，是保证系统安全、管理用户预期、并获得法规批准的基石。无论是对于车企开发还是用户使用，理解ODD的核心要素（道路、环境、交通、速度、地理）都是至关重要的。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很多人以为L3只是L2的简单升级，但实际上，两者之间存在巨大的量化鸿沟。这张表格清晰地展示了区别。从法律责任的根本性转移，到系统冗余设计的指数级提升，再到接管时间、传感器配置和定位精度的巨大差异，每一项都意味着技术复杂度和成本的急剧增加。L3不仅仅是功能的增强，而是整个技术、法律和责任体系的重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接下来，我们深入解析奔驰的L3策略。奔驰的DRIVE PILOT系统，是全球首个获得法规批准并实现商业化的L3系统。自2022年在德国率先获批以来，它已经在美国等市场获得许可，并计划进入中国。这不仅是技术上的突破，更是在法规和商业化落地层面树立了行业标杆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奔驰的ODD定义得非常严格和清晰。它只在特定的高速公路、交通拥堵、时速不超过60公里/小时、且是白天良好天气的情况下才能激活。可以看到，在这种场景下，驾驶员的双手可以完全离开方向盘，去处理工作或娱乐。这种对场景的严格限定，是奔驰能够率先获得法规批准的关键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为了承担起这份责任，奔驰在技术上构建了强大的“双保险”。DRIVE PILOT系统拥有超过30个传感器，其中车顶的激光雷达是核心。更重要的是，它在转向、制动、电源和计算单元等所有关键系统上都采用了全冗余设计。这意味着，即使任何一个部件失效，备份系统也能立即接管，确保车辆安全。这种不计成本的冗余设计，是实现责任转移的技术基础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那么，奔驰L3的实际价值体现在哪里？首先，对驾驶员而言，它在拥堵时真正解放了时间和注意力，极大地降低了驾驶压力。其次，在安全性上，系统更快的反应速度和明确的责任界定，为用户提供了法律保障。更重要的是，它作为行业标杆，打通了L3商业化的最后一公里，并有力地推动了全球相关法规的完善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看完了奔驰，我们再来看看宝马。宝马也曾推出过名为Personal Pilot L3的系统，并搭载在7系和i7上，一度被视为奔驰的直接竞争对手。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它的ODD定义、速度限制、硬件配置都与奔驰非常相似，同样要求严苛的环境条件，例如仅在拥堵高速上最高60公里/小时运行，且要求天气良好。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然而，其在德国市场高达5110-6000欧元（约合4-5万人民币）的选装价格，极大地限制了用户的购买意愿，为后续该功能的市场表现埋下了伏笔。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然而，戏剧性的一幕发生了。在2026年，宝马宣布取消L3功能。为什么？原因很现实：市场需求严重不足。选装率不足5%，超过六成的用户从未使用。用户普遍认为，高昂的价格与受限的场景严重不符，感知价值太低。最终，宝马官方承认，这项业务无法盈利。这标志着宝马从激进的L3探索，转向了更务实的路线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宝马的新方向是什么？是聚焦L2++。这套系统虽然仍需驾驶员保持注意力，但它的适用范围更广，最高支持130公里/小时的高速行驶，并且支持自动变道等实用功能。更关键的是，它的成本大幅降低，不到L3系统的三分之一。宝马的反思是：消费者更愿意为“即刻可用”的技术买单，而非等待遥远的“完全自动驾驶”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现在我们来横向对比这两种路径。奔驰的策略是“坚守”，通过严格限定ODD，率先实现L3商业化，树立技术标杆。而宝马则经历了从“激进探索”到“务实回归”的“转身”，果断放弃L3，转向更贴近用户需求的L2++。从适用场景、速度上限、成本到市场反馈，两者的差异一目了然。这张图形象地展示了这种对比：一个稳步前行，一个华丽转身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那么，这两种策略孰优孰劣？奔驰的坚守，赢在了技术领先和品牌形象，为行业发展做出了贡献，但劣势在于用户价值受限和成本高昂。而宝马的转身，虽然在技术形象上有所损失，但它更贴近用户真实需求，成本效益更高，体现了灵活务实的商业智慧。这是一场理想与现实的碰撞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两个案例给整个行业带来了深刻的启示。首先，技术领先绝不等于商业成功。宝马的经历告诉我们，脱离用户价值的技术是空中楼阁。其次，用户价值才是核心，消费者愿意为“常用常新”的功能付费。最后，整个行业正在从单纯的技术竞赛，回归到以用户需求为中心的产品定义。如何在技术、成本和用户体验之间找到最佳平衡点，是所有玩家必须思考的问题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总结我们的研究发现，L3的商业化目前面临着三重困境。首先是法规与责任的困境，全球统一的法规尚未完善，车企承担着巨大风险。其次是成本与效益的困境，高昂的成本和有限的用户价值难以形成可持续的商业模式。最后是用户认知与体验的困境，用户的高期望与现实的受限功能之间存在巨大落差。这三座高墙，正是L3商业化道路上的主要障碍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展望未来，L3自动驾驶依然面临着法规、成本、技术和公众信任等多重挑战。但机遇同样巨大。在L3大规模普及之前，L2++和城市NOA将成为市场主流，持续提升用户体验。更重要的是，当前的技术积累都在为未来的L4、L5奠定基础。最终，随着驾驶任务的解放，车内空间将演变为全新的“移动第三空间”，这将催生无数新的服务和商业模式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的分享到此结束。总而言之，L3自动驾驶是技术与责任的分水岭，其商业化之路充满挑战，但也预示着巨大的机遇。行业正在从技术竞赛回归用户价值，这是一个值得我们持续关注和思考的进程。感谢大家的聆听，现在是问答环节，欢迎提问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png"/><Relationship Id="rId8" Type="http://schemas.openxmlformats.org/officeDocument/2006/relationships/image" Target="../media/image11.svg"/><Relationship Id="rId7" Type="http://schemas.openxmlformats.org/officeDocument/2006/relationships/image" Target="../media/image10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2" Type="http://schemas.openxmlformats.org/officeDocument/2006/relationships/notesSlide" Target="../notesSlides/notesSlide2.xml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13.sv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20.svg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svg"/><Relationship Id="rId8" Type="http://schemas.openxmlformats.org/officeDocument/2006/relationships/image" Target="../media/image28.png"/><Relationship Id="rId7" Type="http://schemas.openxmlformats.org/officeDocument/2006/relationships/image" Target="../media/image27.svg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Relationship Id="rId3" Type="http://schemas.openxmlformats.org/officeDocument/2006/relationships/image" Target="../media/image23.svg"/><Relationship Id="rId23" Type="http://schemas.openxmlformats.org/officeDocument/2006/relationships/notesSlide" Target="../notesSlides/notesSlide4.xml"/><Relationship Id="rId22" Type="http://schemas.openxmlformats.org/officeDocument/2006/relationships/slideLayout" Target="../slideLayouts/slideLayout12.xml"/><Relationship Id="rId21" Type="http://schemas.openxmlformats.org/officeDocument/2006/relationships/image" Target="../media/image41.svg"/><Relationship Id="rId20" Type="http://schemas.openxmlformats.org/officeDocument/2006/relationships/image" Target="../media/image40.png"/><Relationship Id="rId2" Type="http://schemas.openxmlformats.org/officeDocument/2006/relationships/image" Target="../media/image22.png"/><Relationship Id="rId19" Type="http://schemas.openxmlformats.org/officeDocument/2006/relationships/image" Target="../media/image39.svg"/><Relationship Id="rId18" Type="http://schemas.openxmlformats.org/officeDocument/2006/relationships/image" Target="../media/image38.png"/><Relationship Id="rId17" Type="http://schemas.openxmlformats.org/officeDocument/2006/relationships/image" Target="../media/image37.svg"/><Relationship Id="rId16" Type="http://schemas.openxmlformats.org/officeDocument/2006/relationships/image" Target="../media/image36.png"/><Relationship Id="rId15" Type="http://schemas.openxmlformats.org/officeDocument/2006/relationships/image" Target="../media/image35.svg"/><Relationship Id="rId14" Type="http://schemas.openxmlformats.org/officeDocument/2006/relationships/image" Target="../media/image34.png"/><Relationship Id="rId13" Type="http://schemas.openxmlformats.org/officeDocument/2006/relationships/image" Target="../media/image33.svg"/><Relationship Id="rId12" Type="http://schemas.openxmlformats.org/officeDocument/2006/relationships/image" Target="../media/image32.png"/><Relationship Id="rId11" Type="http://schemas.openxmlformats.org/officeDocument/2006/relationships/image" Target="../media/image31.svg"/><Relationship Id="rId10" Type="http://schemas.openxmlformats.org/officeDocument/2006/relationships/image" Target="../media/image30.png"/><Relationship Id="rId1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svg"/><Relationship Id="rId8" Type="http://schemas.openxmlformats.org/officeDocument/2006/relationships/image" Target="../media/image22.png"/><Relationship Id="rId7" Type="http://schemas.openxmlformats.org/officeDocument/2006/relationships/image" Target="../media/image48.svg"/><Relationship Id="rId6" Type="http://schemas.openxmlformats.org/officeDocument/2006/relationships/image" Target="../media/image47.png"/><Relationship Id="rId5" Type="http://schemas.openxmlformats.org/officeDocument/2006/relationships/image" Target="../media/image46.svg"/><Relationship Id="rId4" Type="http://schemas.openxmlformats.org/officeDocument/2006/relationships/image" Target="../media/image45.png"/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3" Type="http://schemas.openxmlformats.org/officeDocument/2006/relationships/notesSlide" Target="../notesSlides/notesSlide5.xml"/><Relationship Id="rId12" Type="http://schemas.openxmlformats.org/officeDocument/2006/relationships/slideLayout" Target="../slideLayouts/slideLayout12.xml"/><Relationship Id="rId11" Type="http://schemas.openxmlformats.org/officeDocument/2006/relationships/image" Target="../media/image50.svg"/><Relationship Id="rId10" Type="http://schemas.openxmlformats.org/officeDocument/2006/relationships/image" Target="../media/image49.png"/><Relationship Id="rId1" Type="http://schemas.openxmlformats.org/officeDocument/2006/relationships/image" Target="../media/image42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55.svg"/><Relationship Id="rId6" Type="http://schemas.openxmlformats.org/officeDocument/2006/relationships/image" Target="../media/image54.png"/><Relationship Id="rId5" Type="http://schemas.openxmlformats.org/officeDocument/2006/relationships/image" Target="../media/image53.svg"/><Relationship Id="rId4" Type="http://schemas.openxmlformats.org/officeDocument/2006/relationships/image" Target="../media/image52.png"/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image" Target="../media/image5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2.svg"/><Relationship Id="rId8" Type="http://schemas.openxmlformats.org/officeDocument/2006/relationships/image" Target="../media/image61.png"/><Relationship Id="rId7" Type="http://schemas.openxmlformats.org/officeDocument/2006/relationships/image" Target="../media/image60.svg"/><Relationship Id="rId6" Type="http://schemas.openxmlformats.org/officeDocument/2006/relationships/image" Target="../media/image59.png"/><Relationship Id="rId5" Type="http://schemas.openxmlformats.org/officeDocument/2006/relationships/image" Target="../media/image58.svg"/><Relationship Id="rId4" Type="http://schemas.openxmlformats.org/officeDocument/2006/relationships/image" Target="../media/image57.png"/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3" Type="http://schemas.openxmlformats.org/officeDocument/2006/relationships/notesSlide" Target="../notesSlides/notesSlide7.xml"/><Relationship Id="rId12" Type="http://schemas.openxmlformats.org/officeDocument/2006/relationships/slideLayout" Target="../slideLayouts/slideLayout12.xml"/><Relationship Id="rId11" Type="http://schemas.openxmlformats.org/officeDocument/2006/relationships/image" Target="../media/image64.svg"/><Relationship Id="rId10" Type="http://schemas.openxmlformats.org/officeDocument/2006/relationships/image" Target="../media/image63.png"/><Relationship Id="rId1" Type="http://schemas.openxmlformats.org/officeDocument/2006/relationships/image" Target="../media/image56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69.svg"/><Relationship Id="rId6" Type="http://schemas.openxmlformats.org/officeDocument/2006/relationships/image" Target="../media/image68.png"/><Relationship Id="rId5" Type="http://schemas.openxmlformats.org/officeDocument/2006/relationships/image" Target="../media/image35.svg"/><Relationship Id="rId4" Type="http://schemas.openxmlformats.org/officeDocument/2006/relationships/image" Target="../media/image34.png"/><Relationship Id="rId3" Type="http://schemas.openxmlformats.org/officeDocument/2006/relationships/image" Target="../media/image67.svg"/><Relationship Id="rId2" Type="http://schemas.openxmlformats.org/officeDocument/2006/relationships/image" Target="../media/image66.png"/><Relationship Id="rId1" Type="http://schemas.openxmlformats.org/officeDocument/2006/relationships/image" Target="../media/image6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75.svg"/><Relationship Id="rId5" Type="http://schemas.openxmlformats.org/officeDocument/2006/relationships/image" Target="../media/image74.png"/><Relationship Id="rId4" Type="http://schemas.openxmlformats.org/officeDocument/2006/relationships/image" Target="../media/image73.svg"/><Relationship Id="rId3" Type="http://schemas.openxmlformats.org/officeDocument/2006/relationships/image" Target="../media/image72.png"/><Relationship Id="rId2" Type="http://schemas.openxmlformats.org/officeDocument/2006/relationships/image" Target="../media/image71.svg"/><Relationship Id="rId1" Type="http://schemas.openxmlformats.org/officeDocument/2006/relationships/image" Target="../media/image70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80.svg"/><Relationship Id="rId8" Type="http://schemas.openxmlformats.org/officeDocument/2006/relationships/image" Target="../media/image79.png"/><Relationship Id="rId7" Type="http://schemas.openxmlformats.org/officeDocument/2006/relationships/image" Target="../media/image31.svg"/><Relationship Id="rId6" Type="http://schemas.openxmlformats.org/officeDocument/2006/relationships/image" Target="../media/image30.png"/><Relationship Id="rId5" Type="http://schemas.openxmlformats.org/officeDocument/2006/relationships/image" Target="../media/image78.svg"/><Relationship Id="rId4" Type="http://schemas.openxmlformats.org/officeDocument/2006/relationships/image" Target="../media/image77.png"/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3" Type="http://schemas.openxmlformats.org/officeDocument/2006/relationships/notesSlide" Target="../notesSlides/notesSlide10.xml"/><Relationship Id="rId12" Type="http://schemas.openxmlformats.org/officeDocument/2006/relationships/slideLayout" Target="../slideLayouts/slideLayout12.xml"/><Relationship Id="rId11" Type="http://schemas.openxmlformats.org/officeDocument/2006/relationships/image" Target="../media/image82.svg"/><Relationship Id="rId10" Type="http://schemas.openxmlformats.org/officeDocument/2006/relationships/image" Target="../media/image81.png"/><Relationship Id="rId1" Type="http://schemas.openxmlformats.org/officeDocument/2006/relationships/image" Target="../media/image76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1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87.svg"/><Relationship Id="rId6" Type="http://schemas.openxmlformats.org/officeDocument/2006/relationships/image" Target="../media/image8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" Type="http://schemas.openxmlformats.org/officeDocument/2006/relationships/image" Target="../media/image85.svg"/><Relationship Id="rId2" Type="http://schemas.openxmlformats.org/officeDocument/2006/relationships/image" Target="../media/image84.png"/><Relationship Id="rId1" Type="http://schemas.openxmlformats.org/officeDocument/2006/relationships/image" Target="../media/image83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2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18.svg"/><Relationship Id="rId6" Type="http://schemas.openxmlformats.org/officeDocument/2006/relationships/image" Target="../media/image17.png"/><Relationship Id="rId5" Type="http://schemas.openxmlformats.org/officeDocument/2006/relationships/image" Target="../media/image87.svg"/><Relationship Id="rId4" Type="http://schemas.openxmlformats.org/officeDocument/2006/relationships/image" Target="../media/image86.png"/><Relationship Id="rId3" Type="http://schemas.openxmlformats.org/officeDocument/2006/relationships/image" Target="../media/image58.svg"/><Relationship Id="rId2" Type="http://schemas.openxmlformats.org/officeDocument/2006/relationships/image" Target="../media/image57.png"/><Relationship Id="rId1" Type="http://schemas.openxmlformats.org/officeDocument/2006/relationships/image" Target="../media/image88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80.svg"/><Relationship Id="rId8" Type="http://schemas.openxmlformats.org/officeDocument/2006/relationships/image" Target="../media/image79.png"/><Relationship Id="rId7" Type="http://schemas.openxmlformats.org/officeDocument/2006/relationships/image" Target="../media/image71.svg"/><Relationship Id="rId6" Type="http://schemas.openxmlformats.org/officeDocument/2006/relationships/image" Target="../media/image70.png"/><Relationship Id="rId5" Type="http://schemas.openxmlformats.org/officeDocument/2006/relationships/image" Target="../media/image91.svg"/><Relationship Id="rId4" Type="http://schemas.openxmlformats.org/officeDocument/2006/relationships/image" Target="../media/image90.png"/><Relationship Id="rId3" Type="http://schemas.openxmlformats.org/officeDocument/2006/relationships/image" Target="../media/image75.svg"/><Relationship Id="rId2" Type="http://schemas.openxmlformats.org/officeDocument/2006/relationships/image" Target="../media/image74.png"/><Relationship Id="rId19" Type="http://schemas.openxmlformats.org/officeDocument/2006/relationships/notesSlide" Target="../notesSlides/notesSlide13.xml"/><Relationship Id="rId18" Type="http://schemas.openxmlformats.org/officeDocument/2006/relationships/slideLayout" Target="../slideLayouts/slideLayout12.xml"/><Relationship Id="rId17" Type="http://schemas.openxmlformats.org/officeDocument/2006/relationships/image" Target="../media/image99.svg"/><Relationship Id="rId16" Type="http://schemas.openxmlformats.org/officeDocument/2006/relationships/image" Target="../media/image98.png"/><Relationship Id="rId15" Type="http://schemas.openxmlformats.org/officeDocument/2006/relationships/image" Target="../media/image97.svg"/><Relationship Id="rId14" Type="http://schemas.openxmlformats.org/officeDocument/2006/relationships/image" Target="../media/image96.png"/><Relationship Id="rId13" Type="http://schemas.openxmlformats.org/officeDocument/2006/relationships/image" Target="../media/image95.svg"/><Relationship Id="rId12" Type="http://schemas.openxmlformats.org/officeDocument/2006/relationships/image" Target="../media/image94.png"/><Relationship Id="rId11" Type="http://schemas.openxmlformats.org/officeDocument/2006/relationships/image" Target="../media/image93.svg"/><Relationship Id="rId10" Type="http://schemas.openxmlformats.org/officeDocument/2006/relationships/image" Target="../media/image92.png"/><Relationship Id="rId1" Type="http://schemas.openxmlformats.org/officeDocument/2006/relationships/image" Target="../media/image89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105.svg"/><Relationship Id="rId7" Type="http://schemas.openxmlformats.org/officeDocument/2006/relationships/image" Target="../media/image104.png"/><Relationship Id="rId6" Type="http://schemas.openxmlformats.org/officeDocument/2006/relationships/image" Target="../media/image103.svg"/><Relationship Id="rId5" Type="http://schemas.openxmlformats.org/officeDocument/2006/relationships/image" Target="../media/image102.png"/><Relationship Id="rId4" Type="http://schemas.openxmlformats.org/officeDocument/2006/relationships/image" Target="../media/image101.svg"/><Relationship Id="rId3" Type="http://schemas.openxmlformats.org/officeDocument/2006/relationships/image" Target="../media/image100.png"/><Relationship Id="rId2" Type="http://schemas.openxmlformats.org/officeDocument/2006/relationships/image" Target="../media/image5.svg"/><Relationship Id="rId10" Type="http://schemas.openxmlformats.org/officeDocument/2006/relationships/notesSlide" Target="../notesSlides/notesSlide14.xml"/><Relationship Id="rId1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113.svg"/><Relationship Id="rId7" Type="http://schemas.openxmlformats.org/officeDocument/2006/relationships/image" Target="../media/image112.png"/><Relationship Id="rId6" Type="http://schemas.openxmlformats.org/officeDocument/2006/relationships/image" Target="../media/image111.svg"/><Relationship Id="rId5" Type="http://schemas.openxmlformats.org/officeDocument/2006/relationships/image" Target="../media/image110.png"/><Relationship Id="rId4" Type="http://schemas.openxmlformats.org/officeDocument/2006/relationships/image" Target="../media/image109.svg"/><Relationship Id="rId3" Type="http://schemas.openxmlformats.org/officeDocument/2006/relationships/image" Target="../media/image108.png"/><Relationship Id="rId2" Type="http://schemas.openxmlformats.org/officeDocument/2006/relationships/image" Target="../media/image107.svg"/><Relationship Id="rId10" Type="http://schemas.openxmlformats.org/officeDocument/2006/relationships/notesSlide" Target="../notesSlides/notesSlide15.xml"/><Relationship Id="rId1" Type="http://schemas.openxmlformats.org/officeDocument/2006/relationships/image" Target="../media/image106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6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116.svg"/><Relationship Id="rId6" Type="http://schemas.openxmlformats.org/officeDocument/2006/relationships/image" Target="../media/image115.png"/><Relationship Id="rId5" Type="http://schemas.openxmlformats.org/officeDocument/2006/relationships/image" Target="../media/image87.svg"/><Relationship Id="rId4" Type="http://schemas.openxmlformats.org/officeDocument/2006/relationships/image" Target="../media/image86.png"/><Relationship Id="rId3" Type="http://schemas.openxmlformats.org/officeDocument/2006/relationships/image" Target="../media/image44.svg"/><Relationship Id="rId2" Type="http://schemas.openxmlformats.org/officeDocument/2006/relationships/image" Target="../media/image43.png"/><Relationship Id="rId1" Type="http://schemas.openxmlformats.org/officeDocument/2006/relationships/image" Target="../media/image114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121.svg"/><Relationship Id="rId4" Type="http://schemas.openxmlformats.org/officeDocument/2006/relationships/image" Target="../media/image120.png"/><Relationship Id="rId3" Type="http://schemas.openxmlformats.org/officeDocument/2006/relationships/image" Target="../media/image119.svg"/><Relationship Id="rId2" Type="http://schemas.openxmlformats.org/officeDocument/2006/relationships/image" Target="../media/image118.png"/><Relationship Id="rId1" Type="http://schemas.openxmlformats.org/officeDocument/2006/relationships/image" Target="../media/image117.jpe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25.png"/><Relationship Id="rId3" Type="http://schemas.openxmlformats.org/officeDocument/2006/relationships/image" Target="../media/image124.svg"/><Relationship Id="rId2" Type="http://schemas.openxmlformats.org/officeDocument/2006/relationships/image" Target="../media/image123.png"/><Relationship Id="rId1" Type="http://schemas.openxmlformats.org/officeDocument/2006/relationships/image" Target="../media/image1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72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l="4716" t="4697" r="4716" b="469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3" name="AutoShape 3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00000">
              <a:alpha val="7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0" y="0"/>
            <a:ext cx="12192000" cy="762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508000" y="1905000"/>
            <a:ext cx="1117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 vs. 宝马 L3 自动驾驶 ODD 深度解析与对比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4191000" y="2921000"/>
            <a:ext cx="3810000" cy="508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3B82F6">
                  <a:alpha val="0"/>
                </a:srgbClr>
              </a:gs>
              <a:gs pos="50000">
                <a:srgbClr val="3B82F6">
                  <a:alpha val="100000"/>
                </a:srgbClr>
              </a:gs>
              <a:gs pos="100000">
                <a:srgbClr val="3B82F6">
                  <a:alpha val="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762000" y="3302000"/>
            <a:ext cx="1066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基于《奔驰与宝马L3自动驾驶ODD研究分析》报告</a:t>
            </a:r>
            <a:br>
              <a:rPr lang="en-US" sz="20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审视L3商业化的挑战与未来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3556000" y="5461000"/>
            <a:ext cx="5080000" cy="558800"/>
          </a:xfrm>
          <a:prstGeom prst="roundRect">
            <a:avLst>
              <a:gd name="adj" fmla="val 45454"/>
            </a:avLst>
          </a:prstGeom>
          <a:solidFill>
            <a:srgbClr val="3B82F6">
              <a:alpha val="15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7000" y="5562600"/>
            <a:ext cx="355600" cy="3556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4445000" y="5588000"/>
            <a:ext cx="3937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2026年3月21日 | 行业技术分享会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0" y="6781800"/>
            <a:ext cx="12192000" cy="762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L3自动驾驶商业化路径深度解析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397000"/>
            <a:ext cx="1016000" cy="508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" y="1905000"/>
            <a:ext cx="2032000" cy="3683000"/>
          </a:xfrm>
          <a:prstGeom prst="roundRect">
            <a:avLst>
              <a:gd name="adj" fmla="val 6250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1905000"/>
            <a:ext cx="2032000" cy="762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600200" y="2286000"/>
            <a:ext cx="863600" cy="8636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778000" y="2463800"/>
            <a:ext cx="508000" cy="508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016000" y="3302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引言定义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143000" y="3810000"/>
            <a:ext cx="177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责任转移的技术分水岭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1143000" y="4572000"/>
            <a:ext cx="177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明确L3级质变、ODD安全边界与L2级的量化鸿沟。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3213100" y="1905000"/>
            <a:ext cx="2032000" cy="3683000"/>
          </a:xfrm>
          <a:prstGeom prst="roundRect">
            <a:avLst>
              <a:gd name="adj" fmla="val 6250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3213100" y="1905000"/>
            <a:ext cx="2032000" cy="762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3797300" y="2286000"/>
            <a:ext cx="863600" cy="8636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75100" y="2463800"/>
            <a:ext cx="508000" cy="5080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3213100" y="3302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奔驰策略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3340100" y="3810000"/>
            <a:ext cx="177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坚守的商业化先锋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3340100" y="4572000"/>
            <a:ext cx="177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深度解析官方定义、适用场景、技术架构与实际价值。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5410200" y="1905000"/>
            <a:ext cx="2032000" cy="3683000"/>
          </a:xfrm>
          <a:prstGeom prst="roundRect">
            <a:avLst>
              <a:gd name="adj" fmla="val 6250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/>
        </p:nvSpPr>
        <p:spPr>
          <a:xfrm>
            <a:off x="5410200" y="1905000"/>
            <a:ext cx="2032000" cy="762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5994400" y="2286000"/>
            <a:ext cx="863600" cy="8636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72200" y="2463800"/>
            <a:ext cx="508000" cy="5080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5410200" y="3302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 宝马战略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5537200" y="3810000"/>
            <a:ext cx="177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从激进到务实回归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5537200" y="4572000"/>
            <a:ext cx="177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剖析策略转折原因，解读转向L2++的战略考量。</a:t>
            </a:r>
            <a:endParaRPr lang="en-US" sz="1100"/>
          </a:p>
        </p:txBody>
      </p:sp>
      <p:sp>
        <p:nvSpPr>
          <p:cNvPr id="25" name="AutoShape 25"/>
          <p:cNvSpPr/>
          <p:nvPr/>
        </p:nvSpPr>
        <p:spPr>
          <a:xfrm>
            <a:off x="7607300" y="1905000"/>
            <a:ext cx="2032000" cy="3683000"/>
          </a:xfrm>
          <a:prstGeom prst="roundRect">
            <a:avLst>
              <a:gd name="adj" fmla="val 6250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6" name="AutoShape 26"/>
          <p:cNvSpPr/>
          <p:nvPr/>
        </p:nvSpPr>
        <p:spPr>
          <a:xfrm>
            <a:off x="7607300" y="1905000"/>
            <a:ext cx="2032000" cy="762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7" name="AutoShape 27"/>
          <p:cNvSpPr/>
          <p:nvPr/>
        </p:nvSpPr>
        <p:spPr>
          <a:xfrm>
            <a:off x="8191500" y="2286000"/>
            <a:ext cx="863600" cy="8636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8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369300" y="2463800"/>
            <a:ext cx="508000" cy="508000"/>
          </a:xfrm>
          <a:prstGeom prst="rect">
            <a:avLst/>
          </a:prstGeom>
        </p:spPr>
      </p:pic>
      <p:sp>
        <p:nvSpPr>
          <p:cNvPr id="29" name="AutoShape 29"/>
          <p:cNvSpPr/>
          <p:nvPr/>
        </p:nvSpPr>
        <p:spPr>
          <a:xfrm>
            <a:off x="7607300" y="3302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 路径对比</a:t>
            </a:r>
            <a:endParaRPr lang="en-US" sz="1100"/>
          </a:p>
        </p:txBody>
      </p:sp>
      <p:sp>
        <p:nvSpPr>
          <p:cNvPr id="30" name="AutoShape 30"/>
          <p:cNvSpPr/>
          <p:nvPr/>
        </p:nvSpPr>
        <p:spPr>
          <a:xfrm>
            <a:off x="7734300" y="3810000"/>
            <a:ext cx="177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碰撞与行业启示</a:t>
            </a:r>
            <a:endParaRPr lang="en-US" sz="1100"/>
          </a:p>
        </p:txBody>
      </p:sp>
      <p:sp>
        <p:nvSpPr>
          <p:cNvPr id="31" name="AutoShape 31"/>
          <p:cNvSpPr/>
          <p:nvPr/>
        </p:nvSpPr>
        <p:spPr>
          <a:xfrm>
            <a:off x="7734300" y="4572000"/>
            <a:ext cx="177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对比核心差异、策略优劣，提炼对行业的关键启示。</a:t>
            </a:r>
            <a:endParaRPr lang="en-US" sz="1100"/>
          </a:p>
        </p:txBody>
      </p:sp>
      <p:sp>
        <p:nvSpPr>
          <p:cNvPr id="32" name="AutoShape 32"/>
          <p:cNvSpPr/>
          <p:nvPr/>
        </p:nvSpPr>
        <p:spPr>
          <a:xfrm>
            <a:off x="9804400" y="1905000"/>
            <a:ext cx="2032000" cy="3683000"/>
          </a:xfrm>
          <a:prstGeom prst="roundRect">
            <a:avLst>
              <a:gd name="adj" fmla="val 6250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3" name="AutoShape 33"/>
          <p:cNvSpPr/>
          <p:nvPr/>
        </p:nvSpPr>
        <p:spPr>
          <a:xfrm>
            <a:off x="9804400" y="1905000"/>
            <a:ext cx="2032000" cy="762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4" name="AutoShape 34"/>
          <p:cNvSpPr/>
          <p:nvPr/>
        </p:nvSpPr>
        <p:spPr>
          <a:xfrm>
            <a:off x="10388600" y="2286000"/>
            <a:ext cx="863600" cy="8636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35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566400" y="2463800"/>
            <a:ext cx="508000" cy="508000"/>
          </a:xfrm>
          <a:prstGeom prst="rect">
            <a:avLst/>
          </a:prstGeom>
        </p:spPr>
      </p:pic>
      <p:sp>
        <p:nvSpPr>
          <p:cNvPr id="36" name="AutoShape 36"/>
          <p:cNvSpPr/>
          <p:nvPr/>
        </p:nvSpPr>
        <p:spPr>
          <a:xfrm>
            <a:off x="9804400" y="3302000"/>
            <a:ext cx="203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05 未来展望</a:t>
            </a:r>
            <a:endParaRPr lang="en-US" sz="1100"/>
          </a:p>
        </p:txBody>
      </p:sp>
      <p:sp>
        <p:nvSpPr>
          <p:cNvPr id="37" name="AutoShape 37"/>
          <p:cNvSpPr/>
          <p:nvPr/>
        </p:nvSpPr>
        <p:spPr>
          <a:xfrm>
            <a:off x="9931400" y="3810000"/>
            <a:ext cx="177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商业化挑战与机遇</a:t>
            </a:r>
            <a:endParaRPr lang="en-US" sz="1100"/>
          </a:p>
        </p:txBody>
      </p:sp>
      <p:sp>
        <p:nvSpPr>
          <p:cNvPr id="38" name="AutoShape 38"/>
          <p:cNvSpPr/>
          <p:nvPr/>
        </p:nvSpPr>
        <p:spPr>
          <a:xfrm>
            <a:off x="9931400" y="4572000"/>
            <a:ext cx="1778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分享研究感想，探讨L3商业化面临的困境与未来机遇。</a:t>
            </a:r>
            <a:endParaRPr lang="en-US" sz="1100"/>
          </a:p>
        </p:txBody>
      </p:sp>
      <p:sp>
        <p:nvSpPr>
          <p:cNvPr id="39" name="AutoShape 39"/>
          <p:cNvSpPr/>
          <p:nvPr/>
        </p:nvSpPr>
        <p:spPr>
          <a:xfrm>
            <a:off x="1016000" y="5969000"/>
            <a:ext cx="10820400" cy="508000"/>
          </a:xfrm>
          <a:prstGeom prst="roundRect">
            <a:avLst>
              <a:gd name="adj" fmla="val 50000"/>
            </a:avLst>
          </a:prstGeom>
          <a:solidFill>
            <a:srgbClr val="3B82F6">
              <a:alpha val="1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0" name="AutoShape 40"/>
          <p:cNvSpPr/>
          <p:nvPr/>
        </p:nvSpPr>
        <p:spPr>
          <a:xfrm>
            <a:off x="1016000" y="6045200"/>
            <a:ext cx="108204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93C5F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核心议题：技术定义 · 场景边界 · 战略路径 · 商业落地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L3自动驾驶：责任转移的分水岭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3335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0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SAE标准定义 · 有条件的自动驾驶 (Conditional Automation)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l="3044" r="3278"/>
          <a:stretch>
            <a:fillRect/>
          </a:stretch>
        </p:blipFill>
        <p:spPr>
          <a:xfrm>
            <a:off x="1016000" y="1905000"/>
            <a:ext cx="5080000" cy="3048000"/>
          </a:xfrm>
          <a:prstGeom prst="roundRect">
            <a:avLst>
              <a:gd name="adj" fmla="val 6250"/>
            </a:avLst>
          </a:prstGeom>
          <a:noFill/>
          <a:ln w="25400" cap="flat" cmpd="sng">
            <a:solidFill>
              <a:srgbClr val="3B82F6">
                <a:alpha val="60000"/>
              </a:srgbClr>
            </a:solidFill>
            <a:prstDash val="solid"/>
            <a:round/>
          </a:ln>
          <a:effectLst>
            <a:outerShdw blurRad="254000" dist="127000" dir="2700000" algn="tl" rotWithShape="0">
              <a:srgbClr val="3B82F6">
                <a:alpha val="3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1016000" y="5143500"/>
            <a:ext cx="5080000" cy="635000"/>
          </a:xfrm>
          <a:prstGeom prst="roundRect">
            <a:avLst>
              <a:gd name="adj" fmla="val 20000"/>
            </a:avLst>
          </a:prstGeom>
          <a:solidFill>
            <a:srgbClr val="1F2937">
              <a:alpha val="80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016000" y="5245100"/>
            <a:ext cx="5080000" cy="431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人机驾驶权动态交接场景示意（ODD运行域内）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6477000" y="1905000"/>
            <a:ext cx="4699000" cy="1079500"/>
          </a:xfrm>
          <a:prstGeom prst="roundRect">
            <a:avLst>
              <a:gd name="adj" fmla="val 11764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6667500" y="2032000"/>
            <a:ext cx="4318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核心：系统在其设计运行域（ODD）内，能够独立执行全部动态驾驶任务（DDT）。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477000" y="3111500"/>
            <a:ext cx="4699000" cy="889000"/>
          </a:xfrm>
          <a:prstGeom prst="roundRect">
            <a:avLst>
              <a:gd name="adj" fmla="val 11428"/>
            </a:avLst>
          </a:prstGeom>
          <a:solidFill>
            <a:srgbClr val="2D374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67500" y="3276600"/>
            <a:ext cx="558800" cy="5588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7366000" y="3175000"/>
            <a:ext cx="368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责任主体转移</a:t>
            </a:r>
            <a:r>
              <a:rPr lang="en-US" sz="1200" b="0" i="0" u="none" strike="noStrike">
                <a:solidFill>
                  <a:srgbClr val="10B98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(本质区别)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事故责任从驾驶员转移至车企/供应商。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6477000" y="4127500"/>
            <a:ext cx="4699000" cy="889000"/>
          </a:xfrm>
          <a:prstGeom prst="roundRect">
            <a:avLst>
              <a:gd name="adj" fmla="val 11428"/>
            </a:avLst>
          </a:prstGeom>
          <a:solidFill>
            <a:srgbClr val="2D374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67500" y="4292600"/>
            <a:ext cx="558800" cy="558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7366000" y="4191000"/>
            <a:ext cx="368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驾驶员状态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可脱离驾驶任务（如办公/娱乐），无需持续监控路况。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6477000" y="5143500"/>
            <a:ext cx="4699000" cy="889000"/>
          </a:xfrm>
          <a:prstGeom prst="roundRect">
            <a:avLst>
              <a:gd name="adj" fmla="val 11428"/>
            </a:avLst>
          </a:prstGeom>
          <a:solidFill>
            <a:srgbClr val="2D3748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67500" y="5308600"/>
            <a:ext cx="558800" cy="5588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7366000" y="5207000"/>
            <a:ext cx="368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接管能力要求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必须保持在车内，10秒内响应接管请求以确保安全。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8" name="AutoShape 18"/>
          <p:cNvSpPr/>
          <p:nvPr/>
        </p:nvSpPr>
        <p:spPr>
          <a:xfrm>
            <a:off x="0" y="6604000"/>
            <a:ext cx="12192000" cy="2540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3B82F6">
                  <a:alpha val="100000"/>
                </a:srgbClr>
              </a:gs>
              <a:gs pos="100000">
                <a:srgbClr val="111827">
                  <a:alpha val="10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什么是ODD？——自动驾驶的“能力圈”与“安全边界”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2700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Operational Design Domain：界定系统安全运行条件的核心标准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l="1530" r="1530"/>
          <a:stretch>
            <a:fillRect/>
          </a:stretch>
        </p:blipFill>
        <p:spPr>
          <a:xfrm>
            <a:off x="1016000" y="1905000"/>
            <a:ext cx="4826000" cy="2794000"/>
          </a:xfrm>
          <a:prstGeom prst="roundRect">
            <a:avLst>
              <a:gd name="adj" fmla="val 4545"/>
            </a:avLst>
          </a:prstGeom>
          <a:noFill/>
          <a:ln w="25400" cap="flat" cmpd="sng">
            <a:solidFill>
              <a:srgbClr val="3B82F6">
                <a:alpha val="100000"/>
              </a:srgbClr>
            </a:solidFill>
            <a:prstDash val="solid"/>
            <a:round/>
          </a:ln>
          <a:effectLst>
            <a:outerShdw blurRad="190500" dist="101600" dir="2700000" algn="tl" rotWithShape="0">
              <a:srgbClr val="3B82F6">
                <a:alpha val="4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1016000" y="4889500"/>
            <a:ext cx="4826000" cy="825500"/>
          </a:xfrm>
          <a:prstGeom prst="roundRect">
            <a:avLst>
              <a:gd name="adj" fmla="val 15384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206500" y="4978400"/>
            <a:ext cx="4445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图示：能量护盾象征ODD的物理与逻辑边界，清晰界定车辆在特定时空范围内的安全行驶许可。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6223000" y="1905000"/>
            <a:ext cx="4953000" cy="1841500"/>
          </a:xfrm>
          <a:prstGeom prst="roundRect">
            <a:avLst>
              <a:gd name="adj" fmla="val 6896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13500" y="2057400"/>
            <a:ext cx="304800" cy="3048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6794500" y="2032000"/>
            <a:ext cx="419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核心要素：5维界定系统边界</a:t>
            </a:r>
            <a:endParaRPr lang="en-US" sz="1100"/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13500" y="2603500"/>
            <a:ext cx="254000" cy="2540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6731000" y="2603500"/>
            <a:ext cx="1270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道路：高速/快速路</a:t>
            </a:r>
            <a:endParaRPr lang="en-US" sz="1100"/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01000" y="2603500"/>
            <a:ext cx="254000" cy="2540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8318500" y="2603500"/>
            <a:ext cx="1270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环境：天气/光照</a:t>
            </a:r>
            <a:endParaRPr lang="en-US" sz="1100"/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525000" y="2603500"/>
            <a:ext cx="254000" cy="2540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9842500" y="2603500"/>
            <a:ext cx="114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交通：车流密度</a:t>
            </a:r>
            <a:endParaRPr lang="en-US" sz="1100"/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413500" y="3111500"/>
            <a:ext cx="254000" cy="2540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6731000" y="3111500"/>
            <a:ext cx="1778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速度：0-130km/h</a:t>
            </a:r>
            <a:endParaRPr lang="en-US" sz="1100"/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509000" y="3111500"/>
            <a:ext cx="254000" cy="2540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8826500" y="3111500"/>
            <a:ext cx="2032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地理：高精地图覆盖区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6223000" y="3937000"/>
            <a:ext cx="4953000" cy="1778000"/>
          </a:xfrm>
          <a:prstGeom prst="roundRect">
            <a:avLst>
              <a:gd name="adj" fmla="val 7142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413500" y="4089400"/>
            <a:ext cx="304800" cy="3048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6794500" y="4064000"/>
            <a:ext cx="419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0B98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关键价值：安全与合规的基石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6413500" y="4635500"/>
            <a:ext cx="1460500" cy="889000"/>
          </a:xfrm>
          <a:prstGeom prst="roundRect">
            <a:avLst>
              <a:gd name="adj" fmla="val 14285"/>
            </a:avLst>
          </a:prstGeom>
          <a:solidFill>
            <a:srgbClr val="10B981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921500" y="4762500"/>
            <a:ext cx="406400" cy="406400"/>
          </a:xfrm>
          <a:prstGeom prst="rect">
            <a:avLst/>
          </a:prstGeom>
        </p:spPr>
      </p:pic>
      <p:sp>
        <p:nvSpPr>
          <p:cNvPr id="25" name="AutoShape 25"/>
          <p:cNvSpPr/>
          <p:nvPr/>
        </p:nvSpPr>
        <p:spPr>
          <a:xfrm>
            <a:off x="6413500" y="5207000"/>
            <a:ext cx="14605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1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运行安全底线</a:t>
            </a:r>
            <a:endParaRPr lang="en-US" sz="1100"/>
          </a:p>
        </p:txBody>
      </p:sp>
      <p:sp>
        <p:nvSpPr>
          <p:cNvPr id="26" name="AutoShape 26"/>
          <p:cNvSpPr/>
          <p:nvPr/>
        </p:nvSpPr>
        <p:spPr>
          <a:xfrm>
            <a:off x="7937500" y="4635500"/>
            <a:ext cx="1460500" cy="889000"/>
          </a:xfrm>
          <a:prstGeom prst="roundRect">
            <a:avLst>
              <a:gd name="adj" fmla="val 14285"/>
            </a:avLst>
          </a:prstGeom>
          <a:solidFill>
            <a:srgbClr val="F59E0B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7" name="Picture 2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445500" y="4762500"/>
            <a:ext cx="406400" cy="406400"/>
          </a:xfrm>
          <a:prstGeom prst="rect">
            <a:avLst/>
          </a:prstGeom>
        </p:spPr>
      </p:pic>
      <p:sp>
        <p:nvSpPr>
          <p:cNvPr id="28" name="AutoShape 28"/>
          <p:cNvSpPr/>
          <p:nvPr/>
        </p:nvSpPr>
        <p:spPr>
          <a:xfrm>
            <a:off x="7937500" y="5207000"/>
            <a:ext cx="14605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1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用户预期透明</a:t>
            </a:r>
            <a:endParaRPr lang="en-US" sz="1100"/>
          </a:p>
        </p:txBody>
      </p:sp>
      <p:sp>
        <p:nvSpPr>
          <p:cNvPr id="29" name="AutoShape 29"/>
          <p:cNvSpPr/>
          <p:nvPr/>
        </p:nvSpPr>
        <p:spPr>
          <a:xfrm>
            <a:off x="9461500" y="4635500"/>
            <a:ext cx="1460500" cy="889000"/>
          </a:xfrm>
          <a:prstGeom prst="roundRect">
            <a:avLst>
              <a:gd name="adj" fmla="val 14285"/>
            </a:avLst>
          </a:prstGeom>
          <a:solidFill>
            <a:srgbClr val="6366F1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969500" y="4762500"/>
            <a:ext cx="406400" cy="406400"/>
          </a:xfrm>
          <a:prstGeom prst="rect">
            <a:avLst/>
          </a:prstGeom>
        </p:spPr>
      </p:pic>
      <p:sp>
        <p:nvSpPr>
          <p:cNvPr id="31" name="AutoShape 31"/>
          <p:cNvSpPr/>
          <p:nvPr/>
        </p:nvSpPr>
        <p:spPr>
          <a:xfrm>
            <a:off x="9461500" y="5207000"/>
            <a:ext cx="14605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1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法规准入前提</a:t>
            </a:r>
            <a:endParaRPr lang="en-US" sz="1100"/>
          </a:p>
        </p:txBody>
      </p:sp>
      <p:sp>
        <p:nvSpPr>
          <p:cNvPr id="32" name="AutoShape 32"/>
          <p:cNvSpPr/>
          <p:nvPr/>
        </p:nvSpPr>
        <p:spPr>
          <a:xfrm>
            <a:off x="1016000" y="5969000"/>
            <a:ext cx="10160000" cy="508000"/>
          </a:xfrm>
          <a:prstGeom prst="roundRect">
            <a:avLst>
              <a:gd name="adj" fmla="val 25000"/>
            </a:avLst>
          </a:prstGeom>
          <a:gradFill rotWithShape="1">
            <a:gsLst>
              <a:gs pos="0">
                <a:srgbClr val="3B82F6">
                  <a:alpha val="20000"/>
                </a:srgbClr>
              </a:gs>
              <a:gs pos="100000">
                <a:srgbClr val="1E3A8A">
                  <a:alpha val="2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3" name="AutoShape 33"/>
          <p:cNvSpPr/>
          <p:nvPr/>
        </p:nvSpPr>
        <p:spPr>
          <a:xfrm>
            <a:off x="1016000" y="60325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93C5F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总结：ODD不仅是技术参数，更是自动驾驶系统安全落地的“生命线”</a:t>
            </a:r>
            <a:endParaRPr lang="en-US" sz="1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L2与L3的量化鸿沟：技术、责任与体验的本质区别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l="15306" r="15306"/>
          <a:stretch>
            <a:fillRect/>
          </a:stretch>
        </p:blipFill>
        <p:spPr>
          <a:xfrm>
            <a:off x="1016000" y="1524000"/>
            <a:ext cx="4318000" cy="3302000"/>
          </a:xfrm>
          <a:prstGeom prst="roundRect">
            <a:avLst>
              <a:gd name="adj" fmla="val 5769"/>
            </a:avLst>
          </a:prstGeom>
          <a:noFill/>
          <a:ln w="25400" cap="flat" cmpd="sng">
            <a:solidFill>
              <a:srgbClr val="3B82F6">
                <a:alpha val="60000"/>
              </a:srgbClr>
            </a:solidFill>
            <a:prstDash val="solid"/>
            <a:round/>
          </a:ln>
          <a:effectLst>
            <a:outerShdw blurRad="254000" dist="127000" dir="2700000" algn="tl" rotWithShape="0">
              <a:srgbClr val="3B82F6">
                <a:alpha val="30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1016000" y="5016500"/>
            <a:ext cx="431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从“人工辅助”到“系统主导”的技术跨越与责任重构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5715000" y="1524000"/>
            <a:ext cx="5461000" cy="711200"/>
          </a:xfrm>
          <a:prstGeom prst="roundRect">
            <a:avLst>
              <a:gd name="adj" fmla="val 17857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05500" y="1689100"/>
            <a:ext cx="381000" cy="3810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6413500" y="1600200"/>
            <a:ext cx="4572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法律责任：根本性转移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L2驾驶员全责 → L3车企负责（ODD内）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5715000" y="2362200"/>
            <a:ext cx="5461000" cy="711200"/>
          </a:xfrm>
          <a:prstGeom prst="roundRect">
            <a:avLst>
              <a:gd name="adj" fmla="val 17857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05500" y="2527300"/>
            <a:ext cx="381000" cy="3810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6413500" y="2438400"/>
            <a:ext cx="4572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系统冗余：双重备份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L2部分冗余 → L3制动/转向全冗余设计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5715000" y="3200400"/>
            <a:ext cx="5461000" cy="711200"/>
          </a:xfrm>
          <a:prstGeom prst="roundRect">
            <a:avLst>
              <a:gd name="adj" fmla="val 17857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05500" y="3365500"/>
            <a:ext cx="381000" cy="3810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6413500" y="3276600"/>
            <a:ext cx="4572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接管时间：从容交接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L2紧急(1-3s) → L3从容(~10s)提醒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14"/>
          <p:cNvSpPr/>
          <p:nvPr/>
        </p:nvSpPr>
        <p:spPr>
          <a:xfrm>
            <a:off x="5715000" y="4038600"/>
            <a:ext cx="5461000" cy="711200"/>
          </a:xfrm>
          <a:prstGeom prst="roundRect">
            <a:avLst>
              <a:gd name="adj" fmla="val 17857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05500" y="4203700"/>
            <a:ext cx="381000" cy="3810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6413500" y="4114800"/>
            <a:ext cx="4572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ODD定义：精确边界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L2模糊宽泛 → L3严格量化明确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7" name="AutoShape 17"/>
          <p:cNvSpPr/>
          <p:nvPr/>
        </p:nvSpPr>
        <p:spPr>
          <a:xfrm>
            <a:off x="5715000" y="4876800"/>
            <a:ext cx="5461000" cy="711200"/>
          </a:xfrm>
          <a:prstGeom prst="roundRect">
            <a:avLst>
              <a:gd name="adj" fmla="val 17857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905500" y="5041900"/>
            <a:ext cx="381000" cy="3810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6413500" y="4953000"/>
            <a:ext cx="4572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感知硬件：激光雷达核心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L2纯视觉为主 → L3激光雷达3D感知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0" name="AutoShape 20"/>
          <p:cNvSpPr/>
          <p:nvPr/>
        </p:nvSpPr>
        <p:spPr>
          <a:xfrm>
            <a:off x="1016000" y="5842000"/>
            <a:ext cx="10160000" cy="609600"/>
          </a:xfrm>
          <a:prstGeom prst="roundRect">
            <a:avLst>
              <a:gd name="adj" fmla="val 41666"/>
            </a:avLst>
          </a:prstGeom>
          <a:gradFill rotWithShape="1">
            <a:gsLst>
              <a:gs pos="0">
                <a:srgbClr val="3B82F6">
                  <a:alpha val="90000"/>
                </a:srgbClr>
              </a:gs>
              <a:gs pos="100000">
                <a:srgbClr val="2563EB">
                  <a:alpha val="9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1" name="AutoShape 21"/>
          <p:cNvSpPr/>
          <p:nvPr/>
        </p:nvSpPr>
        <p:spPr>
          <a:xfrm>
            <a:off x="1016000" y="5943600"/>
            <a:ext cx="101600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核心洞察：L3不仅仅是功能增强，更是责任主体与技术架构的根本性重构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奔驰L3 ODD：全球首个获批的商业化应用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397000"/>
            <a:ext cx="762000" cy="508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cap="flat" cmpd="sng">
            <a:solidFill>
              <a:srgbClr val="1F67DD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l="8874" r="8874"/>
          <a:stretch>
            <a:fillRect/>
          </a:stretch>
        </p:blipFill>
        <p:spPr>
          <a:xfrm>
            <a:off x="1016000" y="1778000"/>
            <a:ext cx="4826000" cy="3302000"/>
          </a:xfrm>
          <a:prstGeom prst="roundRect">
            <a:avLst>
              <a:gd name="adj" fmla="val 4615"/>
            </a:avLst>
          </a:prstGeom>
          <a:noFill/>
          <a:ln w="25400" cap="flat" cmpd="sng">
            <a:solidFill>
              <a:srgbClr val="3B82F6">
                <a:alpha val="100000"/>
              </a:srgbClr>
            </a:solidFill>
            <a:prstDash val="solid"/>
            <a:round/>
          </a:ln>
          <a:effectLst>
            <a:outerShdw blurRad="203200" dist="1016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1016000" y="5207000"/>
            <a:ext cx="482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▲ 奔驰EQS搭载DRIVE PILOT系统的车内实景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6350000" y="1778000"/>
            <a:ext cx="4826000" cy="1016000"/>
          </a:xfrm>
          <a:prstGeom prst="roundRect">
            <a:avLst>
              <a:gd name="adj" fmla="val 12500"/>
            </a:avLst>
          </a:prstGeom>
          <a:solidFill>
            <a:srgbClr val="FFFFFF">
              <a:alpha val="6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04000" y="2032000"/>
            <a:ext cx="508000" cy="508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7302500" y="1905000"/>
            <a:ext cx="368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官方命名：DRIVE PILOT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奔驰L3级自动驾驶系统的专属核心品牌标识</a:t>
            </a:r>
            <a:endParaRPr lang="en-US" sz="14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6350000" y="2984500"/>
            <a:ext cx="4826000" cy="1524000"/>
          </a:xfrm>
          <a:prstGeom prst="roundRect">
            <a:avLst>
              <a:gd name="adj" fmla="val 8333"/>
            </a:avLst>
          </a:prstGeom>
          <a:solidFill>
            <a:srgbClr val="FFFFFF">
              <a:alpha val="6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04000" y="3365500"/>
            <a:ext cx="508000" cy="5080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7302500" y="3111500"/>
            <a:ext cx="3683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全球获批里程碑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 2022年德国首发（首个UN-R157合规系统）</a:t>
            </a:r>
            <a:endParaRPr lang="en-US" sz="14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08000"/>
              </a:lnSpc>
            </a:pP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 美国内华达/加州相继获批，计划落地中国</a:t>
            </a:r>
            <a:endParaRPr lang="en-US" sz="14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6350000" y="4699000"/>
            <a:ext cx="4826000" cy="1016000"/>
          </a:xfrm>
          <a:prstGeom prst="roundRect">
            <a:avLst>
              <a:gd name="adj" fmla="val 12500"/>
            </a:avLst>
          </a:prstGeom>
          <a:solidFill>
            <a:srgbClr val="FFFFFF">
              <a:alpha val="6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04000" y="4953000"/>
            <a:ext cx="508000" cy="5080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7302500" y="4826000"/>
            <a:ext cx="368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行业标杆定位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首个实现量产与商业化落地的L3系统，法规标杆</a:t>
            </a:r>
            <a:endParaRPr lang="en-US" sz="14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1016000" y="5969000"/>
            <a:ext cx="10160000" cy="508000"/>
          </a:xfrm>
          <a:prstGeom prst="roundRect">
            <a:avLst>
              <a:gd name="adj" fmla="val 25000"/>
            </a:avLst>
          </a:prstGeom>
          <a:solidFill>
            <a:srgbClr val="3B82F6">
              <a:alpha val="15000"/>
            </a:srgbClr>
          </a:solidFill>
          <a:ln w="12700" cap="flat" cmpd="sng">
            <a:solidFill>
              <a:srgbClr val="3B82F6">
                <a:alpha val="6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核心价值：完成从技术研发到法规准入与商业变现的闭环突破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奔驰L3 ODD适用场景详解：高速拥堵下的“解放”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270000"/>
            <a:ext cx="762000" cy="508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t="492" b="985"/>
          <a:stretch>
            <a:fillRect/>
          </a:stretch>
        </p:blipFill>
        <p:spPr>
          <a:xfrm>
            <a:off x="1016000" y="1778000"/>
            <a:ext cx="4572000" cy="2540000"/>
          </a:xfrm>
          <a:prstGeom prst="roundRect">
            <a:avLst>
              <a:gd name="adj" fmla="val 7500"/>
            </a:avLst>
          </a:prstGeom>
          <a:noFill/>
          <a:ln w="25400" cap="flat" cmpd="sng">
            <a:solidFill>
              <a:srgbClr val="3B82F6">
                <a:alpha val="100000"/>
              </a:srgbClr>
            </a:solidFill>
            <a:prstDash val="solid"/>
            <a:round/>
          </a:ln>
          <a:effectLst>
            <a:outerShdw blurRad="190500" dist="101600" dir="5400000" algn="tl" rotWithShape="0">
              <a:srgbClr val="3B82F6">
                <a:alpha val="2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1016000" y="4445000"/>
            <a:ext cx="457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实际场景示意：拥堵高速公路中，驾驶员双手完全离开方向盘，系统接管驾驶任务。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5461000"/>
            <a:ext cx="4572000" cy="609600"/>
          </a:xfrm>
          <a:prstGeom prst="roundRect">
            <a:avLst>
              <a:gd name="adj" fmla="val 20833"/>
            </a:avLst>
          </a:prstGeom>
          <a:solidFill>
            <a:srgbClr val="3B82F6">
              <a:alpha val="15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核心价值：驾驶责任由系统承担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5969000" y="1778000"/>
            <a:ext cx="5207000" cy="812800"/>
          </a:xfrm>
          <a:prstGeom prst="roundRect">
            <a:avLst>
              <a:gd name="adj" fmla="val 15625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23000" y="1955800"/>
            <a:ext cx="457200" cy="4572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6858000" y="1854200"/>
            <a:ext cx="40640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专属高精地图高速路段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仅适用于特定的、高精地图已覆盖的高速路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5969000" y="2692400"/>
            <a:ext cx="5207000" cy="812800"/>
          </a:xfrm>
          <a:prstGeom prst="roundRect">
            <a:avLst>
              <a:gd name="adj" fmla="val 15625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23000" y="2870200"/>
            <a:ext cx="457200" cy="4572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858000" y="2768600"/>
            <a:ext cx="40640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高密度拥堵路况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必须跟随前车行驶，处于低速拥堵车流中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5969000" y="3606800"/>
            <a:ext cx="5207000" cy="812800"/>
          </a:xfrm>
          <a:prstGeom prst="roundRect">
            <a:avLst>
              <a:gd name="adj" fmla="val 15625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23000" y="3784600"/>
            <a:ext cx="457200" cy="4572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6858000" y="3683000"/>
            <a:ext cx="40640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最高时速限制 60km/h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在此速度范围内，系统完全接管驾驶操作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5969000" y="4521200"/>
            <a:ext cx="5207000" cy="812800"/>
          </a:xfrm>
          <a:prstGeom prst="roundRect">
            <a:avLst>
              <a:gd name="adj" fmla="val 15625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23000" y="4699000"/>
            <a:ext cx="457200" cy="4572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6858000" y="4597400"/>
            <a:ext cx="40640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白天 / 良好天气环境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能见度良好，雨雪、大雾等恶劣天气禁用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9" name="AutoShape 19"/>
          <p:cNvSpPr/>
          <p:nvPr/>
        </p:nvSpPr>
        <p:spPr>
          <a:xfrm>
            <a:off x="5969000" y="5435600"/>
            <a:ext cx="5207000" cy="812800"/>
          </a:xfrm>
          <a:prstGeom prst="roundRect">
            <a:avLst>
              <a:gd name="adj" fmla="val 15625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223000" y="5613400"/>
            <a:ext cx="457200" cy="457200"/>
          </a:xfrm>
          <a:prstGeom prst="rect">
            <a:avLst/>
          </a:prstGeom>
        </p:spPr>
      </p:pic>
      <p:sp>
        <p:nvSpPr>
          <p:cNvPr id="21" name="AutoShape 21"/>
          <p:cNvSpPr/>
          <p:nvPr/>
        </p:nvSpPr>
        <p:spPr>
          <a:xfrm>
            <a:off x="6858000" y="5511800"/>
            <a:ext cx="4064000" cy="660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道路环境限制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车道线清晰，禁止在道路施工或事故路段使用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2" name="AutoShape 22"/>
          <p:cNvSpPr/>
          <p:nvPr/>
        </p:nvSpPr>
        <p:spPr>
          <a:xfrm>
            <a:off x="0" y="6756400"/>
            <a:ext cx="12192000" cy="1016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84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技术架构与安全冗余：为责任转移构建的“双保险”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t="1333" b="888"/>
          <a:stretch>
            <a:fillRect/>
          </a:stretch>
        </p:blipFill>
        <p:spPr>
          <a:xfrm>
            <a:off x="1016000" y="1651000"/>
            <a:ext cx="5080000" cy="2794000"/>
          </a:xfrm>
          <a:prstGeom prst="roundRect">
            <a:avLst>
              <a:gd name="adj" fmla="val 5454"/>
            </a:avLst>
          </a:prstGeom>
          <a:noFill/>
          <a:ln w="25400" cap="flat" cmpd="sng">
            <a:solidFill>
              <a:srgbClr val="3B82F6">
                <a:alpha val="60000"/>
              </a:srgbClr>
            </a:solidFill>
            <a:prstDash val="solid"/>
            <a:round/>
          </a:ln>
          <a:effectLst>
            <a:outerShdw blurRad="203200" dist="1016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1016000" y="4572000"/>
            <a:ext cx="5080000" cy="609600"/>
          </a:xfrm>
          <a:prstGeom prst="roundRect">
            <a:avLst>
              <a:gd name="adj" fmla="val 16666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93C5F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底盘透视：双转向/制动等核心冗余硬件布局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6477000" y="1651000"/>
            <a:ext cx="4699000" cy="1270000"/>
          </a:xfrm>
          <a:prstGeom prst="roundRect">
            <a:avLst>
              <a:gd name="adj" fmla="val 10000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31000" y="1905000"/>
            <a:ext cx="609600" cy="6096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7493000" y="1778000"/>
            <a:ext cx="3556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360° 传感器融合感知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核心：车顶激光雷达(3D建模) | 30+高精度感知单元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6477000" y="3111500"/>
            <a:ext cx="4699000" cy="1397000"/>
          </a:xfrm>
          <a:prstGeom prst="roundRect">
            <a:avLst>
              <a:gd name="adj" fmla="val 9090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31000" y="3429000"/>
            <a:ext cx="609600" cy="6096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7493000" y="3238500"/>
            <a:ext cx="3556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关键系统全冗余设计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转向/制动/电源/计算单元双备份，单点失效不影响安全接管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6477000" y="4699000"/>
            <a:ext cx="4699000" cy="1143000"/>
          </a:xfrm>
          <a:prstGeom prst="roundRect">
            <a:avLst>
              <a:gd name="adj" fmla="val 11111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2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31000" y="4953000"/>
            <a:ext cx="609600" cy="6096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7493000" y="4826000"/>
            <a:ext cx="3556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厘米级高精度定位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GPS + IMU + 高精地图融合，精准锁定车辆动态位置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14"/>
          <p:cNvSpPr/>
          <p:nvPr/>
        </p:nvSpPr>
        <p:spPr>
          <a:xfrm>
            <a:off x="1016000" y="5461000"/>
            <a:ext cx="5080000" cy="584200"/>
          </a:xfrm>
          <a:prstGeom prst="roundRect">
            <a:avLst>
              <a:gd name="adj" fmla="val 21739"/>
            </a:avLst>
          </a:prstGeom>
          <a:gradFill rotWithShape="1">
            <a:gsLst>
              <a:gs pos="0">
                <a:srgbClr val="3B82F6">
                  <a:alpha val="30000"/>
                </a:srgbClr>
              </a:gs>
              <a:gs pos="100000">
                <a:srgbClr val="1F2937">
                  <a:alpha val="8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核心价值：全栈冗余 · 感知无死角 · 安全可信赖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奔驰L3 ODD的实际价值分析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460500"/>
            <a:ext cx="10160000" cy="508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" y="1905000"/>
            <a:ext cx="3175000" cy="4064000"/>
          </a:xfrm>
          <a:prstGeom prst="roundRect">
            <a:avLst>
              <a:gd name="adj" fmla="val 4000"/>
            </a:avLst>
          </a:prstGeom>
          <a:solidFill>
            <a:srgbClr val="1F2937">
              <a:alpha val="85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90500" dist="1016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943100" y="2222500"/>
            <a:ext cx="1320800" cy="13208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247900" y="2527300"/>
            <a:ext cx="711200" cy="7112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206500" y="3683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驾驶体验革新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206500" y="4191000"/>
            <a:ext cx="2794000" cy="762000"/>
          </a:xfrm>
          <a:prstGeom prst="roundRect">
            <a:avLst>
              <a:gd name="adj" fmla="val 8333"/>
            </a:avLst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27000" tIns="0" rIns="12700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解放注意力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拥堵路况下可合法处理工作或娱乐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1206500" y="5080000"/>
            <a:ext cx="2794000" cy="762000"/>
          </a:xfrm>
          <a:prstGeom prst="roundRect">
            <a:avLst>
              <a:gd name="adj" fmla="val 8333"/>
            </a:avLst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27000" tIns="0" rIns="12700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降低驾驶压力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缓解长时间驾驶的疲劳与焦虑感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4508500" y="1905000"/>
            <a:ext cx="3175000" cy="4064000"/>
          </a:xfrm>
          <a:prstGeom prst="roundRect">
            <a:avLst>
              <a:gd name="adj" fmla="val 4000"/>
            </a:avLst>
          </a:prstGeom>
          <a:solidFill>
            <a:srgbClr val="1F2937">
              <a:alpha val="85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90500" dist="1016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/>
        </p:nvSpPr>
        <p:spPr>
          <a:xfrm>
            <a:off x="5435600" y="2222500"/>
            <a:ext cx="1320800" cy="13208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40400" y="2527300"/>
            <a:ext cx="711200" cy="7112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4699000" y="3683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安全与责任保障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4699000" y="4191000"/>
            <a:ext cx="2794000" cy="762000"/>
          </a:xfrm>
          <a:prstGeom prst="roundRect">
            <a:avLst>
              <a:gd name="adj" fmla="val 8333"/>
            </a:avLst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27000" tIns="0" rIns="12700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毫秒级反应速度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远超人类的系统响应，避免人为疏忽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4699000" y="5080000"/>
            <a:ext cx="2794000" cy="762000"/>
          </a:xfrm>
          <a:prstGeom prst="roundRect">
            <a:avLst>
              <a:gd name="adj" fmla="val 8333"/>
            </a:avLst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27000" tIns="0" rIns="12700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权责归属明确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ODD内事故由奔驰担责，免除用户风险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8001000" y="1905000"/>
            <a:ext cx="3175000" cy="4064000"/>
          </a:xfrm>
          <a:prstGeom prst="roundRect">
            <a:avLst>
              <a:gd name="adj" fmla="val 4000"/>
            </a:avLst>
          </a:prstGeom>
          <a:solidFill>
            <a:srgbClr val="1F2937">
              <a:alpha val="85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90500" dist="1016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8928100" y="2222500"/>
            <a:ext cx="1320800" cy="13208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232900" y="2527300"/>
            <a:ext cx="711200" cy="7112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8191500" y="3683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行业与法规标杆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8191500" y="4191000"/>
            <a:ext cx="2794000" cy="762000"/>
          </a:xfrm>
          <a:prstGeom prst="roundRect">
            <a:avLst>
              <a:gd name="adj" fmla="val 8333"/>
            </a:avLst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27000" tIns="0" rIns="12700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商业化里程碑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打通L3落地“最后一公里”的行业范本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1" name="AutoShape 21"/>
          <p:cNvSpPr/>
          <p:nvPr/>
        </p:nvSpPr>
        <p:spPr>
          <a:xfrm>
            <a:off x="8191500" y="5080000"/>
            <a:ext cx="2794000" cy="762000"/>
          </a:xfrm>
          <a:prstGeom prst="roundRect">
            <a:avLst>
              <a:gd name="adj" fmla="val 8333"/>
            </a:avLst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127000" tIns="0" rIns="12700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推动法规建设</a:t>
            </a:r>
            <a:endParaRPr lang="en-US" sz="1100"/>
          </a:p>
          <a:p>
            <a:pPr indent="0" algn="ctr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促进全球自动驾驶责任与标准法规完善</a:t>
            </a:r>
            <a:endParaRPr lang="en-US" sz="12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2" name="AutoShape 22"/>
          <p:cNvSpPr/>
          <p:nvPr/>
        </p:nvSpPr>
        <p:spPr>
          <a:xfrm>
            <a:off x="0" y="6350000"/>
            <a:ext cx="12192000" cy="508000"/>
          </a:xfrm>
          <a:prstGeom prst="roundRect">
            <a:avLst>
              <a:gd name="adj" fmla="val 0"/>
            </a:avLst>
          </a:prstGeom>
          <a:solidFill>
            <a:srgbClr val="1E3A8A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93C5F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核心价值：技术落地的安全背书 · 驾驶体验的质的飞跃 · 产业发展的关键一步</a:t>
            </a:r>
            <a:endParaRPr lang="en-US" sz="11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宝马Personal Pilot L3：曾经的L3高阶智驾竞争者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270000"/>
            <a:ext cx="762000" cy="508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l="3044" r="3278"/>
          <a:stretch>
            <a:fillRect/>
          </a:stretch>
        </p:blipFill>
        <p:spPr>
          <a:xfrm>
            <a:off x="1016000" y="1778000"/>
            <a:ext cx="5080000" cy="3048000"/>
          </a:xfrm>
          <a:prstGeom prst="roundRect">
            <a:avLst>
              <a:gd name="adj" fmla="val 5000"/>
            </a:avLst>
          </a:prstGeom>
          <a:noFill/>
          <a:ln w="25400" cap="flat" cmpd="sng">
            <a:solidFill>
              <a:srgbClr val="3B82F6">
                <a:alpha val="60000"/>
              </a:srgbClr>
            </a:solidFill>
            <a:prstDash val="solid"/>
            <a:round/>
          </a:ln>
          <a:effectLst>
            <a:outerShdw blurRad="190500" dist="101600" dir="5400000" algn="tl" rotWithShape="0">
              <a:srgbClr val="3B82F6">
                <a:alpha val="25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1016000" y="5016500"/>
            <a:ext cx="5080000" cy="762000"/>
          </a:xfrm>
          <a:prstGeom prst="roundRect">
            <a:avLst>
              <a:gd name="adj" fmla="val 13333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4B5563">
                <a:alpha val="5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70000" y="5181600"/>
            <a:ext cx="406400" cy="4064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841500" y="5143500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基于宝马7系打造，车顶集成激光雷达，依托高精地图与多传感器融合方案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477000" y="1778000"/>
            <a:ext cx="4699000" cy="1143000"/>
          </a:xfrm>
          <a:prstGeom prst="roundRect">
            <a:avLst>
              <a:gd name="adj" fmla="val 8888"/>
            </a:avLst>
          </a:prstGeom>
          <a:solidFill>
            <a:srgbClr val="1F2937">
              <a:alpha val="8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31000" y="2032000"/>
            <a:ext cx="457200" cy="4572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7366000" y="1905000"/>
            <a:ext cx="3619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核心定位与搭载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曾搭载于2023款7系/i7，是全球首批量产L3系统之一，直接对标奔驰DRIVE PILOT。</a:t>
            </a:r>
            <a:endParaRPr lang="en-US" sz="1300" b="0" i="0" u="none" strike="noStrike">
              <a:solidFill>
                <a:srgbClr val="9CA3AF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6477000" y="3111500"/>
            <a:ext cx="2222500" cy="1270000"/>
          </a:xfrm>
          <a:prstGeom prst="roundRect">
            <a:avLst>
              <a:gd name="adj" fmla="val 8000"/>
            </a:avLst>
          </a:prstGeom>
          <a:gradFill rotWithShape="1">
            <a:gsLst>
              <a:gs pos="0">
                <a:srgbClr val="3B82F6">
                  <a:alpha val="15000"/>
                </a:srgbClr>
              </a:gs>
              <a:gs pos="100000">
                <a:srgbClr val="1F2937">
                  <a:alpha val="80000"/>
                </a:srgbClr>
              </a:gs>
            </a:gsLst>
            <a:lin ang="2700000"/>
          </a:gra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31000" y="3365500"/>
            <a:ext cx="406400" cy="4064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7239000" y="3302000"/>
            <a:ext cx="1333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最高时速限制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2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60 km/h</a:t>
            </a:r>
            <a:endParaRPr lang="en-US" sz="2000" b="1" i="0" u="none" strike="noStrike">
              <a:solidFill>
                <a:srgbClr val="FFFFFF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14"/>
          <p:cNvSpPr/>
          <p:nvPr/>
        </p:nvSpPr>
        <p:spPr>
          <a:xfrm>
            <a:off x="8826500" y="3111500"/>
            <a:ext cx="2222500" cy="1270000"/>
          </a:xfrm>
          <a:prstGeom prst="roundRect">
            <a:avLst>
              <a:gd name="adj" fmla="val 8000"/>
            </a:avLst>
          </a:prstGeom>
          <a:gradFill rotWithShape="1">
            <a:gsLst>
              <a:gs pos="0">
                <a:srgbClr val="3B82F6">
                  <a:alpha val="15000"/>
                </a:srgbClr>
              </a:gs>
              <a:gs pos="100000">
                <a:srgbClr val="1F2937">
                  <a:alpha val="80000"/>
                </a:srgbClr>
              </a:gs>
            </a:gsLst>
            <a:lin ang="2700000"/>
          </a:gra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80500" y="3365500"/>
            <a:ext cx="406400" cy="4064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9588500" y="3302000"/>
            <a:ext cx="13335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德国市场选装价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2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~5万 人民币</a:t>
            </a:r>
            <a:endParaRPr lang="en-US" sz="2000" b="1" i="0" u="none" strike="noStrike">
              <a:solidFill>
                <a:srgbClr val="FFFFFF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7" name="AutoShape 17"/>
          <p:cNvSpPr/>
          <p:nvPr/>
        </p:nvSpPr>
        <p:spPr>
          <a:xfrm>
            <a:off x="6477000" y="4572000"/>
            <a:ext cx="4699000" cy="1206500"/>
          </a:xfrm>
          <a:prstGeom prst="roundRect">
            <a:avLst>
              <a:gd name="adj" fmla="val 8421"/>
            </a:avLst>
          </a:prstGeom>
          <a:solidFill>
            <a:srgbClr val="1F2937">
              <a:alpha val="8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731000" y="4826000"/>
            <a:ext cx="457200" cy="4572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7366000" y="4699000"/>
            <a:ext cx="3619500" cy="952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严苛的ODD适用场景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仅限高速公路拥堵路况，要求天气良好、无道路施工且气温高于3℃。</a:t>
            </a:r>
            <a:endParaRPr lang="en-US" sz="1300" b="0" i="0" u="none" strike="noStrike">
              <a:solidFill>
                <a:srgbClr val="9CA3AF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0" name="AutoShape 20"/>
          <p:cNvSpPr/>
          <p:nvPr/>
        </p:nvSpPr>
        <p:spPr>
          <a:xfrm>
            <a:off x="0" y="6223000"/>
            <a:ext cx="12192000" cy="635000"/>
          </a:xfrm>
          <a:prstGeom prst="roundRect">
            <a:avLst>
              <a:gd name="adj" fmla="val 0"/>
            </a:avLst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1" name="AutoShape 21"/>
          <p:cNvSpPr/>
          <p:nvPr/>
        </p:nvSpPr>
        <p:spPr>
          <a:xfrm>
            <a:off x="1016000" y="6223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策略启示：高昂的硬件成本与过于严苛的使用条件，是其未能大规模普及的关键原因。</a:t>
            </a:r>
            <a:endParaRPr lang="en-US" sz="1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战略转折：宝马为何在2026年放弃L3？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l="3044" r="3278"/>
          <a:stretch>
            <a:fillRect/>
          </a:stretch>
        </p:blipFill>
        <p:spPr>
          <a:xfrm>
            <a:off x="1016000" y="1651000"/>
            <a:ext cx="5080000" cy="3048000"/>
          </a:xfrm>
          <a:prstGeom prst="roundRect">
            <a:avLst>
              <a:gd name="adj" fmla="val 4166"/>
            </a:avLst>
          </a:prstGeom>
          <a:noFill/>
          <a:ln w="25400" cap="flat" cmpd="sng">
            <a:solidFill>
              <a:srgbClr val="3B82F6">
                <a:alpha val="100000"/>
              </a:srgbClr>
            </a:solidFill>
            <a:prstDash val="solid"/>
            <a:round/>
          </a:ln>
          <a:effectLst>
            <a:outerShdw blurRad="190500" dist="1016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1016000" y="4953000"/>
            <a:ext cx="5080000" cy="889000"/>
          </a:xfrm>
          <a:prstGeom prst="roundRect">
            <a:avLst>
              <a:gd name="adj" fmla="val 14285"/>
            </a:avLst>
          </a:prstGeom>
          <a:solidFill>
            <a:srgbClr val="3B82F6">
              <a:alpha val="15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核心痛点数据：选装率 &lt; 5% | 未使用率 &gt; 60%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6477000" y="1651000"/>
            <a:ext cx="4699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5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31000" y="1968500"/>
            <a:ext cx="609600" cy="6096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7493000" y="18415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市场需求严重不足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7493000" y="2286000"/>
            <a:ext cx="355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7系车型L3选装率不足5%，超60%用户从未激活使用，市场反馈冷淡。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477000" y="3238500"/>
            <a:ext cx="4699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5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31000" y="3556000"/>
            <a:ext cx="609600" cy="6096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7493000" y="34290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实用性与预期落差大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7493000" y="3873500"/>
            <a:ext cx="355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仅限低速拥堵路况，无自动变道能力，被用户戏称“高价版自适应巡航”。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6477000" y="4826000"/>
            <a:ext cx="4699000" cy="1397000"/>
          </a:xfrm>
          <a:prstGeom prst="roundRect">
            <a:avLst>
              <a:gd name="adj" fmla="val 7272"/>
            </a:avLst>
          </a:prstGeom>
          <a:solidFill>
            <a:srgbClr val="FFFFFF">
              <a:alpha val="5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31000" y="5143500"/>
            <a:ext cx="609600" cy="6096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7493000" y="50165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成本与盈利困境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7493000" y="5461000"/>
            <a:ext cx="3556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研发投入巨大，激光雷达硬件成本高昂，官方承认当前市场无法实现盈利。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0" y="6604000"/>
            <a:ext cx="12192000" cy="2540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1E3A8A">
                  <a:alpha val="100000"/>
                </a:srgbClr>
              </a:gs>
              <a:gs pos="50000">
                <a:srgbClr val="3B82F6">
                  <a:alpha val="100000"/>
                </a:srgbClr>
              </a:gs>
              <a:gs pos="100000">
                <a:srgbClr val="1E3A8A">
                  <a:alpha val="10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宝马新方向：聚焦 L2++ 智能驾驶实用主义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l="5399" t="4166" r="5399" b="4166"/>
          <a:stretch>
            <a:fillRect/>
          </a:stretch>
        </p:blipFill>
        <p:spPr>
          <a:xfrm>
            <a:off x="1016000" y="1651000"/>
            <a:ext cx="4826000" cy="2794000"/>
          </a:xfrm>
          <a:prstGeom prst="roundRect">
            <a:avLst>
              <a:gd name="adj" fmla="val 6818"/>
            </a:avLst>
          </a:prstGeom>
          <a:noFill/>
          <a:ln w="25400" cap="flat" cmpd="sng">
            <a:solidFill>
              <a:srgbClr val="3B82F6">
                <a:alpha val="100000"/>
              </a:srgbClr>
            </a:solidFill>
            <a:prstDash val="solid"/>
            <a:round/>
          </a:ln>
          <a:effectLst>
            <a:outerShdw blurRad="254000" dist="101600" dir="2700000" algn="tl" rotWithShape="0">
              <a:srgbClr val="3B82F6">
                <a:alpha val="30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1016000" y="4635500"/>
            <a:ext cx="4826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实景演示：驾驶员双手脱离方向盘，</a:t>
            </a:r>
            <a:b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系统自动处理高速路况与变道指令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6223000" y="1651000"/>
            <a:ext cx="495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战略重心：从 L3 回归成熟方案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6223000" y="2095500"/>
            <a:ext cx="4953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宝马调整研发投入，放弃激进的 L3 研发，转而深耕更具落地价值的 L2++ 系统，精准满足用户高频驾驶需求。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6223000" y="2921000"/>
            <a:ext cx="4953000" cy="914400"/>
          </a:xfrm>
          <a:prstGeom prst="roundRect">
            <a:avLst>
              <a:gd name="adj" fmla="val 13888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77000" y="3124200"/>
            <a:ext cx="508000" cy="508000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7112000" y="3022600"/>
            <a:ext cx="3937000" cy="711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高速全域通行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最高130km/h行驶，覆盖拥堵与畅通路况</a:t>
            </a:r>
            <a:endParaRPr lang="en-US" sz="1200" b="0" i="0" u="none" strike="noStrike">
              <a:solidFill>
                <a:srgbClr val="9CA3AF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6223000" y="3962400"/>
            <a:ext cx="4953000" cy="914400"/>
          </a:xfrm>
          <a:prstGeom prst="roundRect">
            <a:avLst>
              <a:gd name="adj" fmla="val 13888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77000" y="4165600"/>
            <a:ext cx="508000" cy="5080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7112000" y="4064000"/>
            <a:ext cx="3937000" cy="711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极致性价比 (仅1/3成本)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选装价1450欧元(≈1.2万RMB)，大幅优于L3</a:t>
            </a:r>
            <a:endParaRPr lang="en-US" sz="1200" b="0" i="0" u="none" strike="noStrike">
              <a:solidFill>
                <a:srgbClr val="9CA3AF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6223000" y="5003800"/>
            <a:ext cx="4953000" cy="914400"/>
          </a:xfrm>
          <a:prstGeom prst="roundRect">
            <a:avLst>
              <a:gd name="adj" fmla="val 13888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77000" y="5207000"/>
            <a:ext cx="508000" cy="5080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7112000" y="5105400"/>
            <a:ext cx="3937000" cy="711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体验更实用安心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2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视线确认变道、识别交通灯，脱手驾驶更轻松</a:t>
            </a:r>
            <a:endParaRPr lang="en-US" sz="1200" b="0" i="0" u="none" strike="noStrike">
              <a:solidFill>
                <a:srgbClr val="9CA3AF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1016000" y="6159500"/>
            <a:ext cx="10160000" cy="4445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3B82F6">
                  <a:alpha val="20000"/>
                </a:srgbClr>
              </a:gs>
              <a:gs pos="100000">
                <a:srgbClr val="111827">
                  <a:alpha val="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1143000" y="6197600"/>
            <a:ext cx="990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核心洞察：用户更愿为“即刻可用”的成熟技术买单，而非等待遥远的“完全自动驾驶”概念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核心差异对比：奔驰的“坚守”与宝马的“转身”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l="2247" r="2247"/>
          <a:stretch>
            <a:fillRect/>
          </a:stretch>
        </p:blipFill>
        <p:spPr>
          <a:xfrm>
            <a:off x="1016000" y="1524000"/>
            <a:ext cx="4318000" cy="2540000"/>
          </a:xfrm>
          <a:prstGeom prst="roundRect">
            <a:avLst>
              <a:gd name="adj" fmla="val 6000"/>
            </a:avLst>
          </a:prstGeom>
          <a:noFill/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90500" dist="101600" dir="5400000" algn="tl" rotWithShape="0">
              <a:srgbClr val="3B82F6">
                <a:alpha val="25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1016000" y="4318000"/>
            <a:ext cx="4318000" cy="1143000"/>
          </a:xfrm>
          <a:prstGeom prst="roundRect">
            <a:avLst>
              <a:gd name="adj" fmla="val 11111"/>
            </a:avLst>
          </a:prstGeom>
          <a:solidFill>
            <a:srgbClr val="3B82F6">
              <a:alpha val="10000"/>
            </a:srgbClr>
          </a:solidFill>
          <a:ln w="12700" cap="flat" cmpd="sng">
            <a:solidFill>
              <a:srgbClr val="3B82F6">
                <a:alpha val="30000"/>
              </a:srgbClr>
            </a:solidFill>
            <a:prstDash val="solid"/>
            <a:round/>
          </a:ln>
        </p:spPr>
        <p:txBody>
          <a:bodyPr vert="horz" wrap="square" lIns="190500" tIns="0" rIns="190500" bIns="0" rtlCol="0" anchor="ctr" anchorCtr="0"/>
          <a:lstStyle/>
          <a:p>
            <a:pPr indent="0" algn="ctr">
              <a:lnSpc>
                <a:spcPct val="108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策略缩影：</a:t>
            </a: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奔驰步步为营树立技术标杆，宝马灵活转身聚焦市场实用与成本优势。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5715000" y="1524000"/>
            <a:ext cx="2730500" cy="3937000"/>
          </a:xfrm>
          <a:prstGeom prst="roundRect">
            <a:avLst>
              <a:gd name="adj" fmla="val 5581"/>
            </a:avLst>
          </a:prstGeom>
          <a:solidFill>
            <a:srgbClr val="1F2937">
              <a:alpha val="100000"/>
            </a:srgbClr>
          </a:solidFill>
          <a:ln w="25400" cap="flat" cmpd="sng">
            <a:solidFill>
              <a:srgbClr val="3B82F6">
                <a:alpha val="80000"/>
              </a:srgbClr>
            </a:solidFill>
            <a:prstDash val="solid"/>
            <a:round/>
          </a:ln>
          <a:effectLst>
            <a:outerShdw blurRad="127000" dist="635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5715000" y="1524000"/>
            <a:ext cx="2730500" cy="558800"/>
          </a:xfrm>
          <a:prstGeom prst="roundRect">
            <a:avLst>
              <a:gd name="adj" fmla="val 27272"/>
            </a:avLst>
          </a:prstGeom>
          <a:gradFill rotWithShape="1">
            <a:gsLst>
              <a:gs pos="0">
                <a:srgbClr val="3B82F6">
                  <a:alpha val="100000"/>
                </a:srgbClr>
              </a:gs>
              <a:gs pos="100000">
                <a:srgbClr val="2563EB">
                  <a:alpha val="10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 DRIVE PILOT (L3)</a:t>
            </a:r>
            <a:endParaRPr lang="en-US" sz="1100"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05500" y="22860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286500" y="22606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务实标杆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全冗余设计，责任明确</a:t>
            </a:r>
            <a:endParaRPr lang="en-US" sz="1100"/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05500" y="2984500"/>
            <a:ext cx="304800" cy="304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6286500" y="29591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拥堵高速 (60km/h)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限定ODD，安全第一</a:t>
            </a:r>
            <a:endParaRPr lang="en-US" sz="1100"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05500" y="36830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286500" y="36576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完全脱手脱眼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系统全责，可处理信息</a:t>
            </a:r>
            <a:endParaRPr lang="en-US" sz="1100"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05500" y="4381500"/>
            <a:ext cx="304800" cy="304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6286500" y="43561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成本高昂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选装价高，受众较小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699500" y="1524000"/>
            <a:ext cx="2730500" cy="3937000"/>
          </a:xfrm>
          <a:prstGeom prst="roundRect">
            <a:avLst>
              <a:gd name="adj" fmla="val 5581"/>
            </a:avLst>
          </a:prstGeom>
          <a:solidFill>
            <a:srgbClr val="1F2937">
              <a:alpha val="100000"/>
            </a:srgbClr>
          </a:solidFill>
          <a:ln w="25400" cap="flat" cmpd="sng">
            <a:solidFill>
              <a:srgbClr val="F59E0B">
                <a:alpha val="80000"/>
              </a:srgbClr>
            </a:solidFill>
            <a:prstDash val="solid"/>
            <a:round/>
          </a:ln>
          <a:effectLst>
            <a:outerShdw blurRad="127000" dist="635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8699500" y="1524000"/>
            <a:ext cx="2730500" cy="558800"/>
          </a:xfrm>
          <a:prstGeom prst="roundRect">
            <a:avLst>
              <a:gd name="adj" fmla="val 27272"/>
            </a:avLst>
          </a:prstGeom>
          <a:gradFill rotWithShape="1">
            <a:gsLst>
              <a:gs pos="0">
                <a:srgbClr val="F59E0B">
                  <a:alpha val="100000"/>
                </a:srgbClr>
              </a:gs>
              <a:gs pos="100000">
                <a:srgbClr val="D97706">
                  <a:alpha val="10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宝马 L2++ 务实策略</a:t>
            </a:r>
            <a:endParaRPr lang="en-US" sz="1100"/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890000" y="2286000"/>
            <a:ext cx="304800" cy="3048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9271000" y="22606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灵活转身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放弃L3，回归L2++主流</a:t>
            </a:r>
            <a:endParaRPr lang="en-US" sz="1100"/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8890000" y="2984500"/>
            <a:ext cx="304800" cy="304800"/>
          </a:xfrm>
          <a:prstGeom prst="rect">
            <a:avLst/>
          </a:prstGeom>
        </p:spPr>
      </p:pic>
      <p:sp>
        <p:nvSpPr>
          <p:cNvPr id="20" name="AutoShape 20"/>
          <p:cNvSpPr/>
          <p:nvPr/>
        </p:nvSpPr>
        <p:spPr>
          <a:xfrm>
            <a:off x="9271000" y="29591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全路况高速 (130km/h)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适用性广，体验流畅</a:t>
            </a:r>
            <a:endParaRPr lang="en-US" sz="1100"/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890000" y="3683000"/>
            <a:ext cx="304800" cy="3048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9271000" y="36576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需监控路况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驾驶员全责，系统辅助</a:t>
            </a:r>
            <a:endParaRPr lang="en-US" sz="1100"/>
          </a:p>
        </p:txBody>
      </p:sp>
      <p:pic>
        <p:nvPicPr>
          <p:cNvPr id="23" name="Picture 2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890000" y="4381500"/>
            <a:ext cx="304800" cy="304800"/>
          </a:xfrm>
          <a:prstGeom prst="rect">
            <a:avLst/>
          </a:prstGeom>
        </p:spPr>
      </p:pic>
      <p:sp>
        <p:nvSpPr>
          <p:cNvPr id="24" name="AutoShape 24"/>
          <p:cNvSpPr/>
          <p:nvPr/>
        </p:nvSpPr>
        <p:spPr>
          <a:xfrm>
            <a:off x="9271000" y="4356100"/>
            <a:ext cx="203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性价比高</a:t>
            </a:r>
            <a:br>
              <a:rPr lang="en-US" sz="16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11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价格亲民，普及潜力大</a:t>
            </a:r>
            <a:endParaRPr lang="en-US" sz="1100"/>
          </a:p>
        </p:txBody>
      </p:sp>
      <p:sp>
        <p:nvSpPr>
          <p:cNvPr id="25" name="AutoShape 25"/>
          <p:cNvSpPr/>
          <p:nvPr/>
        </p:nvSpPr>
        <p:spPr>
          <a:xfrm>
            <a:off x="1016000" y="5715000"/>
            <a:ext cx="10414000" cy="584200"/>
          </a:xfrm>
          <a:prstGeom prst="roundRect">
            <a:avLst>
              <a:gd name="adj" fmla="val 43478"/>
            </a:avLst>
          </a:prstGeom>
          <a:gradFill rotWithShape="1">
            <a:gsLst>
              <a:gs pos="0">
                <a:srgbClr val="3B82F6">
                  <a:alpha val="20000"/>
                </a:srgbClr>
              </a:gs>
              <a:gs pos="100000">
                <a:srgbClr val="F59E0B">
                  <a:alpha val="2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总结：技术路线无绝对优劣，适配市场需求、成本控制与法规环境才是制胜关键</a:t>
            </a:r>
            <a:endParaRPr lang="en-US" sz="11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策略优劣评判：理想与现实的碰撞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3970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93C5F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自动驾驶战略抉择：奔驰L3坚守 vs 宝马L2++务实转型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1016000" y="2032000"/>
            <a:ext cx="4953000" cy="3810000"/>
          </a:xfrm>
          <a:prstGeom prst="roundRect">
            <a:avLst>
              <a:gd name="adj" fmla="val 3333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52400" dist="762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397000" y="2413000"/>
            <a:ext cx="812800" cy="8128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549400" y="2565400"/>
            <a:ext cx="508000" cy="5080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2413000" y="2476500"/>
            <a:ext cx="330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奔驰：坚守L3 技术至上</a:t>
            </a:r>
            <a:endParaRPr lang="en-US" sz="1100"/>
          </a:p>
        </p:txBody>
      </p:sp>
      <p:cxnSp>
        <p:nvCxnSpPr>
          <p:cNvPr id="8" name="Connector 8"/>
          <p:cNvCxnSpPr/>
          <p:nvPr/>
        </p:nvCxnSpPr>
        <p:spPr>
          <a:xfrm rot="-10417">
            <a:off x="1397010" y="3422650"/>
            <a:ext cx="4191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FFFF">
                <a:alpha val="1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97000" y="3683000"/>
            <a:ext cx="304800" cy="304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1778000" y="3657600"/>
            <a:ext cx="393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0B98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核心优势：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树立技术领导者形象，责任界定清晰，倒逼法规完善，推动行业技术天花板。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97000" y="48895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1778000" y="4864100"/>
            <a:ext cx="3937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F8717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面临挑战：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用户使用场景受限，感知价值低，研发与合规成本高昂，难以快速普及。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6223000" y="2032000"/>
            <a:ext cx="4953000" cy="3810000"/>
          </a:xfrm>
          <a:prstGeom prst="roundRect">
            <a:avLst>
              <a:gd name="adj" fmla="val 3333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10B981">
                <a:alpha val="40000"/>
              </a:srgbClr>
            </a:solidFill>
            <a:prstDash val="solid"/>
            <a:round/>
          </a:ln>
          <a:effectLst>
            <a:outerShdw blurRad="152400" dist="762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6604000" y="2413000"/>
            <a:ext cx="812800" cy="812800"/>
          </a:xfrm>
          <a:prstGeom prst="ellipse">
            <a:avLst/>
          </a:prstGeom>
          <a:solidFill>
            <a:srgbClr val="10B981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56400" y="2565400"/>
            <a:ext cx="508000" cy="5080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7620000" y="2476500"/>
            <a:ext cx="330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宝马：转向L2++ 务实突围</a:t>
            </a:r>
            <a:endParaRPr lang="en-US" sz="1100"/>
          </a:p>
        </p:txBody>
      </p:sp>
      <p:cxnSp>
        <p:nvCxnSpPr>
          <p:cNvPr id="17" name="Connector 17"/>
          <p:cNvCxnSpPr/>
          <p:nvPr/>
        </p:nvCxnSpPr>
        <p:spPr>
          <a:xfrm rot="-10417">
            <a:off x="6604010" y="3422650"/>
            <a:ext cx="4191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FFFFFF">
                <a:alpha val="1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8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04000" y="3683000"/>
            <a:ext cx="304800" cy="3048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6985000" y="3657600"/>
            <a:ext cx="3937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0B98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核心优势：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功能实用且场景广，贴近用户真实需求；成本效益高，具备大规模商业化落地的灵活性。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04000" y="4889500"/>
            <a:ext cx="304800" cy="304800"/>
          </a:xfrm>
          <a:prstGeom prst="rect">
            <a:avLst/>
          </a:prstGeom>
        </p:spPr>
      </p:pic>
      <p:sp>
        <p:nvSpPr>
          <p:cNvPr id="21" name="AutoShape 21"/>
          <p:cNvSpPr/>
          <p:nvPr/>
        </p:nvSpPr>
        <p:spPr>
          <a:xfrm>
            <a:off x="6985000" y="4864100"/>
            <a:ext cx="3937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F8717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面临挑战：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技术领先光环减弱，或被视为战略“退缩”；责任主体仍在用户，未完全解放驾驶负担。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2" name="AutoShape 22"/>
          <p:cNvSpPr/>
          <p:nvPr/>
        </p:nvSpPr>
        <p:spPr>
          <a:xfrm>
            <a:off x="1016000" y="6096000"/>
            <a:ext cx="10160000" cy="508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B82F6">
                  <a:alpha val="20000"/>
                </a:srgbClr>
              </a:gs>
              <a:gs pos="100000">
                <a:srgbClr val="10B981">
                  <a:alpha val="2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3" name="AutoShape 23"/>
          <p:cNvSpPr/>
          <p:nvPr/>
        </p:nvSpPr>
        <p:spPr>
          <a:xfrm>
            <a:off x="1016000" y="6172200"/>
            <a:ext cx="1016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核心洞察：技术路线需在理想主义追求与商业落地可行性之间找到最佳平衡点</a:t>
            </a:r>
            <a:endParaRPr lang="en-US" sz="11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行业启示：技术领先与用户价值如何平衡？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460500"/>
            <a:ext cx="762000" cy="508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" y="1905000"/>
            <a:ext cx="2413000" cy="3683000"/>
          </a:xfrm>
          <a:prstGeom prst="roundRect">
            <a:avLst>
              <a:gd name="adj" fmla="val 5263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587500" y="2286000"/>
            <a:ext cx="1270000" cy="12700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41500" y="2540000"/>
            <a:ext cx="762000" cy="7620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143000" y="3746500"/>
            <a:ext cx="215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技术≠商业成功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143000" y="4254500"/>
            <a:ext cx="2159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宝马L3案例表明，脱离用户感知价值的技术领先，难以获得市场认可。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3619500" y="1905000"/>
            <a:ext cx="2413000" cy="3683000"/>
          </a:xfrm>
          <a:prstGeom prst="roundRect">
            <a:avLst>
              <a:gd name="adj" fmla="val 5263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4191000" y="2286000"/>
            <a:ext cx="1270000" cy="12700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45000" y="2540000"/>
            <a:ext cx="762000" cy="7620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3746500" y="3746500"/>
            <a:ext cx="215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用户价值为核心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3746500" y="4254500"/>
            <a:ext cx="2159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消费者愿为“常用常新”付费，而非“偶尔可用”的极客标签，L2++的崛起印证了这一点。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6223000" y="1905000"/>
            <a:ext cx="2413000" cy="3683000"/>
          </a:xfrm>
          <a:prstGeom prst="roundRect">
            <a:avLst>
              <a:gd name="adj" fmla="val 5263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6794500" y="2286000"/>
            <a:ext cx="1270000" cy="12700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48500" y="2540000"/>
            <a:ext cx="762000" cy="7620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6350000" y="3746500"/>
            <a:ext cx="215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成本与体验平衡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6350000" y="4254500"/>
            <a:ext cx="2159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商业化路径需在技术先进性、功能实用性和硬件成本之间找到最佳平衡点。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8826500" y="1905000"/>
            <a:ext cx="2413000" cy="3683000"/>
          </a:xfrm>
          <a:prstGeom prst="roundRect">
            <a:avLst>
              <a:gd name="adj" fmla="val 5263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9398000" y="2286000"/>
            <a:ext cx="1270000" cy="1270000"/>
          </a:xfrm>
          <a:prstGeom prst="ellipse">
            <a:avLst/>
          </a:prstGeom>
          <a:solidFill>
            <a:srgbClr val="3B82F6">
              <a:alpha val="1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652000" y="2540000"/>
            <a:ext cx="762000" cy="7620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8953500" y="3746500"/>
            <a:ext cx="215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60A5FA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回归用户需求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8953500" y="4254500"/>
            <a:ext cx="2159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just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行业正从“技术竞赛”转向以用户为中心的产品定义，商业模式创新是关键。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0" y="5969000"/>
            <a:ext cx="12192000" cy="8890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1E3A8A">
                  <a:alpha val="20000"/>
                </a:srgbClr>
              </a:gs>
              <a:gs pos="50000">
                <a:srgbClr val="3B82F6">
                  <a:alpha val="15000"/>
                </a:srgbClr>
              </a:gs>
              <a:gs pos="100000">
                <a:srgbClr val="1E3A8A">
                  <a:alpha val="2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5" name="AutoShape 25"/>
          <p:cNvSpPr/>
          <p:nvPr/>
        </p:nvSpPr>
        <p:spPr>
          <a:xfrm>
            <a:off x="0" y="6121400"/>
            <a:ext cx="12192000" cy="584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93C5F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核心洞察：回归商业本质，在技术落地与用户真实价值之间寻找最佳契合点</a:t>
            </a:r>
            <a:endParaRPr lang="en-US" sz="11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762000"/>
            <a:ext cx="10160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核心发现：L3商业化面临的三重困境</a:t>
            </a:r>
            <a:endParaRPr lang="en-US" sz="1100"/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1"/>
          <a:srcRect t="495" b="495"/>
          <a:stretch>
            <a:fillRect/>
          </a:stretch>
        </p:blipFill>
        <p:spPr>
          <a:xfrm>
            <a:off x="1016000" y="1651000"/>
            <a:ext cx="4572000" cy="2540000"/>
          </a:xfrm>
          <a:prstGeom prst="roundRect">
            <a:avLst>
              <a:gd name="adj" fmla="val 7500"/>
            </a:avLst>
          </a:prstGeom>
          <a:noFill/>
          <a:ln w="127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190500" dist="1016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4" name="AutoShape 4"/>
          <p:cNvSpPr/>
          <p:nvPr/>
        </p:nvSpPr>
        <p:spPr>
          <a:xfrm>
            <a:off x="1016000" y="4381500"/>
            <a:ext cx="4572000" cy="1079500"/>
          </a:xfrm>
          <a:prstGeom prst="roundRect">
            <a:avLst>
              <a:gd name="adj" fmla="val 11764"/>
            </a:avLst>
          </a:prstGeom>
          <a:solidFill>
            <a:srgbClr val="1F2937">
              <a:alpha val="100000"/>
            </a:srgbClr>
          </a:solidFill>
          <a:ln w="12700" cap="flat" cmpd="sng">
            <a:solidFill>
              <a:srgbClr val="3B82F6">
                <a:alpha val="2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206500" y="4508500"/>
            <a:ext cx="41910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8000"/>
              </a:lnSpc>
              <a:defRPr/>
            </a:pP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“三座高墙”构筑了L3商业化的壁垒，突破困境需要法规完善、技术降本与用户教育的协同推进。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5969000" y="1651000"/>
            <a:ext cx="5207000" cy="1270000"/>
          </a:xfrm>
          <a:prstGeom prst="roundRect">
            <a:avLst>
              <a:gd name="adj" fmla="val 10000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5969000" y="1651000"/>
            <a:ext cx="76200" cy="12700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6299200" y="1905000"/>
            <a:ext cx="762000" cy="762000"/>
          </a:xfrm>
          <a:prstGeom prst="ellipse">
            <a:avLst/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51600" y="2057400"/>
            <a:ext cx="457200" cy="4572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7239000" y="1778000"/>
            <a:ext cx="381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法规与责任困境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事故责任划分法规缺失，车企面临巨大的法律与赔偿风险，阻碍技术落地。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5969000" y="3111500"/>
            <a:ext cx="5207000" cy="1270000"/>
          </a:xfrm>
          <a:prstGeom prst="roundRect">
            <a:avLst>
              <a:gd name="adj" fmla="val 10000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5969000" y="3111500"/>
            <a:ext cx="76200" cy="12700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6299200" y="3365500"/>
            <a:ext cx="762000" cy="762000"/>
          </a:xfrm>
          <a:prstGeom prst="ellipse">
            <a:avLst/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51600" y="3517900"/>
            <a:ext cx="457200" cy="4572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7239000" y="3238500"/>
            <a:ext cx="381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成本与效益困境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研发与硬件成本高昂，但受限场景导致用户感知价值低，商业模式难以闭环。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5969000" y="4572000"/>
            <a:ext cx="5207000" cy="1270000"/>
          </a:xfrm>
          <a:prstGeom prst="roundRect">
            <a:avLst>
              <a:gd name="adj" fmla="val 10000"/>
            </a:avLst>
          </a:prstGeom>
          <a:solidFill>
            <a:srgbClr val="1F2937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3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5969000" y="4572000"/>
            <a:ext cx="76200" cy="12700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6299200" y="4826000"/>
            <a:ext cx="762000" cy="762000"/>
          </a:xfrm>
          <a:prstGeom prst="ellipse">
            <a:avLst/>
          </a:prstGeom>
          <a:solidFill>
            <a:srgbClr val="3B82F6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51600" y="4978400"/>
            <a:ext cx="457200" cy="457200"/>
          </a:xfrm>
          <a:prstGeom prst="rect">
            <a:avLst/>
          </a:prstGeom>
        </p:spPr>
      </p:pic>
      <p:sp>
        <p:nvSpPr>
          <p:cNvPr id="20" name="AutoShape 20"/>
          <p:cNvSpPr/>
          <p:nvPr/>
        </p:nvSpPr>
        <p:spPr>
          <a:xfrm>
            <a:off x="7239000" y="4699000"/>
            <a:ext cx="381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用户认知与体验困境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用户期望“完全自动驾驶”，而现实中严格受限的ODD带来巨大的体验落差。</a:t>
            </a:r>
            <a:endParaRPr lang="en-US" sz="13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21" name="AutoShape 21"/>
          <p:cNvSpPr/>
          <p:nvPr/>
        </p:nvSpPr>
        <p:spPr>
          <a:xfrm>
            <a:off x="1016000" y="5969000"/>
            <a:ext cx="10160000" cy="254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3B82F6">
                  <a:alpha val="0"/>
                </a:srgbClr>
              </a:gs>
              <a:gs pos="50000">
                <a:srgbClr val="3B82F6">
                  <a:alpha val="100000"/>
                </a:srgbClr>
              </a:gs>
              <a:gs pos="100000">
                <a:srgbClr val="3B82F6">
                  <a:alpha val="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1827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016000" y="635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L3自动驾驶的未来：挑战与机遇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1016000" y="1270000"/>
            <a:ext cx="10160000" cy="38100"/>
          </a:xfrm>
          <a:prstGeom prst="roundRect">
            <a:avLst>
              <a:gd name="adj" fmla="val 0"/>
            </a:avLst>
          </a:prstGeom>
          <a:gradFill rotWithShape="1">
            <a:gsLst>
              <a:gs pos="0">
                <a:srgbClr val="3B82F6">
                  <a:alpha val="100000"/>
                </a:srgbClr>
              </a:gs>
              <a:gs pos="100000">
                <a:srgbClr val="3B82F6">
                  <a:alpha val="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/>
          <a:srcRect l="10580" r="10580"/>
          <a:stretch>
            <a:fillRect/>
          </a:stretch>
        </p:blipFill>
        <p:spPr>
          <a:xfrm>
            <a:off x="1016000" y="1651000"/>
            <a:ext cx="4826000" cy="3302000"/>
          </a:xfrm>
          <a:prstGeom prst="roundRect">
            <a:avLst>
              <a:gd name="adj" fmla="val 4615"/>
            </a:avLst>
          </a:prstGeom>
          <a:noFill/>
          <a:ln w="25400" cap="flat" cmpd="sng">
            <a:solidFill>
              <a:srgbClr val="3B82F6">
                <a:alpha val="40000"/>
              </a:srgbClr>
            </a:solidFill>
            <a:prstDash val="solid"/>
            <a:round/>
          </a:ln>
          <a:effectLst>
            <a:outerShdw blurRad="254000" dist="127000" dir="2700000" algn="tl" rotWithShape="0">
              <a:srgbClr val="000000">
                <a:alpha val="5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1016000" y="5143500"/>
            <a:ext cx="482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9CA3A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车内视角：从驾驶舱到“移动第三空间”的场景重构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6223000" y="1651000"/>
            <a:ext cx="4953000" cy="2159000"/>
          </a:xfrm>
          <a:prstGeom prst="roundRect">
            <a:avLst>
              <a:gd name="adj" fmla="val 5882"/>
            </a:avLst>
          </a:prstGeom>
          <a:solidFill>
            <a:srgbClr val="1F2937">
              <a:alpha val="60000"/>
            </a:srgbClr>
          </a:solidFill>
          <a:ln w="12700" cap="flat" cmpd="sng">
            <a:solidFill>
              <a:srgbClr val="4B5563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77000" y="1905000"/>
            <a:ext cx="406400" cy="4064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6985000" y="1879600"/>
            <a:ext cx="3937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核心挑战：技术与法规的博弈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6477000" y="2476500"/>
            <a:ext cx="4445000" cy="1206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●</a:t>
            </a: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法规统一：建立全球L3责任认定标准是首要难题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●</a:t>
            </a: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成本门槛：激光雷达与高算力芯片需大幅降价</a:t>
            </a:r>
            <a:endParaRPr lang="en-US" sz="14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  <a:p>
            <a:pPr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3B82F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●</a:t>
            </a: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安全信任：极端场景冗余与公众信任的长期建立</a:t>
            </a:r>
            <a:endParaRPr lang="en-US" sz="14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6223000" y="4000500"/>
            <a:ext cx="4953000" cy="1968500"/>
          </a:xfrm>
          <a:prstGeom prst="roundRect">
            <a:avLst>
              <a:gd name="adj" fmla="val 6451"/>
            </a:avLst>
          </a:prstGeom>
          <a:solidFill>
            <a:srgbClr val="1F2937">
              <a:alpha val="60000"/>
            </a:srgbClr>
          </a:solidFill>
          <a:ln w="12700" cap="flat" cmpd="sng">
            <a:solidFill>
              <a:srgbClr val="4B5563">
                <a:alpha val="10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77000" y="4254500"/>
            <a:ext cx="406400" cy="4064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6985000" y="4229100"/>
            <a:ext cx="3937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发展机遇：体验与生态的进化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6477000" y="4826000"/>
            <a:ext cx="4445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10B98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●</a:t>
            </a: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市场过渡：L2++与城市NOA将成为普及主流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400" b="0" i="0" u="none" strike="noStrike">
                <a:solidFill>
                  <a:srgbClr val="10B981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●</a:t>
            </a:r>
            <a:r>
              <a:rPr lang="en-US" sz="1400" b="0" i="0" u="none" strike="noStrike">
                <a:solidFill>
                  <a:srgbClr val="D1D5D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空间革命：驾驶任务解放催生车内“第三空间”</a:t>
            </a:r>
            <a:endParaRPr lang="en-US" sz="1400" b="0" i="0" u="none" strike="noStrike">
              <a:solidFill>
                <a:srgbClr val="D1D5DB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4" name="AutoShape 14"/>
          <p:cNvSpPr/>
          <p:nvPr/>
        </p:nvSpPr>
        <p:spPr>
          <a:xfrm>
            <a:off x="1016000" y="6159500"/>
            <a:ext cx="10160000" cy="457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B82F6">
                  <a:alpha val="20000"/>
                </a:srgbClr>
              </a:gs>
              <a:gs pos="100000">
                <a:srgbClr val="1E40AF">
                  <a:alpha val="3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1016000" y="6235700"/>
            <a:ext cx="1016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E5E7EB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核心洞察：当前的技术积累都在为未来L4/L5奠定基础，体验重构是终极价值</a:t>
            </a:r>
            <a:endParaRPr lang="en-US" sz="11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72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rcRect l="3398" t="3448" r="3398" b="344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3" name="AutoShape 3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0F172A">
              <a:alpha val="85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89600" y="1397000"/>
            <a:ext cx="812800" cy="812800"/>
          </a:xfrm>
          <a:prstGeom prst="rect">
            <a:avLst/>
          </a:prstGeom>
          <a:effectLst>
            <a:outerShdw blurRad="254000" dir="2700000" algn="tl" rotWithShape="0">
              <a:srgbClr val="3B82F6">
                <a:alpha val="6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1016000" y="2540000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  <a:effectLst>
            <a:outerShdw blurRad="127000" dist="50800" dir="2700000" algn="tl" rotWithShape="0">
              <a:srgbClr val="000000">
                <a:alpha val="50000"/>
              </a:srgbClr>
            </a:outerShdw>
          </a:effectLst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200" b="1" i="0" u="none" strike="noStrike" spc="400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感谢聆听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5461000" y="3556000"/>
            <a:ext cx="1270000" cy="762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B82F6">
                  <a:alpha val="100000"/>
                </a:srgbClr>
              </a:gs>
              <a:gs pos="100000">
                <a:srgbClr val="60A5FA">
                  <a:alpha val="100000"/>
                </a:srgbClr>
              </a:gs>
            </a:gsLst>
            <a:lin ang="0"/>
          </a:gradFill>
          <a:ln w="25400" cap="flat" cmpd="sng">
            <a:noFill/>
            <a:prstDash val="solid"/>
            <a:round/>
          </a:ln>
          <a:effectLst>
            <a:outerShdw blurRad="190500" dir="2700000" algn="tl" rotWithShape="0">
              <a:srgbClr val="3B82F6">
                <a:alpha val="8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1016000" y="3937000"/>
            <a:ext cx="10160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800" b="1" i="0" u="none" strike="noStrike" spc="200">
                <a:solidFill>
                  <a:srgbClr val="93C5FD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Q &amp; A 互动交流环节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016000" y="5461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non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spc="300">
                <a:solidFill>
                  <a:srgbClr val="CBD5E1">
                    <a:alpha val="90196"/>
                  </a:srgbClr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技术与责任并行 · 共创自动驾驶新未来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0" y="6667500"/>
            <a:ext cx="12192000" cy="190500"/>
          </a:xfrm>
          <a:prstGeom prst="roundRect">
            <a:avLst>
              <a:gd name="adj" fmla="val 0"/>
            </a:avLst>
          </a:prstGeom>
          <a:solidFill>
            <a:srgbClr val="3B82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3646</Words>
  <Application>WPS 演示</Application>
  <PresentationFormat/>
  <Paragraphs>343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Arial</vt:lpstr>
      <vt:lpstr>宋体</vt:lpstr>
      <vt:lpstr>Wingdings</vt:lpstr>
      <vt:lpstr>Arial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HUAWEI</cp:lastModifiedBy>
  <cp:revision>1</cp:revision>
  <dcterms:created xsi:type="dcterms:W3CDTF">2026-03-21T04:53:04Z</dcterms:created>
  <dcterms:modified xsi:type="dcterms:W3CDTF">2026-03-21T04:53:04Z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CC0D0B3FFF5D4E8285B49BA5AF044C84_13</vt:lpwstr>
  </property>
  <property fmtid="{D5CDD505-2E9C-101B-9397-08002B2CF9AE}" pid="3" name="KSOProductBuildVer">
    <vt:lpwstr>2052-12.1.0.25225</vt:lpwstr>
  </property>
</Properties>
</file>