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4" r:id="rId2"/>
    <p:sldId id="274" r:id="rId3"/>
    <p:sldId id="275" r:id="rId4"/>
    <p:sldId id="277" r:id="rId5"/>
    <p:sldId id="276" r:id="rId6"/>
    <p:sldId id="281" r:id="rId7"/>
    <p:sldId id="278" r:id="rId8"/>
    <p:sldId id="257" r:id="rId9"/>
    <p:sldId id="263" r:id="rId10"/>
    <p:sldId id="258" r:id="rId11"/>
    <p:sldId id="269" r:id="rId12"/>
    <p:sldId id="279" r:id="rId13"/>
    <p:sldId id="283" r:id="rId14"/>
    <p:sldId id="266" r:id="rId15"/>
    <p:sldId id="267" r:id="rId16"/>
    <p:sldId id="268" r:id="rId17"/>
    <p:sldId id="280" r:id="rId18"/>
    <p:sldId id="282" r:id="rId19"/>
    <p:sldId id="285" r:id="rId20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>
            <p14:sldId id="284"/>
            <p14:sldId id="274"/>
            <p14:sldId id="275"/>
            <p14:sldId id="277"/>
          </p14:sldIdLst>
        </p14:section>
        <p14:section name="挑战二" id="{5BB1C597-755D-4C3E-AAF9-D05407E50C9B}">
          <p14:sldIdLst>
            <p14:sldId id="276"/>
            <p14:sldId id="281"/>
            <p14:sldId id="278"/>
          </p14:sldIdLst>
        </p14:section>
        <p14:section name="挑战三" id="{613FD007-0FFD-43FC-AA3F-76BF09EAC35B}">
          <p14:sldIdLst>
            <p14:sldId id="257"/>
            <p14:sldId id="263"/>
            <p14:sldId id="258"/>
            <p14:sldId id="269"/>
            <p14:sldId id="279"/>
            <p14:sldId id="283"/>
          </p14:sldIdLst>
        </p14:section>
        <p14:section name="挑战四" id="{FFEE09C3-1FBF-4795-BAB9-4957A5652DE7}">
          <p14:sldIdLst>
            <p14:sldId id="266"/>
            <p14:sldId id="267"/>
            <p14:sldId id="268"/>
            <p14:sldId id="280"/>
          </p14:sldIdLst>
        </p14:section>
        <p14:section name="总结心得" id="{97F8C839-80F1-444E-8704-7475751B9726}">
          <p14:sldIdLst>
            <p14:sldId id="282"/>
            <p14:sldId id="28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76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1:32.60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47,'56'0,"0"0,0 0,-1 0,24 0,-2 5,3 1,-27-3,-1 2,24 3,-2 1,3 3,-15-1,-8-5,-8 3,-12-8,-6 7,-6-7,-6 3,1-4,0 0,-1 0,1 0,4 0,-3 0,8 0,-3 0,-1 0,4 0,-8 0,4 0,-1 0,-3 0,3 0,-4 0,-1 0,1 0,0 0,-1 0,4 0,-6 0,5 0,-2 0,6-4,4 3,6-3,1 4,0 0,17-4,-1 3,12-3,-2-1,-6-1,0 0,-7-4,5 5,-16-1,9 1,-11 1,0 3,-1-8,12 8,-13-7,13 7,-12-3,-4 4,9-5,-9 4,9-3,-3 4,4-5,-4 4,-2-3,-6 4,0 0,-4 0,-2 0,-4-4,4-1,14 0,-14 1,27 4,-15 0,21 0,29 0,-29 0,-2 0,0 0,16 0,27 0,-8 5,8-3,-6 3,-36-2,-2 0,17-2,21 5,-30-6,18 0,-21 0,-3 0,-19 0,-1 0,-10 0,0 0,4 0,11 0,20 5,14 1,11 5,4 2,8-1,-7 1,-7-6,2 4,-19-4,21-1,-21 4,4-9,-20 4,-7-5,-13 0,-11 0,-6 0,6 0,7 0,10 0,6 0,12-2,4-1,29-4,-31 2,1-1,42-7,-56 3,41-2,-32 2,10 3,-12-2,-2 3,-6 1,-6 0,-1 1,-11 3,0-3,-6 4,-3 0,6 0,-6 0,7 0,-1 0,-6 0,5 0,-2 0,-3 0,9 0,-5 0,0 0,5 0,-13 0,10 0,-2 0,11 0,7 0,10 0,38 0,-32 0,29 0,-46 0,6 0,-6 0,-1 0,-5 0,-1 0,0 0,-4 0,3 0,-3 0,4 0,-4 0,3 0,-4 0,6 0,-6 0,0 0,-1 0,-3 0,4 0,-6 0,1 0,-1 0,1 0,3 0,-2 0,-2 0,-1 0,1-3,-2 2,8-2,-13 3,10 0,-4 0,-1 0,6 0,-7 0,5 0,-3-4,14 3,7-2,14 3,4 0,0 0,0 0,-1 0,19 5,-20-4,6 4,-25-5,0 0,-4 0,11 0,-11 0,6 0,-8 0,1 0,-1 0,-4 0,-2 0,1 0,-5 0,10 0,-10 0,5 0,-6 0,-3 0,10 0,-13 0,17 0,-18 0,9 0,2 0,-7 0,13 0,-17 0,13 0,-8 0,2 0,3 0,-6 0,7 0,-3 0,16 0,-7 0,10 0,-4 0,-1 0,3 0,-1 0,-5 0,-1 0,6 0,7 0,2 4,10-3,-5 4,7-5,38 5,-29-4,36 4,-44-5,6 0,-8 0,-5 0,4 0,-16 0,8 0,-15 0,4 0,-6 0,-5 0,5 0,-10 0,10 0,-10 0,5 0,-1 0,-3 0,8 0,-8 0,8 0,-8 0,3 0,-4 0,0 0,-1 0,1 0,0 0,-1 0,1 0,0 0,-1 0,1 0,0 0,4 0,-3 0,3 0,-4 0,0 0,-1 0,1 0,3 0,-3 0,3 0,-3 0,-1 0,1 0,3 0,-3 0,3 0,-3 0,0 0,-1 0,1 0,0 0,3 0,-7 0,6 0,-7 0,4 0,7 0,0 0,12 0,-12 0,8 0,-10 0,18 0,10 0,45 0,-30 4,34-2,-34 2,0 1,12-4,-21 4,0-1,-9-3,-12 4,-6-5,-2 0,-8 0,0 0,-3 0,1 0,2 0,-3 0,1 0,-3 0,3-4,1 3,0-7,-1 4,6-5,0 0,1 0,3 4,-8-2,8 2,-3 0,-1-3,4 7,-8-3,0 4,-3 0,-2 0,6 0,-2 0,-2 0,2 0,-5 0,6 0,-3 0,0 0,4 0,-6 0,6 0,-3 0,1 0,-1 0,0 0,-4 0,8 0,-6 0,5 0,-7 0,4 0,2 0,-6 0,6 0,-2 0,0 4,0-3,0 3,-3-4,3 3,1-2,-1 3,1-4,0 0,-1 0,4 0,-6 3,5-2,-7 2,8-3,-4 0,3 0,-3 0,3 0,-6 4,5-3,-3 2,-2-3,8 3,-9-2,7 2,-4 1,0-3,0 2,-1 0,1 1,2 0,-1-1,1-3,-2 4,-1 0,0 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1:39.69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0,'50'0,"-10"0,-14 0,-3 0,-1 0,5 0,-5 0,1 0,-2 0,3 0,-5 0,5 0,-7 0,-5 4,11-3,-12 5,12-5,-7 3,1-1,-1-2,-1 3,1-1,2-2,2 3,-3-4,-5 0,11 4,-8-3,5 6,-5-6,-2 2,4 1,4-3,-3 2,8 1,-8-3,8 7,-8-7,8 3,-8 0,3-3,-4 3,0-1,-1-2,0 3,-1-4,1 0,9 0,5 0,16 0,-5 0,11 0,20 0,-12-5,17 4,-23-4,-6 5,-2 0,-7 0,-4 0,10 0,-20 0,9 0,-18 0,1 0,0 0,-1 0,1 0,0 0,-1 0,8 0,-5 0,1 0,-5 0,-2 0,4 0,-1 0,1 0,3 0,-7 0,6 0,-6 0,7 0,-3 0,-1 0,0 0,-3 0,3 0,1 0,0 0,-1 0,6 0,-4 0,3 0,-4 0,-1 0,6 0,-5 0,5 0,-5 0,-1 0,1 0,-1 0,4 0,-2 0,2 0,-8 0,4 0,4 0,-1 0,5 0,-12 0,4 4,4-3,-2 6,6-6,-7 3,0-4,3 4,-3-3,-1 2,0-3,-4 0,8 0,-2 0,-2 0,-1 0,-2 0,7 4,-3-3,3 3,-7-4,7 0,2 0,1 0,2 0,-8 0,4 0,-3 0,3 0,-4 0,5 0,-5 0,5 0,-10 0,4 0,0 0,1 0,-1 0,0 0,-3 0,7 0,-3 0,3 0,-3 0,-1 0,6 0,0 0,1 0,3 0,-3 0,-1 0,5 0,-10 0,5 0,-1 0,-3 0,4 0,-10 0,4 0,0 0,1 0,-1 0,0 0,0 0,5 0,-5 0,3 0,-3 0,-2 0,5 0,-7 0,5 0,3 0,-3 0,3 0,-3 0,0 0,-1 0,1 0,0 0,-1 0,1 0,4 0,-3 0,4 0,-1 0,-3 0,8 0,-4 0,6 0,-1 0,0 0,6 0,-4 0,4 0,0 0,-9 0,8 0,-10 0,1 0,-2 0,1 0,-5 0,5 0,-6 0,-3 0,6 0,-6 0,11 0,-7 0,-1 0,0 0,0 0,5 0,-5 0,3 0,-3 0,-2 0,5 0,-7 0,5 0,0 0,-1 0,1 0,0 0,-1 0,1 0,-1 0,1 0,4 0,-3 0,4 0,-6 0,1 0,0 0,-1 0,1 0,-1 0,1 0,4 0,-3 0,8 0,-8 0,8 0,-3 0,0 0,3 0,2 0,1 0,9 0,-4 0,6 0,0 0,-1 0,1 0,-6 0,5 0,-10 0,3 0,-9 0,-2 0,-4 0,0 0,-1 0,1 0,3 0,-2 0,2 0,-4 0,1 0,4 0,2 0,4 0,0 0,1 0,-1 0,6 0,-4 0,4 0,-1 0,-3 0,4-5,-6 4,6-7,-4 7,4-4,-10 2,3 2,-4-3,1 0,-2 3,-4-2,0 3,-1 0,4-4,-6 3,4-2,1 3,-5 0,7 0,-9 0,3 0,4 0,-6 0,5 0,1 0,-6 0,10 0,-7 0,1 0,-1 0,0 0,-4 0,5 0,3 3,-3-2,-1 2,0-3,-4 0,10 0,6 0,6 0,-12 0,-4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1:44.49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48,'73'0,"-11"0,-16 0,-6 0,0-5,-6 4,4-8,-9 8,16-8,-14 8,3-6,-8 6,-3-3,4 0,1 3,-1-3,0 4,-4 0,3 0,-3 0,4 0,1 0,-1 0,0 0,6 0,-4 0,4 0,-6 0,1 0,-1 0,0 0,-4 0,3 0,-8 0,3 0,-4 0,-5 0,7 0,-5 0,6 0,0 0,-7 0,6 0,-3 0,1 0,-1 0,0 0,0 0,1 0,3 0,-3 0,-4 0,7 0,2 0,1 0,2 0,-8 0,-1 0,1 0,-1 0,1 0,3 0,-6 0,5 0,-8 0,5 0,3 0,-6 0,6 0,-3 0,-3 0,6 0,-6 0,4 0,-1 0,1 0,0 0,4 0,2 0,4 0,0 0,1 0,-1 0,-4 0,3 0,-8 0,3 0,-4 0,-1 0,1 0,0 0,3 0,-7 0,6 0,-6 3,3-2,6 7,12-7,8 3,6-4,-11 0,-5 0,-8 0,15 0,21 0,6 0,23 5,-21-4,-1 0,14 4,-23 0,19-3,-14 7,-3-7,-6 2,-7 1,-1-4,-6 3,0 1,-6-4,5 3,-11-4,5 4,-5-3,4 3,3-4,-1 4,4-3,-4 3,6-4,0 0,0 0,-1 0,1 0,-5 0,3 0,-4 0,6 0,0 0,-6 4,5-3,-11 3,5-4,-5 0,-1 0,-5 4,5-3,-9 3,8-4,-8 0,3 0,-4 0,-1 0,1 0,0 0,-1 0,1 3,-1-2,4 3,-2-4,2 0,-3 0,-1 0,1 0,-1 0,4 0,-2 4,-2-3,-1 2,1 1,4-3,-4 2,7-3,-14 0,13 0,-5 4,0-3,2 2,-6-3,7 0,-3 4,3-3,-7 3,2-4,1 0,-2 3,11-2,-14 2,7-3,-3 0,-3 3,8-2,-1 3,-1-4,-2 3,-1-2,-2 2,4-3,3 4,-7-3,5 3,-3-4,-2 0,7 0,-7 0,4 0,2 0,-7 0,9 0,-9 0,6 0,-1-7,-5 5,10-8,-8 9,12-8,12 5,-16-5,13 5,-26 0,2 4,-3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3:16.94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0 159,'72'0,"-3"0,-21 0,19 0,-1 0,20 0,-7 0,-2 0,0 0,-5 0,5 0,-8 0,-7-4,5 2,-5-2,7 4,0 0,0 0,-7 0,5 0,-11 0,1 0,1 0,-3 0,33 0,-62 0,-8 0,4 0,5 0,-13 0,29 0,-10 0,16 8,4 3,13 3,30 12,-29-10,-9-5,19 1,-7-1,15 2,-11-2,11 1,-22 0,4-6,-4 4,-1-9,-7 4,-15-5,-7 0,-15 0,26 0,-10 0,27 0,-7-5,4 2,4-1,31-9,-33 7,-1 0,31-7,-24 2,21-2,-8 1,-2 0,-8 1,24-1,-24 1,16 0,-38 1,-1-1,-6 6,-6-4,-6 8,-6-3,-6 0,-3 4,5-4,-5 4,5 0,1 0,3 0,16 0,3 0,7 0,4-5,-4-1,6 0,0-4,-7 9,-6-4,-13 5,-7 0,-8 0,2 0,3-4,4-1,17-5,-18 5,28 0,-16 5,21 0,6 0,-4 0,28 0,-20 0,1 0,29 0,-23 0,-3 0,4 0,7 0,-2 0,-15 0,-7 0,8 0,-24 0,11 0,-22 0,-1 0,-4 0,3 0,-3 0,9 0,-3-4,10 3,-5-3,6 4,-1 0,1 0,-6 0,5 0,-10 0,3 0,-4 0,-1 0,-4 0,3 0,-4-4,1 3,3-4,-3 5,4-4,1 3,5-3,-5 4,5 0,2 0,-11 0,10 0,-16 0,8 0,-3 0,4 0,0 0,1 0,-1 0,0 0,1 0,-1 0,0 0,-4 0,3 0,-3 0,-1 0,10 0,-8 0,14 0,10 0,-5 0,16 0,-12 0,14 0,-12 0,11 0,-13 0,1 0,-2 0,-6 0,0 0,13 0,4 0,6 0,-3 0,-6 0,39 0,-16 0,-17-3,-1 0,8 2,23-11,-32 11,19-10,-8 10,12-8,-16 7,0-2,-19 4,-6 0,0 0,-1 0,-5 0,5 0,-5 0,6 0,-6 0,-1 0,0 0,1 0,6 0,6 0,-5 0,12 0,-12 0,5 0,0 0,-5 0,5 0,0 0,-4 0,10 0,-11 0,12 0,-6 0,7 0,0 0,-1 0,-5 0,-2 0,-7 0,1 0,-6 0,17 0,-14 0,15 0,-12 4,6-2,-5 6,12-7,-6 9,7-9,-1 8,-5-3,-2 0,-6-2,-1 0,1-3,-6 4,-1-5,-6 0,1 0,-1 0,1 0,-6 0,4 0,-3 0,10 0,-4 0,4 0,-6 0,6 0,-4 0,3 0,-4 0,-1 0,1 0,-6 0,0-4,-6 3,1-3,0 4,-1 0,1-3,-1 2,3-3,-2 4,3 0,-3 0,0 0,4 0,1 0,1 0,3 0,2 0,1 4,-1 1,-2 0,-8 2,0-3,-3 1,-3 2,4-6,10 6,3-6,17 9,8-9,2 4,12 0,-6-4,0 4,-8-1,-8-2,-12 2,-6-4,-6 4,-10-3,3 2,0-3,0 0,4 0,3 0,-8 0,3 0,-9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3:25.47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52,'62'0,"-4"0,-23 0,-2 0,0 0,1 0,0 0,6 0,-11 0,6 0,-13 0,5 0,-10 0,10 0,-10 0,8 3,-7-2,-2 3,-2-4,-1 3,3-2,5 3,7-4,1 0,10 0,1 0,1 0,5 0,-6 0,-6 0,-1 0,-10 4,-2-3,-4 2,-4-3,6 0,-6 0,7 0,1 0,2 0,16 0,-3 0,23 0,-21 0,13 0,-17 0,6 0,29 0,-27 0,16 0,-37 0,-8 0,3 0,8 0,-4 0,14 0,-6 0,1 0,3 0,-9 0,3 0,-8 0,4 0,-6 0,1 0,4 0,2 0,4 0,1 0,4 0,3 0,-1 0,4 0,-3 0,-1 0,4 0,-9 0,4 0,0 0,-4 0,3 0,-4 0,5 0,-5 0,1 0,-3 0,-4 0,1 0,-2 0,-4 0,0 0,-1 0,6 0,-5 0,10 0,-5 0,5 0,6 0,-4 0,4-4,-6 3,-4-3,-2 4,-4 0,-4 0,5 0,-1 0,7 0,8 0,8-5,2 4,17-4,-10 5,6 0,-9 0,-12 0,-1 0,-10 0,-6 0,-2 0,4 0,-1 0,5 0,-6 0,-1 0,6 0,-5 0,10 0,-9 0,3 0,0 0,-3 0,3 0,1 0,-4 0,8 0,-8 0,8 0,-8 0,3 0,-4 0,-1 0,1 0,0 0,-1 0,6 0,-5 0,5 0,-1 0,2-4,10 3,-4-3,3 0,1 3,-4-7,9 7,-9-4,4 1,0 3,-4-7,4 7,-6-3,0 4,1-4,5 3,-5-3,10 4,-9 0,9 0,-9 0,9 0,-9 0,10 0,-5 0,0 0,4 0,-9 0,10 0,-11 0,11 0,-11 0,11 0,-10 0,9 0,-4 0,6 0,0 0,-1 0,1 0,6 5,-4-4,-2 8,-1-8,-5 7,0-3,-1 1,-6 2,1-7,-1 7,0-3,1 0,-6 3,4-3,-3-1,10 5,-4-8,4 7,-11-7,4 3,-8-4,4 4,-6-3,1 3,0-4,-1 0,1 3,0-2,4 3,2-4,-1 4,4-3,-3 2,0 1,-2-3,-4 3,-5-4,6 3,-5-2,5 2,-3-3,9 0,-11 0,16 0,1 0,12 0,5 0,12 0,5-2,0-1,11 2,-11-2,-4 0,-20 3,0 0,-6 0,4 0,-9 0,9 0,-3 0,4 0,1 0,-6 0,5 0,-10 0,3 0,-4 0,-6 0,0 0,-6 0,6 0,-4 0,8 0,-4 0,11-4,1 3,12-4,2 5,5-4,1 2,0-7,0 8,-7-4,-6 5,-9 0,-9-4,3 3,-8-2,8 3,-3 0,4 0,0-5,1 4,-1-3,1 4,-1 0,-4 0,-2 0,-4 0,-1 0,0 0,4 0,-7 0,6 0,-7 0,10 0,0 0,11 0,-4 0,4 0,-6 0,0 0,1 0,-6 0,0 0,-5 0,-5 0,6 0,-5 0,5 0,-3 0,1 0,3 0,-1 0,2 0,-8 0,6 0,-5 0,5 0,2 0,2 0,5 0,1 0,19 0,-24 0,17 0,-31 0,2 0,15 0,0 0,18-4,2 3,1-9,7 9,7-9,12 5,-8-2,1 3,-20-1,-7 4,1-3,6 4,9 0,0 0,13 0,-6 0,-5 0,9 0,-17 0,12 0,-8 0,-5 0,-8 4,-7 1,-10 0,-2 3,-4-4,0 5,4-5,-3 4,8-3,-3 3,-1 1,4 0,-8-4,4 3,-6-7,1 2,4-3,-3 0,5 0,33 0,12 0,-10 1,8-2,0 0,6-1,-4-1,1 0,1 0,1-2,6 0,-8 1,-6 0,-5 0,-5-2,0 1,12 5,-2-1,13-9,-24 9,0 0,27-4,-2 5,-8 0,26 0,-32 0,-10 0,1 0,6 0,33 0,-14 0,16 6,3 1,-46-1,1 1,1-1,-3 1,32 5,8 0,-27 0,6-1,-15-5,-15 3,-7-8,-6 3,-4-4,-2 0,-4 0,4 0,2 0,10 0,1 0,6 0,0 0,-1 0,7 0,-4 0,10 0,-4 0,-1 0,-1 0,-6 0,0 0,-1 0,-4 0,-2 0,-11 0,0 0,-6 0,-3 4,10-3,-9 2,10-3,-2 0,0 0,6 0,-1 0,0 0,1 0,-1 0,1 0,-6 0,0 0,-6 0,1 0,-1 0,-1-4,1 4,3-11,-1 9,7-9,-3 6,1-4,3 0,-3 0,4 4,-4-3,3 3,-8 0,8-3,-8 3,3 0,-4 1,-1 4,1-3,3 2,-7-3,10 1,-14 2,10-3,-2 0,1 3,9-3,-5 4,11-4,-4 2,4-2,-6 4,-4 0,3 0,-9 0,5 0,-10 0,3 0,4 0,-5 0,8 0,-9 0,3 0,1 0,0 0,-1 0,1 0,-1 0,-1 0,0 0,0 0,3 0,-2 0,3 0,-3 0,5 0,-3 0,4 0,-6 0,-3 0,6 0,-7 3,4 4,-6 4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3:34.806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</inkml:brush>
  </inkml:definitions>
  <inkml:trace contextRef="#ctx0" brushRef="#br0">1 1,'87'0,"-6"0,-34 0,-6 4,-8-3,-11 3,4 0,-3-3,0 3,27 0,-22-3,42 3,-26-4,10 0,5 0,8 0,-8 0,5 0,-35 0,3 0,-18 0,6 0,-8 0,5 0,2 0,3 0,-1 0,1 0,-6 0,1 0,0 0,3 0,-7 0,5 0,-5 0,3 0,0 0,18 0,10-5,-10 4,10-5,-26 6,5 0,3 0,2 0,20 6,8 0,13 5,-12 0,9 1,-10-2,13-3,12 7,-22-12,4 12,-33-13,-3 4,-11-5,1 3,3-2,2 3,4-4,-8 0,19 0,-4 0,52 0,-17 0,25 0,2-6,-46 5,3 0,10-5,2-1,0 7,-2-1,32-10,-43 8,-1-1,22-8,7 5,-9-3,-16 9,-14-4,-7 5,-10 0,-6 0,-2 0,0 0,1 0,1 0,2 0,7 0,2 0,23 0,-7 0,17 0,-1 0,-4 5,5-4,16 4,14-5,-33 0,1 0,0 0,-1 0,1 0,-3 0,34 0,3 0,-14 0,0 0,-9 0,-9 0,-14 0,-1 0,-12 0,-1 0,-10 0,3 0,-3 0,4 0,0 0,6 0,1 0,0 0,5 0,-10 0,3 0,-4 0,-6 0,0 0,-6 0,1 0,0 0,4 0,-3-4,14 3,-3-3,11 0,6 3,-5-4,5 5,-6-4,0 3,-6-4,-6 5,-7 0,-8 0,3 0,-1 0,1 0,2 0,-3 0,0 0,7 0,-4 0,5 0,-6 0,-1 0,6 0,-4 0,-1 0,-1 0,-5 0,9 0,-5 0,3 0,3 0,-8 0,8 0,-7 0,-1 0,7 0,-8 0,6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4:58.27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1 220,'98'0,"-3"0,-15 0,4 0,13 0,-39 0,2 0,5 0,-1 0,-12 0,-1 0,5 0,-3 0,22 0,20 0,-23-5,-4 4,-20-4,-2 5,-17 0,-2 0,-10 0,-5 0,15 0,-6 0,18 0,-5 0,12 0,16 6,-12 0,3 0,-2-2,1 0,16 5,1-1,-15-7,0-1,7 3,1 0,-3-2,-1-2,6 1,-2 0,32 0,-43 0,-1 0,14 0,6 0,-15 0,-15 0,-12 0,-6 0,-10 0,15 0,19 0,13 0,10 0,2 0,7 0,-9 0,-1 0,4 0,7 0,-2 0,-14 0,-3 0,-6 0,0 0,0 0,-7 0,6 0,-12-4,11 3,-10-8,4 8,-12-8,4 8,-9-7,4 7,-6-3,-4 0,-2 3,-4-3,-1 4,1 0,-1 0,0 0,0 0,0-3,0 2,6-3,0 0,6 3,18-3,-14 0,25 3,-14-8,10 3,1 0,0-4,-12 9,3-8,-21 8,3-4,-11 5,-3-3,5 2,3-6,11 6,6-2,14 3,-10 0,17 0,-12 0,1 0,4 0,-16 0,8 0,-9 0,-1 0,4 0,-4 0,6 0,0 0,-1 0,7 0,-4 0,10 0,-11 0,12 0,-12 0,5 0,-6 0,-6 0,4 0,-9 0,4 0,-6 0,1 0,-1 0,0 0,1 0,-1 0,0-4,1 3,5-3,-5 0,5 3,-5-7,-1 7,0-3,-4 0,3 3,-8-3,4 4,-10 0,4-4,0 3,-3-2,5-1,-3 4,-2-7,8 3,-9-1,3-1,7 5,-8-6,10 6,-8-3,6 0,0 3,6-7,-1 6,0-2,-4 4,3-4,-8 3,8-3,-8 0,3 3,1-2,-4 3,3 0,-4-4,-5 3,7-3,-6 4,6 0,-4 0,0 0,3 0,-3 0,3 0,-4 0,-5 19,-3-7,-6 12,0-10,0-3,17 1,5-5,24 2,1-8,14 9,9-9,9 4,16 1,2-5,-44 2,0 0,0-2,0-2,44 1,-46 0,1 0,45 0,-21 0,13 0,-31 0,12 5,-9-4,-19 4,-3-5,-16 0,-6 0,-2 0,24 0,15 0,20 0,-4 0,-2 0,-19 0,10 0,14 0,-7 0,-10 0,0 0,20 0,-25 0,0 0,28 0,16 0,2 0,-9 0,1 0,-32 0,1 0,26 0,-2 0,4 0,-7 0,-2 0,-15 0,-8 0,-8 0,-6 0,-6 0,5 0,-11 0,5 0,-5 0,-1 0,6 0,7 0,-4 0,-3 0,-7 0,-10 0,22 0,47 9,-19-2,-15-1,0-1,2 0,-5-1,-2-3,-12 4,-6-5,-2 0,-12 0,3 0,-3 0,-2 0,18 0,-6 0,15 0,-10-4,15 3,-8-8,5 4,-3-5,-9 5,4 0,-11 2,-4 2,-3-3,-3 4,7-4,-4 4,7-4,12 4,6 0,15 0,5 0,3 0,22 6,5 1,-7 5,0 1,-20-2,6 0,-12 0,-4 0,-19-2,-1-3,-11 1,-4-6,-3 3,-2-4,7 0,-3 0,3 0,-3 0,0 0,4 0,-3 0,8 0,-3 0,-1 0,4 0,-8 0,8 0,-8 0,3 0,-4 0,-4 0,6 0,-6 0,10 0,-5-4,2 3,-4-2,1-1,5-1,0 0,1-3,3 7,-3-7,-1 4,4-1,-12 1,7 0,-10 3,5-3,2 4,-3 0,3 0,-4 0,3 0,3 4,-4 0,3 0,-4 3,3-6,-2 6,0-6,-5 2,8 1,-3-4,-1 7,-5-3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6-15T14:15:04.99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1 302,'69'0,"-3"0,2 0,4 5,0 1,3 6,-13-1,31 0,-13 0,1-5,-24-2,-22-4,3 0,-4 0,6 0,-6 0,5 0,-5 0,19 0,3 0,-11 0,11 0,-13 0,19 0,8 0,-9 0,3 0,-11 0,3 0,31 0,3 0,-14 0,0 0,10 0,0 0,-1 0,3 0,-13 0,5 0,-7 0,-2 0,-2 0,28 0,-6 0,-13 5,9 2,-13-1,-12-1,-7 0,-3-4,3 8,-18-7,20 3,-7-5,14 0,13 0,-26 0,-1 0,20 0,-18 0,2 0,26 0,-27 0,0 0,32-5,-26 5,0-1,9-9,-17 6,1 1,37-8,-8-1,-1 6,-19-4,-7 9,-12-4,-3 5,-12 0,-4 0,-2 0,-8 0,2 0,3 0,10 0,6 0,26 0,3 0,32 0,3 0,-24 6,4 0,-6-5,2 1,20 7,1 0,-14-4,-1-1,-1 0,0 0,-4 0,-2-1,-3-3,-1 0,0 0,-3 0,-14 0,-3 0,3 0,-1 0,28 0,0 0,-9 0,-9 0,-14 0,-6 0,-8 0,-11 0,-4 0,-3 0,-3 0,19 0,19 0,28 0,-15 0,2 0,32 0,-41 0,-3 0,7 0,-3 3,4 1,31-2,-19 5,1-1,23-5,-17 5,3-6,-18 0,5 0,-16 0,-13 0,-8 0,-11 0,0 0,-6 0,1 0,4-4,2-1,10-5,14-10,-4 7,17-8,-13 5,30 3,-29-2,33 8,-38-2,18 8,-13-4,-2 5,-7 0,1 0,0 0,13 0,-4 0,19 0,2 0,-8 0,29 0,-19-5,23-2,-8-6,-4 6,17-1,-9 2,-17 2,2-1,2 0,13-1,0 0,-11 1,6 0,-4 1,-10-2,3 0,0 1,-9 1,-1 2,4-2,29-3,7-1,-10 1,-12 2,-3 1,4-1,6 0,-14-1,19-5,-37 10,0 0,37-4,-23 0,-3 4,-22-4,-1 5,-11-4,3 3,-9-3,9-1,9-1,-9-4,20-1,-16 1,12-1,-1 0,-5 5,-2-3,-12 8,-1-8,-10 8,-2-3,-8 4,2 0,0 0,0 0,4 0,-4 0,1 0,-1 0,2 4,4-3,-3 2,8 1,-3-3,0 3,3 1,-8-4,8 3,-8-4,3 3,-4-2,4 3,-3-4,8 0,-8 4,8-4,-3 4,4 0,-4-3,3 3,-8 0,3-3,-4 6,-5-6,4 7,-1-4,-2 0,5 6,-7-8,4 11,4-8,-2 3,-1-1,-1-2,-2-1,4 3,-1-2,1 0,4 2,-3-2,8 0,-8-1,3-1,1 2,-8 0,6-1,-8-1,4 2,-1 2,-1 0,1 1,0-4,0 3,1-3,-1 4,7 1,0-5,1 4,3-3,-3 4,-1 0,0-4,-10 2,4-3,-1 4,-2-4,8 0,-5-1,4-2,-4 3,-1 0,-2-3,3 6,0-7,-5 13,-44-8,23 5,-32-10,35-1,3-6,-4 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13" Type="http://schemas.openxmlformats.org/officeDocument/2006/relationships/image" Target="../media/image13.png"/><Relationship Id="rId18" Type="http://schemas.openxmlformats.org/officeDocument/2006/relationships/customXml" Target="../ink/ink6.xml"/><Relationship Id="rId3" Type="http://schemas.openxmlformats.org/officeDocument/2006/relationships/image" Target="../media/image3.png"/><Relationship Id="rId21" Type="http://schemas.openxmlformats.org/officeDocument/2006/relationships/image" Target="../media/image17.png"/><Relationship Id="rId7" Type="http://schemas.openxmlformats.org/officeDocument/2006/relationships/image" Target="../media/image12.png"/><Relationship Id="rId12" Type="http://schemas.openxmlformats.org/officeDocument/2006/relationships/customXml" Target="../ink/ink3.xml"/><Relationship Id="rId17" Type="http://schemas.openxmlformats.org/officeDocument/2006/relationships/image" Target="../media/image15.png"/><Relationship Id="rId2" Type="http://schemas.openxmlformats.org/officeDocument/2006/relationships/image" Target="../media/image4.png"/><Relationship Id="rId16" Type="http://schemas.openxmlformats.org/officeDocument/2006/relationships/customXml" Target="../ink/ink5.xml"/><Relationship Id="rId20" Type="http://schemas.openxmlformats.org/officeDocument/2006/relationships/customXml" Target="../ink/ink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image" Target="../media/image120.png"/><Relationship Id="rId5" Type="http://schemas.openxmlformats.org/officeDocument/2006/relationships/image" Target="../media/image11.png"/><Relationship Id="rId15" Type="http://schemas.openxmlformats.org/officeDocument/2006/relationships/image" Target="../media/image14.png"/><Relationship Id="rId23" Type="http://schemas.openxmlformats.org/officeDocument/2006/relationships/image" Target="../media/image18.png"/><Relationship Id="rId10" Type="http://schemas.openxmlformats.org/officeDocument/2006/relationships/customXml" Target="../ink/ink2.xml"/><Relationship Id="rId19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10.png"/><Relationship Id="rId14" Type="http://schemas.openxmlformats.org/officeDocument/2006/relationships/customXml" Target="../ink/ink4.xml"/><Relationship Id="rId22" Type="http://schemas.openxmlformats.org/officeDocument/2006/relationships/customXml" Target="../ink/ink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 descr="手机屏幕截图&#10;&#10;描述已自动生成">
            <a:extLst>
              <a:ext uri="{FF2B5EF4-FFF2-40B4-BE49-F238E27FC236}">
                <a16:creationId xmlns:a16="http://schemas.microsoft.com/office/drawing/2014/main" id="{AF3F26E6-7357-7FCC-50D7-AFE79FCC3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597454" cy="3453419"/>
          </a:xfrm>
          <a:prstGeom prst="rect">
            <a:avLst/>
          </a:prstGeom>
        </p:spPr>
      </p:pic>
      <p:pic>
        <p:nvPicPr>
          <p:cNvPr id="23" name="图片 22" descr="文本&#10;&#10;描述已自动生成">
            <a:extLst>
              <a:ext uri="{FF2B5EF4-FFF2-40B4-BE49-F238E27FC236}">
                <a16:creationId xmlns:a16="http://schemas.microsoft.com/office/drawing/2014/main" id="{1B5CEADB-CA12-E158-9BC7-E886C2728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384300"/>
            <a:ext cx="7772400" cy="3658936"/>
          </a:xfrm>
          <a:prstGeom prst="rect">
            <a:avLst/>
          </a:prstGeom>
        </p:spPr>
      </p:pic>
      <p:pic>
        <p:nvPicPr>
          <p:cNvPr id="21" name="图片 20" descr="报纸上的文字&#10;&#10;描述已自动生成">
            <a:extLst>
              <a:ext uri="{FF2B5EF4-FFF2-40B4-BE49-F238E27FC236}">
                <a16:creationId xmlns:a16="http://schemas.microsoft.com/office/drawing/2014/main" id="{B39E6144-768B-5141-C336-47D8B9EC12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800" y="0"/>
            <a:ext cx="8290291" cy="6858000"/>
          </a:xfrm>
          <a:prstGeom prst="rect">
            <a:avLst/>
          </a:prstGeom>
        </p:spPr>
      </p:pic>
      <p:pic>
        <p:nvPicPr>
          <p:cNvPr id="19" name="图片 18" descr="文本&#10;&#10;描述已自动生成">
            <a:extLst>
              <a:ext uri="{FF2B5EF4-FFF2-40B4-BE49-F238E27FC236}">
                <a16:creationId xmlns:a16="http://schemas.microsoft.com/office/drawing/2014/main" id="{CA856157-4694-1373-5F9E-E5C99A6011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317" y="1515192"/>
            <a:ext cx="7772400" cy="5354822"/>
          </a:xfrm>
          <a:prstGeom prst="rect">
            <a:avLst/>
          </a:prstGeom>
        </p:spPr>
      </p:pic>
      <p:pic>
        <p:nvPicPr>
          <p:cNvPr id="17" name="图片 16" descr="文本&#10;&#10;描述已自动生成">
            <a:extLst>
              <a:ext uri="{FF2B5EF4-FFF2-40B4-BE49-F238E27FC236}">
                <a16:creationId xmlns:a16="http://schemas.microsoft.com/office/drawing/2014/main" id="{88BC69C4-074C-AE70-09CE-02C2157A2D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4" y="13374"/>
            <a:ext cx="4466898" cy="4139582"/>
          </a:xfrm>
          <a:prstGeom prst="rect">
            <a:avLst/>
          </a:prstGeom>
        </p:spPr>
      </p:pic>
      <p:pic>
        <p:nvPicPr>
          <p:cNvPr id="14" name="图片 13" descr="文本&#10;&#10;中度可信度描述已自动生成">
            <a:extLst>
              <a:ext uri="{FF2B5EF4-FFF2-40B4-BE49-F238E27FC236}">
                <a16:creationId xmlns:a16="http://schemas.microsoft.com/office/drawing/2014/main" id="{5CC076E2-6A12-5068-B986-9030E697E4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850" y="1822450"/>
            <a:ext cx="7772400" cy="285401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7E6EE304-7638-4D80-DFBD-14C6DD180FE0}"/>
              </a:ext>
            </a:extLst>
          </p:cNvPr>
          <p:cNvSpPr txBox="1"/>
          <p:nvPr/>
        </p:nvSpPr>
        <p:spPr>
          <a:xfrm>
            <a:off x="0" y="0"/>
            <a:ext cx="4294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dirty="0">
                <a:highlight>
                  <a:srgbClr val="C0C0C0"/>
                </a:highlight>
              </a:rPr>
              <a:t>“火燒旗桿</a:t>
            </a:r>
            <a:r>
              <a:rPr kumimoji="1" lang="en-US" altLang="zh-TW" dirty="0">
                <a:highlight>
                  <a:srgbClr val="C0C0C0"/>
                </a:highlight>
              </a:rPr>
              <a:t>——</a:t>
            </a:r>
            <a:r>
              <a:rPr kumimoji="1" lang="zh-TW" altLang="en-US" dirty="0">
                <a:highlight>
                  <a:srgbClr val="C0C0C0"/>
                </a:highlight>
              </a:rPr>
              <a:t>長炭”是堅強不屈的意思</a:t>
            </a:r>
            <a:endParaRPr kumimoji="1" lang="zh-CN" altLang="en-US" dirty="0">
              <a:highlight>
                <a:srgbClr val="C0C0C0"/>
              </a:highlight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DB6D211-6EED-17A8-4F5A-BBD88FC3C3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zh-CN" altLang="en-US" dirty="0">
                <a:highlight>
                  <a:srgbClr val="FFFF00"/>
                </a:highlight>
                <a:latin typeface="STXinwei" panose="02010800040101010101" pitchFamily="2" charset="-122"/>
                <a:ea typeface="STXinwei" panose="02010800040101010101" pitchFamily="2" charset="-122"/>
              </a:rPr>
              <a:t>张宁川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AACDAAE-D9B4-F04F-FE8C-1A8702D30A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dirty="0">
                <a:highlight>
                  <a:srgbClr val="FFFF00"/>
                </a:highlight>
                <a:latin typeface="STXinwei" panose="02010800040101010101" pitchFamily="2" charset="-122"/>
                <a:ea typeface="STXinwei" panose="02010800040101010101" pitchFamily="2" charset="-122"/>
              </a:rPr>
              <a:t>使用</a:t>
            </a:r>
            <a:r>
              <a:rPr kumimoji="1" lang="en-US" altLang="zh-CN" dirty="0">
                <a:highlight>
                  <a:srgbClr val="FFFF00"/>
                </a:highlight>
                <a:latin typeface="STXinwei" panose="02010800040101010101" pitchFamily="2" charset="-122"/>
                <a:ea typeface="STXinwei" panose="02010800040101010101" pitchFamily="2" charset="-122"/>
              </a:rPr>
              <a:t>ChatGPT	</a:t>
            </a:r>
            <a:r>
              <a:rPr kumimoji="1" lang="zh-CN" altLang="en-US" dirty="0">
                <a:highlight>
                  <a:srgbClr val="FFFF00"/>
                </a:highlight>
                <a:latin typeface="STXinwei" panose="02010800040101010101" pitchFamily="2" charset="-122"/>
                <a:ea typeface="STXinwei" panose="02010800040101010101" pitchFamily="2" charset="-122"/>
              </a:rPr>
              <a:t>帮我学粤语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35355AC-C000-58E7-EFBB-FC188F4009D7}"/>
              </a:ext>
            </a:extLst>
          </p:cNvPr>
          <p:cNvSpPr txBox="1"/>
          <p:nvPr/>
        </p:nvSpPr>
        <p:spPr>
          <a:xfrm>
            <a:off x="1324303" y="4060587"/>
            <a:ext cx="4294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隔夜油炸鬼</a:t>
            </a:r>
            <a:r>
              <a:rPr kumimoji="1" lang="en-US" altLang="zh-TW" dirty="0">
                <a:highlight>
                  <a:srgbClr val="C0C0C0"/>
                </a:highlight>
              </a:rPr>
              <a:t>——</a:t>
            </a:r>
            <a:r>
              <a:rPr kumimoji="1" lang="zh-TW" altLang="en-US" dirty="0">
                <a:highlight>
                  <a:srgbClr val="C0C0C0"/>
                </a:highlight>
              </a:rPr>
              <a:t>冇厘火氣：脾氣陰晴不定</a:t>
            </a:r>
            <a:endParaRPr kumimoji="1" lang="zh-CN" altLang="en-US" dirty="0">
              <a:highlight>
                <a:srgbClr val="C0C0C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7E46F53-F3EE-D28D-A352-7F65E0496DF4}"/>
              </a:ext>
            </a:extLst>
          </p:cNvPr>
          <p:cNvSpPr txBox="1"/>
          <p:nvPr/>
        </p:nvSpPr>
        <p:spPr>
          <a:xfrm>
            <a:off x="8050923" y="4429919"/>
            <a:ext cx="3991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有理冇厘</a:t>
            </a:r>
            <a:r>
              <a:rPr kumimoji="1" lang="zh-TW" altLang="en-US" dirty="0">
                <a:highlight>
                  <a:srgbClr val="C0C0C0"/>
                </a:highlight>
              </a:rPr>
              <a:t>：有理的有理，冇厘的冇厘</a:t>
            </a:r>
            <a:endParaRPr kumimoji="1" lang="zh-CN" altLang="en-US" dirty="0">
              <a:highlight>
                <a:srgbClr val="C0C0C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272D5D2-6A4B-E87D-EA13-EDA35CA08E61}"/>
              </a:ext>
            </a:extLst>
          </p:cNvPr>
          <p:cNvSpPr txBox="1"/>
          <p:nvPr/>
        </p:nvSpPr>
        <p:spPr>
          <a:xfrm>
            <a:off x="5065986" y="1650124"/>
            <a:ext cx="5448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羅漢請觀音</a:t>
            </a:r>
            <a:r>
              <a:rPr kumimoji="1" lang="en-US" altLang="zh-TW" dirty="0">
                <a:highlight>
                  <a:srgbClr val="C0C0C0"/>
                </a:highlight>
              </a:rPr>
              <a:t>——</a:t>
            </a:r>
            <a:r>
              <a:rPr kumimoji="1" lang="zh-TW" altLang="en-US" dirty="0">
                <a:highlight>
                  <a:srgbClr val="C0C0C0"/>
                </a:highlight>
              </a:rPr>
              <a:t>人多好擔當是大家要齊心協力的意思</a:t>
            </a:r>
            <a:endParaRPr kumimoji="1" lang="zh-CN" altLang="en-US" dirty="0">
              <a:highlight>
                <a:srgbClr val="C0C0C0"/>
              </a:highlight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C636D3F-8D6C-FDC6-BDFB-A88E6EFF8BCB}"/>
              </a:ext>
            </a:extLst>
          </p:cNvPr>
          <p:cNvSpPr txBox="1"/>
          <p:nvPr/>
        </p:nvSpPr>
        <p:spPr>
          <a:xfrm>
            <a:off x="1019503" y="1292772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貓紙是一種狡猾的手段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5766F9A-44CE-698E-F1F2-55EE9A25559F}"/>
              </a:ext>
            </a:extLst>
          </p:cNvPr>
          <p:cNvSpPr txBox="1"/>
          <p:nvPr/>
        </p:nvSpPr>
        <p:spPr>
          <a:xfrm>
            <a:off x="4067503" y="5885793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神台貓屎是一種奇怪的事情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3453D8B-C841-F897-D8C0-8E590BBE3357}"/>
              </a:ext>
            </a:extLst>
          </p:cNvPr>
          <p:cNvSpPr txBox="1"/>
          <p:nvPr/>
        </p:nvSpPr>
        <p:spPr>
          <a:xfrm>
            <a:off x="6611007" y="704193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老貓燒鬚的意思是老馬識途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1DF6242-23E7-02CB-E111-9E80F6DB8479}"/>
              </a:ext>
            </a:extLst>
          </p:cNvPr>
          <p:cNvSpPr txBox="1"/>
          <p:nvPr/>
        </p:nvSpPr>
        <p:spPr>
          <a:xfrm>
            <a:off x="651641" y="5559972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扯貓尾就是亂講話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B6F96ED-9287-236C-AA9B-1877F1620535}"/>
              </a:ext>
            </a:extLst>
          </p:cNvPr>
          <p:cNvSpPr txBox="1"/>
          <p:nvPr/>
        </p:nvSpPr>
        <p:spPr>
          <a:xfrm>
            <a:off x="3657600" y="5117742"/>
            <a:ext cx="5213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highlight>
                  <a:srgbClr val="C0C0C0"/>
                </a:highlight>
              </a:rPr>
              <a:t>天無絕人之路和天下沒有不散的筵席是一對近義詞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3CF62B9-2B67-FFE8-8D26-0FC151F677A0}"/>
              </a:ext>
            </a:extLst>
          </p:cNvPr>
          <p:cNvSpPr txBox="1"/>
          <p:nvPr/>
        </p:nvSpPr>
        <p:spPr>
          <a:xfrm>
            <a:off x="3385123" y="967821"/>
            <a:ext cx="4467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highlight>
                  <a:srgbClr val="00FF00"/>
                </a:highlight>
                <a:latin typeface="STHupo" panose="02010800040101010101" pitchFamily="2" charset="-122"/>
                <a:ea typeface="STHupo" panose="02010800040101010101" pitchFamily="2" charset="-122"/>
              </a:rPr>
              <a:t>ChatGPT</a:t>
            </a:r>
            <a:r>
              <a:rPr kumimoji="1" lang="zh-CN" altLang="en-US" sz="2400" dirty="0">
                <a:highlight>
                  <a:srgbClr val="00FF00"/>
                </a:highlight>
                <a:latin typeface="STHupo" panose="02010800040101010101" pitchFamily="2" charset="-122"/>
                <a:ea typeface="STHupo" panose="02010800040101010101" pitchFamily="2" charset="-122"/>
              </a:rPr>
              <a:t>對粵語的怪異理解大賞</a:t>
            </a:r>
          </a:p>
        </p:txBody>
      </p:sp>
    </p:spTree>
    <p:extLst>
      <p:ext uri="{BB962C8B-B14F-4D97-AF65-F5344CB8AC3E}">
        <p14:creationId xmlns:p14="http://schemas.microsoft.com/office/powerpoint/2010/main" val="16719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82995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84366729"/>
              </p:ext>
            </p:extLst>
          </p:nvPr>
        </p:nvGraphicFramePr>
        <p:xfrm>
          <a:off x="6510337" y="444182"/>
          <a:ext cx="4484370" cy="594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2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2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词汇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意思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  把心唔定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拿不定主意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打蛇隨棍上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顺水推舟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針冇兩頭利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事物难有两全其美者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 火燒旗桿</a:t>
                      </a:r>
                      <a:r>
                        <a:rPr lang="en-US" altLang="zh-TW" dirty="0"/>
                        <a:t>——</a:t>
                      </a:r>
                      <a:r>
                        <a:rPr lang="zh-CN" altLang="en-US" dirty="0"/>
                        <a:t>長炭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长久地享福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隔夜油炸鬼</a:t>
                      </a:r>
                      <a:r>
                        <a:rPr lang="en-US" altLang="zh-TW" dirty="0"/>
                        <a:t>——</a:t>
                      </a:r>
                      <a:r>
                        <a:rPr lang="zh-TW" altLang="en-US" dirty="0">
                          <a:latin typeface="+mn-lt"/>
                        </a:rPr>
                        <a:t>冇厘火氣</a:t>
                      </a:r>
                      <a:endParaRPr lang="zh-CN" altLang="en-US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无精打采，态度软弱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九唔搭八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牛头不对马嘴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行得正</a:t>
                      </a:r>
                      <a:r>
                        <a:rPr lang="zh-TW" altLang="en-US" dirty="0"/>
                        <a:t>，</a:t>
                      </a:r>
                      <a:r>
                        <a:rPr lang="zh-CN" altLang="en-US" dirty="0"/>
                        <a:t>企得正</a:t>
                      </a:r>
                      <a:r>
                        <a:rPr lang="zh-TW" altLang="en-US" dirty="0"/>
                        <a:t>，唔怕雷公在頭頂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为人不做亏心事，半夜敲门心不惊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有理冇理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不管三七二十一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羅漢請觀音</a:t>
                      </a:r>
                      <a:r>
                        <a:rPr lang="en-US" altLang="zh-TW" dirty="0"/>
                        <a:t>——</a:t>
                      </a:r>
                      <a:r>
                        <a:rPr lang="zh-TW" altLang="en-US" dirty="0"/>
                        <a:t>人多好擔當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人多易办事，草草了事也没太大问题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貓紙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小抄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637857" y="2756217"/>
            <a:ext cx="4678680" cy="134556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b="1" u="sng" dirty="0">
                <a:sym typeface="+mn-ea"/>
              </a:rPr>
              <a:t>找出</a:t>
            </a:r>
            <a:r>
              <a:rPr lang="en-US" altLang="zh-CN" b="1" u="sng" dirty="0">
                <a:sym typeface="+mn-ea"/>
              </a:rPr>
              <a:t>10</a:t>
            </a:r>
            <a:r>
              <a:rPr lang="zh-CN" altLang="en-US" b="1" u="sng" dirty="0">
                <a:sym typeface="+mn-ea"/>
              </a:rPr>
              <a:t>个你不熟悉或者不认识的粤语词汇，</a:t>
            </a:r>
            <a:br>
              <a:rPr lang="zh-CN" altLang="en-US" b="1" u="sng" dirty="0">
                <a:sym typeface="+mn-ea"/>
              </a:rPr>
            </a:br>
            <a:r>
              <a:rPr lang="zh-CN" altLang="en-US" b="1" u="sng" dirty="0">
                <a:sym typeface="+mn-ea"/>
              </a:rPr>
              <a:t>使用粤语词典，查出这些词汇的意思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82995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09600" y="621665"/>
            <a:ext cx="4742004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b="1" u="sng" dirty="0">
                <a:sym typeface="+mn-ea"/>
              </a:rPr>
              <a:t>使用大语言模型，将它当成一个</a:t>
            </a:r>
            <a:r>
              <a:rPr lang="zh-CN" altLang="en-US" b="1" u="sng" dirty="0">
                <a:sym typeface="+mn-ea"/>
              </a:rPr>
              <a:t>粤语</a:t>
            </a:r>
            <a:r>
              <a:rPr lang="zh-CN" b="1" u="sng" dirty="0">
                <a:sym typeface="+mn-ea"/>
              </a:rPr>
              <a:t>老师，</a:t>
            </a:r>
            <a:br>
              <a:rPr lang="zh-CN" b="1" u="sng" dirty="0">
                <a:sym typeface="+mn-ea"/>
              </a:rPr>
            </a:br>
            <a:r>
              <a:rPr lang="zh-CN" b="1" u="sng" dirty="0">
                <a:sym typeface="+mn-ea"/>
              </a:rPr>
              <a:t>针对每个词汇向它提出至少两个问题，</a:t>
            </a:r>
            <a:br>
              <a:rPr lang="zh-CN" b="1" u="sng" dirty="0">
                <a:sym typeface="+mn-ea"/>
              </a:rPr>
            </a:br>
            <a:r>
              <a:rPr lang="zh-CN" b="1" u="sng" dirty="0">
                <a:sym typeface="+mn-ea"/>
              </a:rPr>
              <a:t>来帮助你理解这个词汇</a:t>
            </a:r>
            <a:endParaRPr lang="zh-CN" u="sng" dirty="0"/>
          </a:p>
        </p:txBody>
      </p:sp>
      <p:pic>
        <p:nvPicPr>
          <p:cNvPr id="5" name="图片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598" y="1741845"/>
            <a:ext cx="4742003" cy="4394642"/>
          </a:xfrm>
          <a:prstGeom prst="rect">
            <a:avLst/>
          </a:prstGeom>
        </p:spPr>
      </p:pic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59882975"/>
              </p:ext>
            </p:extLst>
          </p:nvPr>
        </p:nvGraphicFramePr>
        <p:xfrm>
          <a:off x="6419532" y="398145"/>
          <a:ext cx="4665980" cy="603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dirty="0"/>
                        <a:t>单词</a:t>
                      </a:r>
                      <a:r>
                        <a:rPr lang="en-US" altLang="zh-CN" sz="1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粤语把心唔定这个词是什么意思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我可以怎样使用它？请你给出几个示例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打蛇隨棍上是什么意思？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我跟其他人日常聊天时可以怎样使用它？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針冇兩頭利是什么意思？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我可以在什么情况下使用它？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火燒旗桿</a:t>
                      </a:r>
                      <a:r>
                        <a:rPr lang="en-US" altLang="zh-CN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——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長炭有什么引申含义吗？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我该如何使用它？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隔夜油炸鬼</a:t>
                      </a:r>
                      <a:r>
                        <a:rPr lang="en-US" altLang="zh-CN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——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冇厘火氣是什么意思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我可以怎么用它呢？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九唔搭八是什么意思？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我该如何在粤语环境下使用它？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行得正，企得正，唔怕雷公在頭頂是什么意思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我怎么用它？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有理冇理是什么意思？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你能教教我怎么用它吗？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羅漢請觀音</a:t>
                      </a:r>
                      <a:r>
                        <a:rPr lang="en-US" altLang="zh-CN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——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人多好擔當是什么意思？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我能如何使用它？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单词</a:t>
                      </a:r>
                      <a:r>
                        <a:rPr lang="en-US" altLang="zh-CN" sz="120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貓紙有什么特殊含义？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/>
                        <a:t>：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我怎么用它？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</a:rPr>
              <a:t>记录在挑战一</a:t>
            </a:r>
            <a:r>
              <a:rPr lang="zh-CN" altLang="en-US" b="1" dirty="0">
                <a:solidFill>
                  <a:schemeClr val="tx1"/>
                </a:solidFill>
              </a:rPr>
              <a:t>中</a:t>
            </a:r>
            <a:r>
              <a:rPr lang="zh-CN" altLang="zh-CN" b="1" dirty="0">
                <a:solidFill>
                  <a:schemeClr val="tx1"/>
                </a:solidFill>
              </a:rPr>
              <a:t>使用人工智能帮助自己学习</a:t>
            </a:r>
            <a:r>
              <a:rPr lang="zh-CN" altLang="en-US" b="1" dirty="0">
                <a:solidFill>
                  <a:schemeClr val="tx1"/>
                </a:solidFill>
              </a:rPr>
              <a:t>粤语</a:t>
            </a:r>
            <a:r>
              <a:rPr lang="zh-CN" altLang="zh-CN" b="1" dirty="0">
                <a:solidFill>
                  <a:schemeClr val="tx1"/>
                </a:solidFill>
              </a:rPr>
              <a:t>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7A5F37A-944E-63EA-82D6-0DEABBCD9DF6}"/>
              </a:ext>
            </a:extLst>
          </p:cNvPr>
          <p:cNvSpPr txBox="1"/>
          <p:nvPr/>
        </p:nvSpPr>
        <p:spPr>
          <a:xfrm>
            <a:off x="5576570" y="2056507"/>
            <a:ext cx="62077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   有时候，</a:t>
            </a:r>
            <a:r>
              <a:rPr kumimoji="1" lang="en-US" altLang="zh-CN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ChatGPT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会弄错意思，如将</a:t>
            </a:r>
            <a:r>
              <a:rPr kumimoji="1" lang="zh-TW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“貓紙”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认成狡猾的手段，将“隔夜炸油鬼</a:t>
            </a:r>
            <a:r>
              <a:rPr kumimoji="1" lang="en-US" altLang="zh-TW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——</a:t>
            </a:r>
            <a:r>
              <a:rPr kumimoji="1" lang="zh-TW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冇厘火氣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”说成形容人脾气不好</a:t>
            </a:r>
            <a:r>
              <a:rPr kumimoji="1" lang="en-US" altLang="zh-CN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……</a:t>
            </a:r>
          </a:p>
          <a:p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   我觉得这是因为</a:t>
            </a:r>
            <a:r>
              <a:rPr kumimoji="1" lang="en-US" altLang="zh-CN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ChatGPT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学习的粤语词汇量不够。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82995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1066625"/>
              </p:ext>
            </p:extLst>
          </p:nvPr>
        </p:nvGraphicFramePr>
        <p:xfrm>
          <a:off x="6516414" y="508952"/>
          <a:ext cx="4478293" cy="5869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7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使用一般的翻译软件翻译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聽日去邊度玩啊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明天去哪里玩啊？</a:t>
                      </a:r>
                    </a:p>
                    <a:p>
                      <a:pPr algn="ctr">
                        <a:buNone/>
                      </a:pP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去爬山定係去游水呀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en-US" altLang="zh-TW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去爬山的还是去游泳吗？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天氣預報講乜嘢呀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天气预报说什么？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聽日嘅天氣點樣呀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明天的天气怎么样呢？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你哋幾時先至去爬山呀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你们什么时候才去爬山啊？</a:t>
                      </a:r>
                    </a:p>
                    <a:p>
                      <a:pPr algn="ctr">
                        <a:buNone/>
                      </a:pP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而家你話語話得埋幾時去呀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现在你话语说得什么时候去啊？</a:t>
                      </a:r>
                    </a:p>
                    <a:p>
                      <a:pPr algn="ctr">
                        <a:buNone/>
                      </a:pP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琴日香港有冇落雨呀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en-US" altLang="zh-TW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昨天香港有没有下雨啊？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聽朝早好唔好天呀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明天早上好不好天啊？</a:t>
                      </a:r>
                    </a:p>
                    <a:p>
                      <a:pPr algn="ctr">
                        <a:buNone/>
                      </a:pP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我等咗三個字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，仲要等幾耐呀？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我等了三个字，还要等多久啊？</a:t>
                      </a:r>
                    </a:p>
                    <a:p>
                      <a:pPr algn="ctr">
                        <a:buNone/>
                      </a:pP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落起雨上嚟</a:t>
                      </a:r>
                      <a:r>
                        <a:rPr lang="zh-TW" altLang="en-US" sz="1400" dirty="0">
                          <a:latin typeface="+mn-ea"/>
                          <a:ea typeface="+mn-ea"/>
                        </a:rPr>
                        <a:t>，冇乜用㗎，都係小心啲好。</a:t>
                      </a: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>
                          <a:latin typeface="+mn-ea"/>
                          <a:ea typeface="+mn-ea"/>
                        </a:rPr>
                        <a:t>下起雨上来，没什么用㗎，还是小心点好。</a:t>
                      </a:r>
                    </a:p>
                    <a:p>
                      <a:pPr algn="ctr">
                        <a:buNone/>
                      </a:pPr>
                      <a:endParaRPr lang="zh-CN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868045" y="2891790"/>
            <a:ext cx="4678680" cy="615950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b="1" u="sng" dirty="0">
                <a:sym typeface="+mn-ea"/>
              </a:rPr>
              <a:t>找出</a:t>
            </a:r>
            <a:r>
              <a:rPr lang="en-US" altLang="zh-CN" b="1" u="sng" dirty="0">
                <a:sym typeface="+mn-ea"/>
              </a:rPr>
              <a:t>10</a:t>
            </a:r>
            <a:r>
              <a:rPr lang="zh-CN" altLang="en-US" b="1" u="sng" dirty="0">
                <a:sym typeface="+mn-ea"/>
              </a:rPr>
              <a:t>句话，使用一般的翻译软件翻译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6"/>
            <a:ext cx="5404551" cy="94153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68278512"/>
              </p:ext>
            </p:extLst>
          </p:nvPr>
        </p:nvGraphicFramePr>
        <p:xfrm>
          <a:off x="6678426" y="294004"/>
          <a:ext cx="4484370" cy="6249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7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 dirty="0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/>
                        <a:t>使用大语言模型翻译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dirty="0">
                          <a:latin typeface="+mn-ea"/>
                          <a:ea typeface="+mn-ea"/>
                        </a:rPr>
                        <a:t>你哋幾時先至去爬山呀</a:t>
                      </a:r>
                      <a:r>
                        <a:rPr lang="zh-TW" altLang="en-US" sz="11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1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你们什么时候才会去爬山呢？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你们什么时候去爬山呢？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你们什么时候会去爬山呢？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你们什么时候才去爬山呢？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你们什么时候会去登山呢？</a:t>
                      </a:r>
                      <a:endParaRPr lang="zh-CN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dirty="0">
                          <a:latin typeface="+mn-ea"/>
                          <a:ea typeface="+mn-ea"/>
                        </a:rPr>
                        <a:t>而家你話語話得埋幾時去呀</a:t>
                      </a:r>
                      <a:r>
                        <a:rPr lang="zh-TW" altLang="en-US" sz="11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1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现在你说说能什么时候去呢？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现在你说说是什么时候去呢？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现在你说说能不能什么时候去呢？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现在你说说什么时候可以去呢？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现在你说说是什么时候去呀？</a:t>
                      </a:r>
                      <a:endParaRPr lang="zh-CN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dirty="0">
                          <a:latin typeface="+mn-ea"/>
                          <a:ea typeface="+mn-ea"/>
                        </a:rPr>
                        <a:t>琴日香港有冇落雨呀</a:t>
                      </a:r>
                      <a:r>
                        <a:rPr lang="zh-TW" altLang="en-US" sz="1100" dirty="0">
                          <a:latin typeface="+mn-ea"/>
                          <a:ea typeface="+mn-ea"/>
                        </a:rPr>
                        <a:t>？</a:t>
                      </a:r>
                      <a:endParaRPr lang="en-US" altLang="zh-TW" sz="11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昨天香港有没有下雨呀？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昨天香港下雨了吗？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昨天香港有没有降雨呢？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昨天香港有没有下雨啊？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昨天香港下了雨吗？</a:t>
                      </a:r>
                      <a:endParaRPr lang="zh-CN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dirty="0">
                          <a:latin typeface="+mn-ea"/>
                          <a:ea typeface="+mn-ea"/>
                        </a:rPr>
                        <a:t>聽朝早好唔好天呀</a:t>
                      </a:r>
                      <a:r>
                        <a:rPr lang="zh-TW" altLang="en-US" sz="11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1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明天早上的天气如何？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明天早上是好天气吗？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明天早上的天气好不好？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明天早上会是什么天气？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明天早上的天气如何呢？</a:t>
                      </a:r>
                      <a:endParaRPr lang="zh-CN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dirty="0">
                          <a:latin typeface="+mn-ea"/>
                          <a:ea typeface="+mn-ea"/>
                        </a:rPr>
                        <a:t>我等咗三個字</a:t>
                      </a:r>
                      <a:r>
                        <a:rPr lang="zh-TW" altLang="en-US" sz="1100" dirty="0">
                          <a:latin typeface="+mn-ea"/>
                          <a:ea typeface="+mn-ea"/>
                        </a:rPr>
                        <a:t>，仲要等幾耐呀？</a:t>
                      </a:r>
                      <a:endParaRPr lang="zh-CN" altLang="en-US" sz="11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我等了三个字，还要等多久呀？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我等了三个字，还要再等多久呀？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我等了三个字，还要等多长时间呀？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三个字我已经等了，还要等多久呀？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我等了三个字，还需要等多久呢？</a:t>
                      </a:r>
                      <a:endParaRPr lang="zh-CN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dirty="0">
                          <a:latin typeface="+mn-ea"/>
                          <a:ea typeface="+mn-ea"/>
                        </a:rPr>
                        <a:t>落起雨上嚟</a:t>
                      </a:r>
                      <a:r>
                        <a:rPr lang="zh-TW" altLang="en-US" sz="1100" dirty="0">
                          <a:latin typeface="+mn-ea"/>
                          <a:ea typeface="+mn-ea"/>
                        </a:rPr>
                        <a:t>，冇乜用㗎，都係小心啲好。</a:t>
                      </a:r>
                      <a:endParaRPr lang="zh-CN" altLang="en-US" sz="11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下起雨来了，没什么用，还是小心点吧。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下起雨来了，没什么用处，还是小心为好。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雨下起来了，没什么用，还是多加小心一点好。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开始下雨了，没什么帮助，还是要小心。</a:t>
                      </a:r>
                      <a:br>
                        <a:rPr lang="zh-CN" altLang="en-US" sz="1100" dirty="0"/>
                      </a:br>
                      <a:r>
                        <a:rPr lang="zh-CN" altLang="en-US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下起雨了，没什么作用，还是多加小心啦。</a:t>
                      </a:r>
                      <a:endParaRPr lang="zh-CN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1273876" y="424815"/>
            <a:ext cx="4678680" cy="615950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b="1" u="sng" dirty="0">
                <a:sym typeface="+mn-ea"/>
              </a:rPr>
              <a:t>同样的</a:t>
            </a:r>
            <a:r>
              <a:rPr lang="en-US" altLang="zh-CN" b="1" u="sng" dirty="0">
                <a:sym typeface="+mn-ea"/>
              </a:rPr>
              <a:t>10</a:t>
            </a:r>
            <a:r>
              <a:rPr lang="zh-CN" altLang="en-US" b="1" u="sng" dirty="0">
                <a:sym typeface="+mn-ea"/>
              </a:rPr>
              <a:t>句话，使用大语言模型翻译，</a:t>
            </a:r>
            <a:br>
              <a:rPr lang="zh-CN" altLang="en-US" b="1" u="sng" dirty="0">
                <a:sym typeface="+mn-ea"/>
              </a:rPr>
            </a:br>
            <a:r>
              <a:rPr lang="zh-CN" altLang="en-US" b="1" u="sng" dirty="0">
                <a:sym typeface="+mn-ea"/>
              </a:rPr>
              <a:t>需要让大语言模型对于同一句话，</a:t>
            </a:r>
            <a:br>
              <a:rPr lang="zh-CN" altLang="en-US" b="1" u="sng" dirty="0">
                <a:sym typeface="+mn-ea"/>
              </a:rPr>
            </a:br>
            <a:r>
              <a:rPr lang="zh-CN" altLang="en-US" b="1" u="sng" dirty="0">
                <a:sym typeface="+mn-ea"/>
              </a:rPr>
              <a:t>给出</a:t>
            </a:r>
            <a:r>
              <a:rPr lang="en-US" altLang="zh-CN" b="1" u="sng" dirty="0">
                <a:sym typeface="+mn-ea"/>
              </a:rPr>
              <a:t>3—5</a:t>
            </a:r>
            <a:r>
              <a:rPr lang="zh-CN" altLang="en-US" b="1" u="sng" dirty="0">
                <a:sym typeface="+mn-ea"/>
              </a:rPr>
              <a:t>种不同的翻译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237F696-5F09-56A6-1DFD-FA4485589E7A}"/>
              </a:ext>
            </a:extLst>
          </p:cNvPr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70451749"/>
              </p:ext>
            </p:extLst>
          </p:nvPr>
        </p:nvGraphicFramePr>
        <p:xfrm>
          <a:off x="867759" y="1530140"/>
          <a:ext cx="4944461" cy="4788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2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7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dirty="0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/>
                        <a:t>使用大语言模型翻译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200" dirty="0">
                          <a:latin typeface="+mn-ea"/>
                          <a:ea typeface="+mn-ea"/>
                        </a:rPr>
                        <a:t>聽日去邊度玩啊</a:t>
                      </a:r>
                      <a:r>
                        <a:rPr lang="zh-TW" altLang="en-US" sz="12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2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明天去哪里玩？</a:t>
                      </a:r>
                      <a:br>
                        <a:rPr lang="zh-CN" altLang="en-US" sz="1200" dirty="0"/>
                      </a:br>
                      <a:r>
                        <a:rPr lang="en-US" altLang="zh-CN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明天要去什么地方玩啊？</a:t>
                      </a:r>
                      <a:br>
                        <a:rPr lang="zh-CN" altLang="en-US" sz="1200" dirty="0"/>
                      </a:br>
                      <a:r>
                        <a:rPr lang="en-US" altLang="zh-CN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看日子要去哪里游玩啊？</a:t>
                      </a:r>
                      <a:br>
                        <a:rPr lang="zh-CN" altLang="en-US" sz="1200" dirty="0"/>
                      </a:br>
                      <a:r>
                        <a:rPr lang="en-US" altLang="zh-CN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明天去哪里游玩？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明天准备到哪里去游玩啊？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200" dirty="0">
                          <a:latin typeface="+mn-ea"/>
                          <a:ea typeface="+mn-ea"/>
                        </a:rPr>
                        <a:t>去爬山定係去游水呀</a:t>
                      </a:r>
                      <a:r>
                        <a:rPr lang="zh-TW" altLang="en-US" sz="1200" dirty="0">
                          <a:latin typeface="+mn-ea"/>
                          <a:ea typeface="+mn-ea"/>
                        </a:rPr>
                        <a:t>？</a:t>
                      </a:r>
                      <a:endParaRPr lang="en-US" altLang="zh-TW" sz="12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是去爬山还是去游泳呢？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是要去爬山还是去游泳呀？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选择是去爬山还是去游泳呀？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是要爬山还是游水呢？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是去登山还是去游泳呀？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200" dirty="0">
                          <a:latin typeface="+mn-ea"/>
                          <a:ea typeface="+mn-ea"/>
                        </a:rPr>
                        <a:t>天氣預報講乜嘢呀</a:t>
                      </a:r>
                      <a:r>
                        <a:rPr lang="zh-TW" altLang="en-US" sz="12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2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天气预报说些什么呢？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天气预报预测了什么呢？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天气预报报告了什么呀？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天气预报讲了什么啊？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天气预报说了什么内容呢？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281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200" dirty="0">
                          <a:latin typeface="+mn-ea"/>
                          <a:ea typeface="+mn-ea"/>
                        </a:rPr>
                        <a:t>聽日嘅天氣點樣呀</a:t>
                      </a:r>
                      <a:r>
                        <a:rPr lang="zh-TW" altLang="en-US" sz="1200" dirty="0">
                          <a:latin typeface="+mn-ea"/>
                          <a:ea typeface="+mn-ea"/>
                        </a:rPr>
                        <a:t>？</a:t>
                      </a:r>
                      <a:endParaRPr lang="zh-CN" altLang="en-US" sz="1200" dirty="0">
                        <a:latin typeface="+mn-ea"/>
                        <a:ea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明天的天气怎么样？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明天的天气情况如何？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明天会是怎样的天气？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明天的气象如何呢？</a:t>
                      </a:r>
                      <a:br>
                        <a:rPr lang="zh-CN" altLang="en-US" sz="1200" dirty="0"/>
                      </a:br>
                      <a:r>
                        <a:rPr lang="zh-CN" altLang="en-US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明天的天气怎么样呢？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</a:rPr>
              <a:t>记录在挑战二</a:t>
            </a:r>
            <a:r>
              <a:rPr lang="zh-CN" altLang="en-US" b="1" dirty="0">
                <a:solidFill>
                  <a:schemeClr val="tx1"/>
                </a:solidFill>
              </a:rPr>
              <a:t>中</a:t>
            </a:r>
            <a:r>
              <a:rPr lang="zh-CN" altLang="zh-CN" b="1" dirty="0">
                <a:solidFill>
                  <a:schemeClr val="tx1"/>
                </a:solidFill>
              </a:rPr>
              <a:t>使用人工智能帮助自己学习</a:t>
            </a:r>
            <a:r>
              <a:rPr lang="zh-CN" altLang="en-US" b="1" dirty="0">
                <a:solidFill>
                  <a:schemeClr val="tx1"/>
                </a:solidFill>
              </a:rPr>
              <a:t>粤</a:t>
            </a:r>
            <a:r>
              <a:rPr lang="zh-CN" altLang="zh-CN" b="1" dirty="0">
                <a:solidFill>
                  <a:schemeClr val="tx1"/>
                </a:solidFill>
              </a:rPr>
              <a:t>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A90782F-B7CB-D90A-B52D-0456901360E0}"/>
              </a:ext>
            </a:extLst>
          </p:cNvPr>
          <p:cNvSpPr txBox="1"/>
          <p:nvPr/>
        </p:nvSpPr>
        <p:spPr>
          <a:xfrm>
            <a:off x="5576570" y="1997839"/>
            <a:ext cx="61455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    一般翻译软件和</a:t>
            </a:r>
            <a:r>
              <a:rPr kumimoji="1" lang="en-US" altLang="zh-CN" sz="40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ChatGPT</a:t>
            </a:r>
            <a:r>
              <a:rPr kumimoji="1" lang="zh-CN" altLang="en-US" sz="40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都有的问题就是翻译出来的句子不通顺，以及词汇量不足，比如将“三個字”翻成“三个字”，而不是“</a:t>
            </a:r>
            <a:r>
              <a:rPr kumimoji="1" lang="en-US" altLang="zh-CN" sz="40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15</a:t>
            </a:r>
            <a:r>
              <a:rPr kumimoji="1" lang="zh-CN" altLang="en-US" sz="40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分钟”。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44026485"/>
              </p:ext>
            </p:extLst>
          </p:nvPr>
        </p:nvGraphicFramePr>
        <p:xfrm>
          <a:off x="6522085" y="531494"/>
          <a:ext cx="2190750" cy="5774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dirty="0"/>
                        <a:t>短语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dirty="0"/>
                        <a:t>意思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老猫递鱼腩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比喻老人传授经验、指点迷津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猫肚大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形容人贪吃、胃口好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猫儿返老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比喻老人年轻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猫抓遮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形容人手脚不麻利、笨手笨脚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猫咪寻食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比喻人抢手贪小便宜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猫爪玩珠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比喻人玩弄精明、逞能要强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猫炢鱼籹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指不懂装懂、自以为空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鸡与猫合抱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指事物不能相容、不同类别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乌龟猫过海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形容缓慢、坚持不放弃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猫奶唔畂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比喻办事能力差、没有主见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猫跳咗狗洞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比喻突然不见了、忽然不见了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猫食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没明了的东西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99728643"/>
              </p:ext>
            </p:extLst>
          </p:nvPr>
        </p:nvGraphicFramePr>
        <p:xfrm>
          <a:off x="8977313" y="531494"/>
          <a:ext cx="2052320" cy="5774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75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dirty="0"/>
                        <a:t>短语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dirty="0"/>
                        <a:t>意思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75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猫芒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比喻非常难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灭咗猫仔文章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一些假想存在的东西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猫儿守门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意思是不作任何有价值的事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猫同亦狗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比喻敢于试做各种不同的事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猫，狗，人食还分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没有实质上的差异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75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挣㞟猫头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浪费时间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猫路来扑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没有要求、没有具体的目标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75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无猫无囊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没有一样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猫木亦犯法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没有规定、没有感觉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猫铺牛头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纯粹是浪费时间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0708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我妈有康嘅入，同猫都无乜分别</a:t>
                      </a:r>
                      <a:endParaRPr lang="zh-CN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期待他们开心寻找很多好处</a:t>
                      </a:r>
                      <a:endParaRPr lang="zh-CN" alt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71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dirty="0"/>
                        <a:t>老貓燒鬚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50" dirty="0"/>
                        <a:t>比喻有经验的人犯错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3939" y="1673860"/>
            <a:ext cx="3786517" cy="351917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609600" y="621665"/>
            <a:ext cx="4772460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>
                <a:sym typeface="+mn-ea"/>
              </a:rPr>
              <a:t>“</a:t>
            </a:r>
            <a:r>
              <a:rPr lang="zh-CN" altLang="en-US" b="1" u="sng" dirty="0">
                <a:sym typeface="+mn-ea"/>
              </a:rPr>
              <a:t>猫</a:t>
            </a:r>
            <a:r>
              <a:rPr lang="en-US" altLang="zh-CN" b="1" u="sng" dirty="0">
                <a:sym typeface="+mn-ea"/>
              </a:rPr>
              <a:t>”</a:t>
            </a:r>
            <a:r>
              <a:rPr lang="zh-CN" altLang="en-US" b="1" u="sng" dirty="0">
                <a:sym typeface="+mn-ea"/>
              </a:rPr>
              <a:t>的粤语短语</a:t>
            </a:r>
            <a:endParaRPr lang="zh-CN" altLang="en-US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2606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</a:t>
            </a:r>
            <a:r>
              <a:rPr lang="zh-CN" altLang="en-US" b="1" u="sng" dirty="0">
                <a:solidFill>
                  <a:schemeClr val="tx1"/>
                </a:solidFill>
                <a:sym typeface="+mn-ea"/>
              </a:rPr>
              <a:t>短语</a:t>
            </a:r>
            <a:endParaRPr lang="zh-CN" b="1" u="sng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7125" y="1875792"/>
            <a:ext cx="5045075" cy="290385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57314732"/>
              </p:ext>
            </p:extLst>
          </p:nvPr>
        </p:nvGraphicFramePr>
        <p:xfrm>
          <a:off x="6547485" y="424815"/>
          <a:ext cx="2190750" cy="2736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dirty="0"/>
                        <a:t>短语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dirty="0"/>
                        <a:t>意思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狗咬狗一口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意思是形容内部矛盾、自相残杀，互相攻击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借狗咬狗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意思是指利用别人来攻击对手或作恶，类似于挑拨离间的行为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狗急跳墙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意思是形容在绝望或遇到灾难时，人会拼命求生存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狗咬吠尖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意思是指小人小事，听之不必理会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狗拿耗子多管闲事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意思是比喻多管闲事某些事情，结果却弄巧成拙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56972729"/>
              </p:ext>
            </p:extLst>
          </p:nvPr>
        </p:nvGraphicFramePr>
        <p:xfrm>
          <a:off x="8955087" y="415159"/>
          <a:ext cx="2192020" cy="2800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dirty="0"/>
                        <a:t>短语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dirty="0"/>
                        <a:t>意思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书读百遍，其意自见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意思是读书要多遍，多次研究，才能领悟到其中的深意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一本正经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意思是指做事要认真，态度严肃，不能搞笑或随便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书到用时方恨少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意思是指在真正需要知识时，才会后悔自己学的不够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读万卷书不如行万里路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意思是经历比只读书更加重要，实践胜过理论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书山有路勤为径，学海无涯苦做船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意思是学习之路虽然漫长，但只要勤奋不懈，就一定能通向成功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4635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选出另外的3种你想学习的带某字的粤语短语</a:t>
            </a: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476" y="1972945"/>
            <a:ext cx="3921442" cy="3637280"/>
          </a:xfrm>
          <a:prstGeom prst="rect">
            <a:avLst/>
          </a:prstGeom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9693C67-58D2-47DF-E018-173BEF035D56}"/>
              </a:ext>
            </a:extLst>
          </p:cNvPr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973697280"/>
              </p:ext>
            </p:extLst>
          </p:nvPr>
        </p:nvGraphicFramePr>
        <p:xfrm>
          <a:off x="6547485" y="3161665"/>
          <a:ext cx="2192020" cy="32886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dirty="0"/>
                        <a:t>短语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dirty="0"/>
                        <a:t>意思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鹅倦主藉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意思是指辛劳的工作归功于主人，鹅的疲劳主要是为了主人家而辛勤工作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鹅王倍勤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意指鹅王工作努力、倍受尊敬，借以比喻一个人努力工作，取得成功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鹅嗬嬉父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意思是指父亲看到孩子游戏嬉闹害怕受伤。喻单方面担心或担心过度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拐李带鹅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意指偏行左右，有遮护，这个成语源自古时拐诞谁之类的故事，生动地表现不正当的包庇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鹅悲庙公</a:t>
                      </a:r>
                      <a:endParaRPr lang="zh-CN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意思是操劳自己，害怕别人说，类似于拿自己太当回事</a:t>
                      </a:r>
                      <a:endParaRPr lang="zh-CN" altLang="en-US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</a:t>
            </a:r>
            <a:r>
              <a:rPr lang="zh-CN" altLang="en-US" b="1" u="sng" dirty="0">
                <a:solidFill>
                  <a:schemeClr val="tx1"/>
                </a:solidFill>
                <a:sym typeface="+mn-ea"/>
              </a:rPr>
              <a:t>短语</a:t>
            </a:r>
            <a:endParaRPr lang="zh-CN" b="1" u="sng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87795" y="1948544"/>
            <a:ext cx="4687570" cy="322951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</a:rPr>
              <a:t>记录在挑战三</a:t>
            </a:r>
            <a:r>
              <a:rPr lang="zh-CN" altLang="en-US" b="1" dirty="0">
                <a:solidFill>
                  <a:schemeClr val="tx1"/>
                </a:solidFill>
              </a:rPr>
              <a:t>中</a:t>
            </a:r>
            <a:r>
              <a:rPr lang="zh-CN" altLang="zh-CN" b="1" dirty="0">
                <a:solidFill>
                  <a:schemeClr val="tx1"/>
                </a:solidFill>
              </a:rPr>
              <a:t>使用人工智能帮助自己学习</a:t>
            </a:r>
            <a:r>
              <a:rPr lang="zh-CN" altLang="en-US" b="1" dirty="0">
                <a:solidFill>
                  <a:schemeClr val="tx1"/>
                </a:solidFill>
              </a:rPr>
              <a:t>粤</a:t>
            </a:r>
            <a:r>
              <a:rPr lang="zh-CN" altLang="zh-CN" b="1" dirty="0">
                <a:solidFill>
                  <a:schemeClr val="tx1"/>
                </a:solidFill>
              </a:rPr>
              <a:t>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9ED16FE-5FC0-F3FC-642E-8F48FDE41A37}"/>
              </a:ext>
            </a:extLst>
          </p:cNvPr>
          <p:cNvSpPr txBox="1"/>
          <p:nvPr/>
        </p:nvSpPr>
        <p:spPr>
          <a:xfrm>
            <a:off x="5655310" y="1997839"/>
            <a:ext cx="61290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    我发现</a:t>
            </a:r>
            <a:r>
              <a:rPr kumimoji="1" lang="en-US" altLang="zh-CN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ChatGPT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对于许多粤语短语都不太熟悉，使用得也不太好，如将</a:t>
            </a:r>
            <a:r>
              <a:rPr kumimoji="1" lang="zh-TW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“老貓燒鬚”理解成类似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“老马识途”的意思。我认为它还是粤语词汇量不够。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文本&#10;&#10;描述已自动生成">
            <a:extLst>
              <a:ext uri="{FF2B5EF4-FFF2-40B4-BE49-F238E27FC236}">
                <a16:creationId xmlns:a16="http://schemas.microsoft.com/office/drawing/2014/main" id="{3D75DD7A-E807-B588-00F6-F2E8654A2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24199" cy="6837312"/>
          </a:xfrm>
          <a:prstGeom prst="rect">
            <a:avLst/>
          </a:prstGeom>
        </p:spPr>
      </p:pic>
      <p:pic>
        <p:nvPicPr>
          <p:cNvPr id="5" name="图片 4" descr="报纸上的文字&#10;&#10;描述已自动生成">
            <a:extLst>
              <a:ext uri="{FF2B5EF4-FFF2-40B4-BE49-F238E27FC236}">
                <a16:creationId xmlns:a16="http://schemas.microsoft.com/office/drawing/2014/main" id="{5AE2EC53-41BD-CF84-AF51-B76A962FB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786" y="-20687"/>
            <a:ext cx="8292343" cy="6859698"/>
          </a:xfrm>
          <a:prstGeom prst="rect">
            <a:avLst/>
          </a:prstGeom>
        </p:spPr>
      </p:pic>
      <p:pic>
        <p:nvPicPr>
          <p:cNvPr id="7" name="图片 6" descr="文本, 电子邮件&#10;&#10;描述已自动生成">
            <a:extLst>
              <a:ext uri="{FF2B5EF4-FFF2-40B4-BE49-F238E27FC236}">
                <a16:creationId xmlns:a16="http://schemas.microsoft.com/office/drawing/2014/main" id="{F8ADB6AB-90CC-9A7F-9536-C07B6F5513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737" y="2644666"/>
            <a:ext cx="6572039" cy="4213333"/>
          </a:xfrm>
          <a:prstGeom prst="rect">
            <a:avLst/>
          </a:prstGeom>
        </p:spPr>
      </p:pic>
      <p:pic>
        <p:nvPicPr>
          <p:cNvPr id="9" name="图片 8" descr="图片包含 文本&#10;&#10;描述已自动生成">
            <a:extLst>
              <a:ext uri="{FF2B5EF4-FFF2-40B4-BE49-F238E27FC236}">
                <a16:creationId xmlns:a16="http://schemas.microsoft.com/office/drawing/2014/main" id="{FF4A2F5D-E73F-ABA5-26D3-27D989D9C0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800" y="736500"/>
            <a:ext cx="9195084" cy="4730418"/>
          </a:xfrm>
          <a:prstGeom prst="rect">
            <a:avLst/>
          </a:prstGeom>
        </p:spPr>
      </p:pic>
      <p:pic>
        <p:nvPicPr>
          <p:cNvPr id="11" name="图片 10" descr="手机屏幕截图&#10;&#10;描述已自动生成">
            <a:extLst>
              <a:ext uri="{FF2B5EF4-FFF2-40B4-BE49-F238E27FC236}">
                <a16:creationId xmlns:a16="http://schemas.microsoft.com/office/drawing/2014/main" id="{CFC8124F-63B5-C3B7-2B29-26869A696B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45" y="2596620"/>
            <a:ext cx="9796055" cy="3524881"/>
          </a:xfrm>
          <a:prstGeom prst="rect">
            <a:avLst/>
          </a:prstGeom>
        </p:spPr>
      </p:pic>
      <p:pic>
        <p:nvPicPr>
          <p:cNvPr id="3" name="图片 2" descr="图形用户界面, 文本, 应用程序, 电子邮件&#10;&#10;描述已自动生成">
            <a:extLst>
              <a:ext uri="{FF2B5EF4-FFF2-40B4-BE49-F238E27FC236}">
                <a16:creationId xmlns:a16="http://schemas.microsoft.com/office/drawing/2014/main" id="{D3DDA28A-A4EE-E41E-2BE0-D9E9689B05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799" y="2001992"/>
            <a:ext cx="7772400" cy="285401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4" name="墨迹 13">
                <a:extLst>
                  <a:ext uri="{FF2B5EF4-FFF2-40B4-BE49-F238E27FC236}">
                    <a16:creationId xmlns:a16="http://schemas.microsoft.com/office/drawing/2014/main" id="{FD0E21B7-A5C7-DF01-4F24-12DAF700E6D3}"/>
                  </a:ext>
                </a:extLst>
              </p14:cNvPr>
              <p14:cNvContentPartPr/>
              <p14:nvPr/>
            </p14:nvContentPartPr>
            <p14:xfrm>
              <a:off x="4821012" y="2526687"/>
              <a:ext cx="4935960" cy="50760"/>
            </p14:xfrm>
          </p:contentPart>
        </mc:Choice>
        <mc:Fallback xmlns="">
          <p:pic>
            <p:nvPicPr>
              <p:cNvPr id="14" name="墨迹 13">
                <a:extLst>
                  <a:ext uri="{FF2B5EF4-FFF2-40B4-BE49-F238E27FC236}">
                    <a16:creationId xmlns:a16="http://schemas.microsoft.com/office/drawing/2014/main" id="{FD0E21B7-A5C7-DF01-4F24-12DAF700E6D3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767372" y="2418687"/>
                <a:ext cx="5043600" cy="26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5" name="墨迹 14">
                <a:extLst>
                  <a:ext uri="{FF2B5EF4-FFF2-40B4-BE49-F238E27FC236}">
                    <a16:creationId xmlns:a16="http://schemas.microsoft.com/office/drawing/2014/main" id="{9DEB5CAB-B36D-B131-8114-569161C24DD6}"/>
                  </a:ext>
                </a:extLst>
              </p14:cNvPr>
              <p14:cNvContentPartPr/>
              <p14:nvPr/>
            </p14:nvContentPartPr>
            <p14:xfrm>
              <a:off x="2250252" y="2772927"/>
              <a:ext cx="2556720" cy="41040"/>
            </p14:xfrm>
          </p:contentPart>
        </mc:Choice>
        <mc:Fallback xmlns="">
          <p:pic>
            <p:nvPicPr>
              <p:cNvPr id="15" name="墨迹 14">
                <a:extLst>
                  <a:ext uri="{FF2B5EF4-FFF2-40B4-BE49-F238E27FC236}">
                    <a16:creationId xmlns:a16="http://schemas.microsoft.com/office/drawing/2014/main" id="{9DEB5CAB-B36D-B131-8114-569161C24DD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196252" y="2664927"/>
                <a:ext cx="2664360" cy="25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6" name="墨迹 15">
                <a:extLst>
                  <a:ext uri="{FF2B5EF4-FFF2-40B4-BE49-F238E27FC236}">
                    <a16:creationId xmlns:a16="http://schemas.microsoft.com/office/drawing/2014/main" id="{2DFCD6A9-F778-F2B1-7F50-464A693B5459}"/>
                  </a:ext>
                </a:extLst>
              </p14:cNvPr>
              <p14:cNvContentPartPr/>
              <p14:nvPr/>
            </p14:nvContentPartPr>
            <p14:xfrm>
              <a:off x="4865292" y="2782287"/>
              <a:ext cx="2038680" cy="64800"/>
            </p14:xfrm>
          </p:contentPart>
        </mc:Choice>
        <mc:Fallback xmlns="">
          <p:pic>
            <p:nvPicPr>
              <p:cNvPr id="16" name="墨迹 15">
                <a:extLst>
                  <a:ext uri="{FF2B5EF4-FFF2-40B4-BE49-F238E27FC236}">
                    <a16:creationId xmlns:a16="http://schemas.microsoft.com/office/drawing/2014/main" id="{2DFCD6A9-F778-F2B1-7F50-464A693B545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811292" y="2674647"/>
                <a:ext cx="2146320" cy="280440"/>
              </a:xfrm>
              <a:prstGeom prst="rect">
                <a:avLst/>
              </a:prstGeom>
            </p:spPr>
          </p:pic>
        </mc:Fallback>
      </mc:AlternateContent>
      <p:sp>
        <p:nvSpPr>
          <p:cNvPr id="17" name="文本框 16">
            <a:extLst>
              <a:ext uri="{FF2B5EF4-FFF2-40B4-BE49-F238E27FC236}">
                <a16:creationId xmlns:a16="http://schemas.microsoft.com/office/drawing/2014/main" id="{209B4ED0-BFB6-050A-BBCD-35ECE13CC1B7}"/>
              </a:ext>
            </a:extLst>
          </p:cNvPr>
          <p:cNvSpPr txBox="1"/>
          <p:nvPr/>
        </p:nvSpPr>
        <p:spPr>
          <a:xfrm>
            <a:off x="5292172" y="201859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  <a:latin typeface="Xingkai SC Light" panose="02010600040101010101" pitchFamily="2" charset="-122"/>
                <a:ea typeface="Xingkai SC Light" panose="02010600040101010101" pitchFamily="2" charset="-122"/>
              </a:rPr>
              <a:t>令人讨厌的人或事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墨迹 17">
                <a:extLst>
                  <a:ext uri="{FF2B5EF4-FFF2-40B4-BE49-F238E27FC236}">
                    <a16:creationId xmlns:a16="http://schemas.microsoft.com/office/drawing/2014/main" id="{07E42F8E-E08E-4DC3-2155-2CE9629BAE37}"/>
                  </a:ext>
                </a:extLst>
              </p14:cNvPr>
              <p14:cNvContentPartPr/>
              <p14:nvPr/>
            </p14:nvContentPartPr>
            <p14:xfrm>
              <a:off x="4874652" y="3392127"/>
              <a:ext cx="4884120" cy="118440"/>
            </p14:xfrm>
          </p:contentPart>
        </mc:Choice>
        <mc:Fallback xmlns="">
          <p:pic>
            <p:nvPicPr>
              <p:cNvPr id="18" name="墨迹 17">
                <a:extLst>
                  <a:ext uri="{FF2B5EF4-FFF2-40B4-BE49-F238E27FC236}">
                    <a16:creationId xmlns:a16="http://schemas.microsoft.com/office/drawing/2014/main" id="{07E42F8E-E08E-4DC3-2155-2CE9629BAE3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0652" y="3284127"/>
                <a:ext cx="4991760" cy="33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9" name="墨迹 18">
                <a:extLst>
                  <a:ext uri="{FF2B5EF4-FFF2-40B4-BE49-F238E27FC236}">
                    <a16:creationId xmlns:a16="http://schemas.microsoft.com/office/drawing/2014/main" id="{E6126195-3037-F412-5A42-A45128587BE8}"/>
                  </a:ext>
                </a:extLst>
              </p14:cNvPr>
              <p14:cNvContentPartPr/>
              <p14:nvPr/>
            </p14:nvContentPartPr>
            <p14:xfrm>
              <a:off x="2257452" y="3671487"/>
              <a:ext cx="5873040" cy="63720"/>
            </p14:xfrm>
          </p:contentPart>
        </mc:Choice>
        <mc:Fallback xmlns="">
          <p:pic>
            <p:nvPicPr>
              <p:cNvPr id="19" name="墨迹 18">
                <a:extLst>
                  <a:ext uri="{FF2B5EF4-FFF2-40B4-BE49-F238E27FC236}">
                    <a16:creationId xmlns:a16="http://schemas.microsoft.com/office/drawing/2014/main" id="{E6126195-3037-F412-5A42-A45128587BE8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203812" y="3563847"/>
                <a:ext cx="5980680" cy="27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0" name="墨迹 19">
                <a:extLst>
                  <a:ext uri="{FF2B5EF4-FFF2-40B4-BE49-F238E27FC236}">
                    <a16:creationId xmlns:a16="http://schemas.microsoft.com/office/drawing/2014/main" id="{A7D62151-D9DF-AA51-B8CF-1875C7422E5A}"/>
                  </a:ext>
                </a:extLst>
              </p14:cNvPr>
              <p14:cNvContentPartPr/>
              <p14:nvPr/>
            </p14:nvContentPartPr>
            <p14:xfrm>
              <a:off x="3231972" y="3670767"/>
              <a:ext cx="2378520" cy="44280"/>
            </p14:xfrm>
          </p:contentPart>
        </mc:Choice>
        <mc:Fallback xmlns="">
          <p:pic>
            <p:nvPicPr>
              <p:cNvPr id="20" name="墨迹 19">
                <a:extLst>
                  <a:ext uri="{FF2B5EF4-FFF2-40B4-BE49-F238E27FC236}">
                    <a16:creationId xmlns:a16="http://schemas.microsoft.com/office/drawing/2014/main" id="{A7D62151-D9DF-AA51-B8CF-1875C7422E5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178332" y="3563127"/>
                <a:ext cx="2486160" cy="259920"/>
              </a:xfrm>
              <a:prstGeom prst="rect">
                <a:avLst/>
              </a:prstGeom>
            </p:spPr>
          </p:pic>
        </mc:Fallback>
      </mc:AlternateContent>
      <p:sp>
        <p:nvSpPr>
          <p:cNvPr id="25" name="文本框 24">
            <a:extLst>
              <a:ext uri="{FF2B5EF4-FFF2-40B4-BE49-F238E27FC236}">
                <a16:creationId xmlns:a16="http://schemas.microsoft.com/office/drawing/2014/main" id="{D0A4C2C9-D029-B010-CE85-864C8449ADF6}"/>
              </a:ext>
            </a:extLst>
          </p:cNvPr>
          <p:cNvSpPr txBox="1"/>
          <p:nvPr/>
        </p:nvSpPr>
        <p:spPr>
          <a:xfrm>
            <a:off x="4315768" y="367076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  <a:latin typeface="Xingkai SC Light" panose="02010600040101010101" pitchFamily="2" charset="-122"/>
                <a:ea typeface="Xingkai SC Light" panose="02010600040101010101" pitchFamily="2" charset="-122"/>
              </a:rPr>
              <a:t>？！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5296DB24-1673-EBE5-F86F-5B9DCFD1FBE9}"/>
              </a:ext>
            </a:extLst>
          </p:cNvPr>
          <p:cNvSpPr txBox="1"/>
          <p:nvPr/>
        </p:nvSpPr>
        <p:spPr>
          <a:xfrm>
            <a:off x="8179908" y="355861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  <a:latin typeface="Xingkai SC Light" panose="02010600040101010101" pitchFamily="2" charset="-122"/>
                <a:ea typeface="Xingkai SC Light" panose="02010600040101010101" pitchFamily="2" charset="-122"/>
              </a:rPr>
              <a:t>有经验的人犯错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7" name="墨迹 26">
                <a:extLst>
                  <a:ext uri="{FF2B5EF4-FFF2-40B4-BE49-F238E27FC236}">
                    <a16:creationId xmlns:a16="http://schemas.microsoft.com/office/drawing/2014/main" id="{0FF660A7-0462-5F38-F962-772C0DCE414A}"/>
                  </a:ext>
                </a:extLst>
              </p14:cNvPr>
              <p14:cNvContentPartPr/>
              <p14:nvPr/>
            </p14:nvContentPartPr>
            <p14:xfrm>
              <a:off x="4539132" y="4278807"/>
              <a:ext cx="5219280" cy="93600"/>
            </p14:xfrm>
          </p:contentPart>
        </mc:Choice>
        <mc:Fallback xmlns="">
          <p:pic>
            <p:nvPicPr>
              <p:cNvPr id="27" name="墨迹 26">
                <a:extLst>
                  <a:ext uri="{FF2B5EF4-FFF2-40B4-BE49-F238E27FC236}">
                    <a16:creationId xmlns:a16="http://schemas.microsoft.com/office/drawing/2014/main" id="{0FF660A7-0462-5F38-F962-772C0DCE414A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485492" y="4170807"/>
                <a:ext cx="5326920" cy="30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8" name="墨迹 27">
                <a:extLst>
                  <a:ext uri="{FF2B5EF4-FFF2-40B4-BE49-F238E27FC236}">
                    <a16:creationId xmlns:a16="http://schemas.microsoft.com/office/drawing/2014/main" id="{1098B885-83C5-B9C7-F2C9-31BCA282A4ED}"/>
                  </a:ext>
                </a:extLst>
              </p14:cNvPr>
              <p14:cNvContentPartPr/>
              <p14:nvPr/>
            </p14:nvContentPartPr>
            <p14:xfrm>
              <a:off x="2228652" y="4482207"/>
              <a:ext cx="5419440" cy="155520"/>
            </p14:xfrm>
          </p:contentPart>
        </mc:Choice>
        <mc:Fallback xmlns="">
          <p:pic>
            <p:nvPicPr>
              <p:cNvPr id="28" name="墨迹 27">
                <a:extLst>
                  <a:ext uri="{FF2B5EF4-FFF2-40B4-BE49-F238E27FC236}">
                    <a16:creationId xmlns:a16="http://schemas.microsoft.com/office/drawing/2014/main" id="{1098B885-83C5-B9C7-F2C9-31BCA282A4ED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2175012" y="4374207"/>
                <a:ext cx="5527080" cy="371160"/>
              </a:xfrm>
              <a:prstGeom prst="rect">
                <a:avLst/>
              </a:prstGeom>
            </p:spPr>
          </p:pic>
        </mc:Fallback>
      </mc:AlternateContent>
      <p:sp>
        <p:nvSpPr>
          <p:cNvPr id="29" name="文本框 28">
            <a:extLst>
              <a:ext uri="{FF2B5EF4-FFF2-40B4-BE49-F238E27FC236}">
                <a16:creationId xmlns:a16="http://schemas.microsoft.com/office/drawing/2014/main" id="{CA117122-05AF-50A5-50E8-64BD4BC1C7AE}"/>
              </a:ext>
            </a:extLst>
          </p:cNvPr>
          <p:cNvSpPr txBox="1"/>
          <p:nvPr/>
        </p:nvSpPr>
        <p:spPr>
          <a:xfrm>
            <a:off x="7724945" y="444778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  <a:latin typeface="Xingkai SC Light" panose="02010600040101010101" pitchFamily="2" charset="-122"/>
                <a:ea typeface="Xingkai SC Light" panose="02010600040101010101" pitchFamily="2" charset="-122"/>
              </a:rPr>
              <a:t>演双簧骗人</a:t>
            </a:r>
          </a:p>
        </p:txBody>
      </p:sp>
    </p:spTree>
    <p:extLst>
      <p:ext uri="{BB962C8B-B14F-4D97-AF65-F5344CB8AC3E}">
        <p14:creationId xmlns:p14="http://schemas.microsoft.com/office/powerpoint/2010/main" val="25264525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41295934"/>
              </p:ext>
            </p:extLst>
          </p:nvPr>
        </p:nvGraphicFramePr>
        <p:xfrm>
          <a:off x="6692582" y="262255"/>
          <a:ext cx="4093845" cy="6333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dirty="0"/>
                        <a:t>原词语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/>
                        <a:t>近义词</a:t>
                      </a:r>
                      <a:endParaRPr lang="en-US" altLang="zh-CN" sz="1000"/>
                    </a:p>
                    <a:p>
                      <a:pPr algn="ctr">
                        <a:buNone/>
                      </a:pPr>
                      <a:r>
                        <a:rPr lang="zh-CN" altLang="en-US" sz="1000"/>
                        <a:t>同义词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dirty="0"/>
                        <a:t>意思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天無絕人之路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天道酬勤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自然的规律会回报勤奋的人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天网恢恢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天罗地网，罚恶劉斑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天下无不散之筵席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所有的聚会最终都会结束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天外有天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比喻天空之外还有更加广阔的空间或者更高的境界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天道好还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指天道善待善人，是说善有善报的意思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时势造英雄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说明时代和环境的变化会造就出优秀的人才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人定胜天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意味着人可以通过自己的努力和智慧战胜天意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水到渠成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比喻事物自然发展到一定的阶段会达到成功，有如水流到了沟渠之中自然顺畅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人算不如天算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意味着人的计划和算计不一定能够如愿而达成，因为天意难测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水滴石穿</a:t>
                      </a:r>
                      <a:endParaRPr lang="zh-CN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描述水滴经过不断地滴落在石头上，能够穿透石头。比喻事物细小的力量经过坚持不懈的努力可以产生巨大的影响</a:t>
                      </a:r>
                      <a:endParaRPr lang="zh-CN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8790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4" b="45855"/>
          <a:stretch/>
        </p:blipFill>
        <p:spPr>
          <a:xfrm>
            <a:off x="764965" y="2538094"/>
            <a:ext cx="4424464" cy="176085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05309031"/>
              </p:ext>
            </p:extLst>
          </p:nvPr>
        </p:nvGraphicFramePr>
        <p:xfrm>
          <a:off x="6692582" y="86359"/>
          <a:ext cx="4093845" cy="6713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dirty="0"/>
                        <a:t>原词语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/>
                        <a:t>近义词</a:t>
                      </a:r>
                      <a:endParaRPr lang="en-US" altLang="zh-CN" sz="1600"/>
                    </a:p>
                    <a:p>
                      <a:pPr algn="ctr">
                        <a:buNone/>
                      </a:pPr>
                      <a:r>
                        <a:rPr lang="zh-CN" altLang="en-US" sz="1600"/>
                        <a:t>同义词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dirty="0"/>
                        <a:t>意思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西多士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吐司片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切成薄片的面包片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烤土司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经过烤制的土司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烤多士 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经过烤制的面包片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烤面包片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经过烤制的面包片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烤吐司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经过烤制的吐司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烤面包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经过烤制的面包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荷包蛋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在吐司面包上面放上荷包蛋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抹黄油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在吐司上涂抹黄油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面包片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切成片状的面包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烤吐司面包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经过烤制的吐司面包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5059" y="1743051"/>
            <a:ext cx="4044275" cy="340046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58190679"/>
              </p:ext>
            </p:extLst>
          </p:nvPr>
        </p:nvGraphicFramePr>
        <p:xfrm>
          <a:off x="6692582" y="20637"/>
          <a:ext cx="4093845" cy="6816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dirty="0"/>
                        <a:t>原词语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/>
                        <a:t>近义词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600"/>
                        <a:t>同义词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dirty="0"/>
                        <a:t>意思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貓屎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猫砂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用于猫厕所的填充物，吸收猫尿和排泄物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猫砂盆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放置猫砂的容器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猫沙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类似猫砂的填充物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猫砂盒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放置猫砂的盒子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猫便盆 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放置猫砂的容器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猫粑粑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指猫的排泄物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猫尿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指猫的尿液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猫厕所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猫用来排泄的地方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猫砂盘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放置猫砂的盘状容器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猫厕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猫用来排泄的地方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278" y="1571109"/>
            <a:ext cx="5157837" cy="37157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</a:rPr>
              <a:t>记录在挑战四</a:t>
            </a:r>
            <a:r>
              <a:rPr lang="zh-CN" altLang="en-US" b="1" dirty="0">
                <a:solidFill>
                  <a:schemeClr val="tx1"/>
                </a:solidFill>
              </a:rPr>
              <a:t>中</a:t>
            </a:r>
            <a:r>
              <a:rPr lang="zh-CN" altLang="zh-CN" b="1" dirty="0">
                <a:solidFill>
                  <a:schemeClr val="tx1"/>
                </a:solidFill>
              </a:rPr>
              <a:t>使用人工智能帮助自己学习</a:t>
            </a:r>
            <a:r>
              <a:rPr lang="zh-CN" altLang="en-US" b="1" dirty="0">
                <a:solidFill>
                  <a:schemeClr val="tx1"/>
                </a:solidFill>
              </a:rPr>
              <a:t>粤</a:t>
            </a:r>
            <a:r>
              <a:rPr lang="zh-CN" altLang="zh-CN" b="1" dirty="0">
                <a:solidFill>
                  <a:schemeClr val="tx1"/>
                </a:solidFill>
              </a:rPr>
              <a:t>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C1065EA-6273-37B8-86A4-1BE14AB06913}"/>
              </a:ext>
            </a:extLst>
          </p:cNvPr>
          <p:cNvSpPr txBox="1"/>
          <p:nvPr/>
        </p:nvSpPr>
        <p:spPr>
          <a:xfrm>
            <a:off x="5576570" y="1979563"/>
            <a:ext cx="61455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    </a:t>
            </a:r>
            <a:r>
              <a:rPr kumimoji="1" lang="en-US" altLang="zh-CN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ChatGPT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有时候会把一些意思并不接近的词放在一起生搬硬套。它可能并不理解这些词的意思。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</a:rPr>
              <a:t>记录在使用人工智能帮助自己学习</a:t>
            </a:r>
            <a:r>
              <a:rPr lang="zh-CN" altLang="en-US" b="1" dirty="0">
                <a:solidFill>
                  <a:schemeClr val="tx1"/>
                </a:solidFill>
              </a:rPr>
              <a:t>粤</a:t>
            </a:r>
            <a:r>
              <a:rPr lang="zh-CN" altLang="zh-CN" b="1" dirty="0">
                <a:solidFill>
                  <a:schemeClr val="tx1"/>
                </a:solidFill>
              </a:rPr>
              <a:t>语</a:t>
            </a:r>
            <a:r>
              <a:rPr lang="zh-CN" altLang="en-US" b="1" dirty="0">
                <a:solidFill>
                  <a:schemeClr val="tx1"/>
                </a:solidFill>
              </a:rPr>
              <a:t>时</a:t>
            </a:r>
            <a:r>
              <a:rPr lang="zh-CN" altLang="zh-CN" b="1" dirty="0">
                <a:solidFill>
                  <a:schemeClr val="tx1"/>
                </a:solidFill>
              </a:rPr>
              <a:t>，你还有什么收获心得。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EE83B6A-05AB-AB68-8B6E-2219918AB9C5}"/>
              </a:ext>
            </a:extLst>
          </p:cNvPr>
          <p:cNvSpPr txBox="1"/>
          <p:nvPr/>
        </p:nvSpPr>
        <p:spPr>
          <a:xfrm>
            <a:off x="5614057" y="1992237"/>
            <a:ext cx="61455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    </a:t>
            </a:r>
            <a:r>
              <a:rPr kumimoji="1" lang="en-US" altLang="zh-CN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ChatGPT</a:t>
            </a:r>
            <a:r>
              <a:rPr kumimoji="1" lang="zh-CN" altLang="en-US" sz="3600" dirty="0">
                <a:latin typeface="Xingkai SC Light" panose="02010600040101010101" pitchFamily="2" charset="-122"/>
                <a:ea typeface="Xingkai SC Light" panose="02010600040101010101" pitchFamily="2" charset="-122"/>
              </a:rPr>
              <a:t>对于粤语的掌握并不是很好。它可能知道的更多是一些书面语，而不是口语。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文本&#10;&#10;描述已自动生成">
            <a:extLst>
              <a:ext uri="{FF2B5EF4-FFF2-40B4-BE49-F238E27FC236}">
                <a16:creationId xmlns:a16="http://schemas.microsoft.com/office/drawing/2014/main" id="{92AE12D9-9142-91F2-DF21-4B3A528169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021"/>
            <a:ext cx="7378995" cy="6858000"/>
          </a:xfrm>
          <a:prstGeom prst="rect">
            <a:avLst/>
          </a:prstGeom>
        </p:spPr>
      </p:pic>
      <p:pic>
        <p:nvPicPr>
          <p:cNvPr id="13" name="图片 12" descr="报纸上的文字&#10;&#10;描述已自动生成">
            <a:extLst>
              <a:ext uri="{FF2B5EF4-FFF2-40B4-BE49-F238E27FC236}">
                <a16:creationId xmlns:a16="http://schemas.microsoft.com/office/drawing/2014/main" id="{01510DCB-B903-9070-4E11-3A1E696893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49" y="288836"/>
            <a:ext cx="6783800" cy="5611782"/>
          </a:xfrm>
          <a:prstGeom prst="rect">
            <a:avLst/>
          </a:prstGeom>
        </p:spPr>
      </p:pic>
      <p:pic>
        <p:nvPicPr>
          <p:cNvPr id="9" name="图片 8" descr="文本&#10;&#10;描述已自动生成">
            <a:extLst>
              <a:ext uri="{FF2B5EF4-FFF2-40B4-BE49-F238E27FC236}">
                <a16:creationId xmlns:a16="http://schemas.microsoft.com/office/drawing/2014/main" id="{A2999D01-F837-040C-5A82-2D16352C0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702" y="21021"/>
            <a:ext cx="7772400" cy="6383671"/>
          </a:xfrm>
          <a:prstGeom prst="rect">
            <a:avLst/>
          </a:prstGeom>
        </p:spPr>
      </p:pic>
      <p:pic>
        <p:nvPicPr>
          <p:cNvPr id="11" name="图片 10" descr="文本&#10;&#10;描述已自动生成">
            <a:extLst>
              <a:ext uri="{FF2B5EF4-FFF2-40B4-BE49-F238E27FC236}">
                <a16:creationId xmlns:a16="http://schemas.microsoft.com/office/drawing/2014/main" id="{0EE7A7A5-BFA7-FAF4-3F9F-B26A948D9D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391" y="0"/>
            <a:ext cx="7772400" cy="5354822"/>
          </a:xfrm>
          <a:prstGeom prst="rect">
            <a:avLst/>
          </a:prstGeom>
        </p:spPr>
      </p:pic>
      <p:pic>
        <p:nvPicPr>
          <p:cNvPr id="5" name="图片 4" descr="手机屏幕截图&#10;&#10;描述已自动生成">
            <a:extLst>
              <a:ext uri="{FF2B5EF4-FFF2-40B4-BE49-F238E27FC236}">
                <a16:creationId xmlns:a16="http://schemas.microsoft.com/office/drawing/2014/main" id="{64A5859C-8B18-4463-D514-F88EEFADF8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3611"/>
            <a:ext cx="9102808" cy="5239406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B8BB4CFC-8E93-CFA9-8F53-B56895E655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dirty="0">
                <a:highlight>
                  <a:srgbClr val="FFFF00"/>
                </a:highlight>
                <a:latin typeface="STXinwei" panose="02010800040101010101" pitchFamily="2" charset="-122"/>
                <a:ea typeface="STXinwei" panose="02010800040101010101" pitchFamily="2" charset="-122"/>
              </a:rPr>
              <a:t>谢谢大家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820E38F-977B-5B0D-9F26-633877ED8F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8789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0149efd-d271-4157-91d0-f0efb5536918}"/>
  <p:tag name="TABLE_ENDDRAG_ORIGIN_RECT" val="353*435"/>
  <p:tag name="TABLE_ENDDRAG_RECT" val="516*48*353*43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422a2b8-6a67-447a-9c4c-9bbbd435520c}"/>
  <p:tag name="TABLE_ENDDRAG_ORIGIN_RECT" val="353*435"/>
  <p:tag name="TABLE_ENDDRAG_RECT" val="516*48*353*43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68123c-c8c9-4ba0-8b61-ee2285ba7085}"/>
  <p:tag name="TABLE_ENDDRAG_ORIGIN_RECT" val="353*435"/>
  <p:tag name="TABLE_ENDDRAG_RECT" val="516*48*353*43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68123c-c8c9-4ba0-8b61-ee2285ba7085}"/>
  <p:tag name="TABLE_ENDDRAG_ORIGIN_RECT" val="353*435"/>
  <p:tag name="TABLE_ENDDRAG_RECT" val="516*48*353*43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18a407f-0a0b-41a6-8aff-70f248b2ae99}"/>
  <p:tag name="TABLE_ENDDRAG_ORIGIN_RECT" val="172*402"/>
  <p:tag name="TABLE_ENDDRAG_RECT" val="527*77*172*40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f581415-fb70-423e-b16d-1920cab63eb5}"/>
  <p:tag name="TABLE_ENDDRAG_ORIGIN_RECT" val="161*402"/>
  <p:tag name="TABLE_ENDDRAG_RECT" val="715*77*161*40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8295,&quot;width&quot;:916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1721</TotalTime>
  <Words>2740</Words>
  <Application>Microsoft Macintosh PowerPoint</Application>
  <PresentationFormat>宽屏</PresentationFormat>
  <Paragraphs>314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STHupo</vt:lpstr>
      <vt:lpstr>STXinwei</vt:lpstr>
      <vt:lpstr>Xingkai SC Light</vt:lpstr>
      <vt:lpstr>Arial</vt:lpstr>
      <vt:lpstr>Calibri</vt:lpstr>
      <vt:lpstr>WPS</vt:lpstr>
      <vt:lpstr>使用ChatGPT 帮我学粤语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谢谢大家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乌噜 苗</cp:lastModifiedBy>
  <cp:revision>16</cp:revision>
  <dcterms:created xsi:type="dcterms:W3CDTF">2023-08-09T12:44:00Z</dcterms:created>
  <dcterms:modified xsi:type="dcterms:W3CDTF">2024-06-15T16:51:48Z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AEA3155EA70945E3B6617D71FD9C0165_13</vt:lpwstr>
  </property>
  <property fmtid="{D5CDD505-2E9C-101B-9397-08002B2CF9AE}" pid="3" name="KSOProductBuildVer">
    <vt:lpwstr>2052-12.1.0.16729</vt:lpwstr>
  </property>
</Properties>
</file>