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74" r:id="rId2"/>
    <p:sldId id="275" r:id="rId3"/>
    <p:sldId id="277" r:id="rId4"/>
    <p:sldId id="276" r:id="rId5"/>
    <p:sldId id="281" r:id="rId6"/>
    <p:sldId id="278" r:id="rId7"/>
    <p:sldId id="257" r:id="rId8"/>
    <p:sldId id="263" r:id="rId9"/>
    <p:sldId id="258" r:id="rId10"/>
    <p:sldId id="269" r:id="rId11"/>
    <p:sldId id="279" r:id="rId12"/>
    <p:sldId id="266" r:id="rId13"/>
    <p:sldId id="267" r:id="rId14"/>
    <p:sldId id="268" r:id="rId15"/>
    <p:sldId id="280" r:id="rId16"/>
    <p:sldId id="282" r:id="rId17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挑战一" id="{A31D9F9C-737C-478E-91C7-959F2155D6A0}">
          <p14:sldIdLst>
            <p14:sldId id="274"/>
            <p14:sldId id="275"/>
            <p14:sldId id="277"/>
          </p14:sldIdLst>
        </p14:section>
        <p14:section name="挑战二" id="{5BB1C597-755D-4C3E-AAF9-D05407E50C9B}">
          <p14:sldIdLst>
            <p14:sldId id="276"/>
            <p14:sldId id="281"/>
            <p14:sldId id="278"/>
          </p14:sldIdLst>
        </p14:section>
        <p14:section name="挑战三" id="{613FD007-0FFD-43FC-AA3F-76BF09EAC35B}">
          <p14:sldIdLst>
            <p14:sldId id="257"/>
            <p14:sldId id="263"/>
            <p14:sldId id="258"/>
            <p14:sldId id="269"/>
            <p14:sldId id="279"/>
          </p14:sldIdLst>
        </p14:section>
        <p14:section name="挑战四" id="{FFEE09C3-1FBF-4795-BAB9-4957A5652DE7}">
          <p14:sldIdLst>
            <p14:sldId id="266"/>
            <p14:sldId id="267"/>
            <p14:sldId id="268"/>
            <p14:sldId id="280"/>
          </p14:sldIdLst>
        </p14:section>
        <p14:section name="总结心得" id="{97F8C839-80F1-444E-8704-7475751B9726}">
          <p14:sldIdLst>
            <p14:sldId id="28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2" d="100"/>
          <a:sy n="82" d="100"/>
        </p:scale>
        <p:origin x="6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2024.6.10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2024.6.10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2024.6.10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2024.6.10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2024.6.10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2024.6.10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2024.6.10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2024.6.10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2024.6.10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2024.6.10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2024.6.10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2024.6.10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image" Target="../media/image5.png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182995" y="424815"/>
            <a:ext cx="560133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8" name="表格 7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109052135"/>
              </p:ext>
            </p:extLst>
          </p:nvPr>
        </p:nvGraphicFramePr>
        <p:xfrm>
          <a:off x="6302829" y="619760"/>
          <a:ext cx="5251314" cy="55391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820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92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kern="100" dirty="0">
                          <a:solidFill>
                            <a:srgbClr val="333333"/>
                          </a:solidFill>
                          <a:effectLst/>
                          <a:latin typeface="微软雅黑" panose="020B0503020204020204" pitchFamily="34" charset="-122"/>
                          <a:cs typeface="Times New Roman" panose="02020603050405020304" pitchFamily="18" charset="0"/>
                        </a:rPr>
                        <a:t>unenthusiastically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不热情</a:t>
                      </a:r>
                      <a:endParaRPr lang="zh-CN" altLang="en-US" dirty="0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kern="100" dirty="0" err="1">
                          <a:solidFill>
                            <a:srgbClr val="333333"/>
                          </a:solidFill>
                          <a:effectLst/>
                          <a:latin typeface="微软雅黑" panose="020B0503020204020204" pitchFamily="34" charset="-122"/>
                          <a:cs typeface="Times New Roman" panose="02020603050405020304" pitchFamily="18" charset="0"/>
                        </a:rPr>
                        <a:t>acquaaintanceship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kern="100" dirty="0">
                          <a:effectLst/>
                          <a:latin typeface="微软雅黑" panose="020B0503020204020204" pitchFamily="34" charset="-122"/>
                          <a:ea typeface="+mn-ea"/>
                          <a:cs typeface="Times New Roman" panose="02020603050405020304" pitchFamily="18" charset="0"/>
                        </a:rPr>
                        <a:t>相识</a:t>
                      </a:r>
                      <a:r>
                        <a:rPr lang="zh-CN" altLang="en-US" dirty="0"/>
                        <a:t> </a:t>
                      </a:r>
                      <a:endParaRPr lang="zh-CN" altLang="en-US" dirty="0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kern="100" dirty="0">
                          <a:solidFill>
                            <a:srgbClr val="333333"/>
                          </a:solidFill>
                          <a:effectLst/>
                          <a:latin typeface="微软雅黑" panose="020B0503020204020204" pitchFamily="34" charset="-122"/>
                          <a:cs typeface="Times New Roman" panose="02020603050405020304" pitchFamily="18" charset="0"/>
                        </a:rPr>
                        <a:t>electroencephalography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kern="100" dirty="0">
                          <a:effectLst/>
                          <a:latin typeface="微软雅黑" panose="020B0503020204020204" pitchFamily="34" charset="-122"/>
                          <a:ea typeface="+mn-ea"/>
                          <a:cs typeface="Times New Roman" panose="02020603050405020304" pitchFamily="18" charset="0"/>
                        </a:rPr>
                        <a:t>脑电图</a:t>
                      </a:r>
                      <a:r>
                        <a:rPr lang="zh-CN" alt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kern="100" dirty="0">
                          <a:solidFill>
                            <a:srgbClr val="333333"/>
                          </a:solidFill>
                          <a:effectLst/>
                          <a:latin typeface="微软雅黑" panose="020B0503020204020204" pitchFamily="34" charset="-122"/>
                          <a:cs typeface="Times New Roman" panose="02020603050405020304" pitchFamily="18" charset="0"/>
                        </a:rPr>
                        <a:t>internationalization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kern="100" dirty="0">
                          <a:effectLst/>
                          <a:latin typeface="微软雅黑" panose="020B0503020204020204" pitchFamily="34" charset="-122"/>
                          <a:ea typeface="+mn-ea"/>
                          <a:cs typeface="Times New Roman" panose="02020603050405020304" pitchFamily="18" charset="0"/>
                        </a:rPr>
                        <a:t>国际化</a:t>
                      </a:r>
                      <a:r>
                        <a:rPr lang="zh-CN" alt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kern="100" dirty="0">
                          <a:solidFill>
                            <a:srgbClr val="333333"/>
                          </a:solidFill>
                          <a:effectLst/>
                          <a:latin typeface="微软雅黑" panose="020B0503020204020204" pitchFamily="34" charset="-122"/>
                          <a:cs typeface="Times New Roman" panose="02020603050405020304" pitchFamily="18" charset="0"/>
                        </a:rPr>
                        <a:t>microminiaturization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微小型化</a:t>
                      </a:r>
                      <a:endParaRPr lang="zh-CN" altLang="en-US" dirty="0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kern="100" dirty="0">
                          <a:solidFill>
                            <a:srgbClr val="333333"/>
                          </a:solidFill>
                          <a:effectLst/>
                          <a:latin typeface="微软雅黑" panose="020B0503020204020204" pitchFamily="34" charset="-122"/>
                          <a:cs typeface="Times New Roman" panose="02020603050405020304" pitchFamily="18" charset="0"/>
                        </a:rPr>
                        <a:t>parliamentarianism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议会制</a:t>
                      </a:r>
                      <a:endParaRPr lang="zh-CN" altLang="en-US" dirty="0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kern="100" dirty="0">
                          <a:solidFill>
                            <a:srgbClr val="333333"/>
                          </a:solidFill>
                          <a:effectLst/>
                          <a:latin typeface="微软雅黑" panose="020B0503020204020204" pitchFamily="34" charset="-122"/>
                          <a:cs typeface="Times New Roman" panose="02020603050405020304" pitchFamily="18" charset="0"/>
                        </a:rPr>
                        <a:t>radiobroadcasting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无线电广播</a:t>
                      </a:r>
                      <a:endParaRPr lang="zh-CN" altLang="en-US" dirty="0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kern="100" dirty="0">
                          <a:solidFill>
                            <a:srgbClr val="333333"/>
                          </a:solidFill>
                          <a:effectLst/>
                          <a:latin typeface="微软雅黑" panose="020B0503020204020204" pitchFamily="34" charset="-122"/>
                          <a:cs typeface="Times New Roman" panose="02020603050405020304" pitchFamily="18" charset="0"/>
                        </a:rPr>
                        <a:t>quadricentennial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四百周年纪念</a:t>
                      </a:r>
                      <a:endParaRPr lang="zh-CN" altLang="en-US" dirty="0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kern="100" dirty="0">
                          <a:solidFill>
                            <a:srgbClr val="333333"/>
                          </a:solidFill>
                          <a:effectLst/>
                          <a:latin typeface="微软雅黑" panose="020B0503020204020204" pitchFamily="34" charset="-122"/>
                          <a:cs typeface="Times New Roman" panose="02020603050405020304" pitchFamily="18" charset="0"/>
                        </a:rPr>
                        <a:t>omnidirectional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全方位</a:t>
                      </a:r>
                      <a:endParaRPr lang="zh-CN" altLang="en-US" dirty="0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kern="100" dirty="0">
                          <a:solidFill>
                            <a:srgbClr val="333333"/>
                          </a:solidFill>
                          <a:effectLst/>
                          <a:latin typeface="微软雅黑" panose="020B0503020204020204" pitchFamily="34" charset="-122"/>
                          <a:cs typeface="Times New Roman" panose="02020603050405020304" pitchFamily="18" charset="0"/>
                        </a:rPr>
                        <a:t>lexicostatistics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词典统计</a:t>
                      </a:r>
                      <a:endParaRPr lang="zh-CN" altLang="en-US" dirty="0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637857" y="1539950"/>
            <a:ext cx="4678680" cy="1345565"/>
          </a:xfrm>
          <a:prstGeom prst="rect">
            <a:avLst/>
          </a:prstGeom>
          <a:noFill/>
        </p:spPr>
        <p:txBody>
          <a:bodyPr wrap="none" rtlCol="0" anchor="t">
            <a:noAutofit/>
          </a:bodyPr>
          <a:lstStyle/>
          <a:p>
            <a:r>
              <a:rPr lang="zh-CN" b="1" u="sng" dirty="0">
                <a:sym typeface="+mn-ea"/>
              </a:rPr>
              <a:t>找出</a:t>
            </a:r>
            <a:r>
              <a:rPr lang="en-US" altLang="zh-CN" b="1" u="sng" dirty="0">
                <a:sym typeface="+mn-ea"/>
              </a:rPr>
              <a:t>10</a:t>
            </a:r>
            <a:r>
              <a:rPr lang="zh-CN" altLang="en-US" b="1" u="sng" dirty="0">
                <a:sym typeface="+mn-ea"/>
              </a:rPr>
              <a:t>个你不熟悉或者不认识的英语词汇，</a:t>
            </a:r>
            <a:br>
              <a:rPr lang="zh-CN" altLang="en-US" b="1" u="sng" dirty="0">
                <a:sym typeface="+mn-ea"/>
              </a:rPr>
            </a:br>
            <a:r>
              <a:rPr lang="zh-CN" altLang="en-US" b="1" u="sng" dirty="0">
                <a:sym typeface="+mn-ea"/>
              </a:rPr>
              <a:t>使用英文字典，查出这些词汇的意思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0C7C0AE-7B9D-69F9-BD21-55B232FE4A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119" y="2885515"/>
            <a:ext cx="4882156" cy="133955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182995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09600" y="621665"/>
            <a:ext cx="4526280" cy="9220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b="1" u="sng" dirty="0">
                <a:sym typeface="+mn-ea"/>
              </a:rPr>
              <a:t>使用大语言模型，将它当成一个英语老师，</a:t>
            </a:r>
            <a:br>
              <a:rPr lang="zh-CN" b="1" u="sng" dirty="0">
                <a:sym typeface="+mn-ea"/>
              </a:rPr>
            </a:br>
            <a:r>
              <a:rPr lang="zh-CN" b="1" u="sng" dirty="0">
                <a:sym typeface="+mn-ea"/>
              </a:rPr>
              <a:t>针对每个词汇向它提出至少两个问题，</a:t>
            </a:r>
            <a:br>
              <a:rPr lang="zh-CN" b="1" u="sng" dirty="0">
                <a:sym typeface="+mn-ea"/>
              </a:rPr>
            </a:br>
            <a:r>
              <a:rPr lang="zh-CN" b="1" u="sng" dirty="0">
                <a:sym typeface="+mn-ea"/>
              </a:rPr>
              <a:t>来帮助你理解这个词汇</a:t>
            </a:r>
            <a:endParaRPr lang="zh-CN" u="sng" dirty="0"/>
          </a:p>
        </p:txBody>
      </p:sp>
      <p:sp>
        <p:nvSpPr>
          <p:cNvPr id="13" name="文本框 12"/>
          <p:cNvSpPr txBox="1"/>
          <p:nvPr/>
        </p:nvSpPr>
        <p:spPr>
          <a:xfrm>
            <a:off x="513715" y="1543685"/>
            <a:ext cx="11226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sz="1400" b="1">
                <a:sym typeface="+mn-ea"/>
              </a:rPr>
              <a:t>案例参考</a:t>
            </a:r>
            <a:r>
              <a:rPr lang="zh-CN" b="1">
                <a:sym typeface="+mn-ea"/>
              </a:rPr>
              <a:t>：</a:t>
            </a:r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513715" y="5577840"/>
            <a:ext cx="48056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sz="1400" b="1">
                <a:highlight>
                  <a:srgbClr val="FFFF00"/>
                </a:highlight>
                <a:sym typeface="+mn-ea"/>
              </a:rPr>
              <a:t>注：上方图片是参考图，请将你自己与大语言模型交流后的</a:t>
            </a:r>
          </a:p>
          <a:p>
            <a:r>
              <a:rPr lang="zh-CN" sz="1400" b="1">
                <a:highlight>
                  <a:srgbClr val="FFFF00"/>
                </a:highlight>
                <a:sym typeface="+mn-ea"/>
              </a:rPr>
              <a:t>有效截图添加在上方。</a:t>
            </a:r>
            <a:endParaRPr lang="zh-CN" altLang="en-US" sz="1400" b="1">
              <a:highlight>
                <a:srgbClr val="FFFF00"/>
              </a:highlight>
              <a:sym typeface="+mn-ea"/>
            </a:endParaRPr>
          </a:p>
        </p:txBody>
      </p:sp>
      <p:pic>
        <p:nvPicPr>
          <p:cNvPr id="5" name="图片 4"/>
          <p:cNvPicPr/>
          <p:nvPr/>
        </p:nvPicPr>
        <p:blipFill>
          <a:blip r:embed="rId3"/>
          <a:stretch>
            <a:fillRect/>
          </a:stretch>
        </p:blipFill>
        <p:spPr>
          <a:xfrm>
            <a:off x="671195" y="1912620"/>
            <a:ext cx="4648200" cy="3578860"/>
          </a:xfrm>
          <a:prstGeom prst="rect">
            <a:avLst/>
          </a:prstGeom>
        </p:spPr>
      </p:pic>
      <p:graphicFrame>
        <p:nvGraphicFramePr>
          <p:cNvPr id="10" name="表格 9"/>
          <p:cNvGraphicFramePr/>
          <p:nvPr>
            <p:custDataLst>
              <p:tags r:id="rId1"/>
            </p:custDataLst>
          </p:nvPr>
        </p:nvGraphicFramePr>
        <p:xfrm>
          <a:off x="6440805" y="502920"/>
          <a:ext cx="4665980" cy="5852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18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141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问题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32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/>
                        <a:t>单词</a:t>
                      </a:r>
                      <a:r>
                        <a:rPr lang="en-US" altLang="zh-CN" sz="12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/>
                        <a:t>问题</a:t>
                      </a:r>
                      <a:r>
                        <a:rPr lang="en-US" altLang="zh-CN" sz="1200"/>
                        <a:t>1</a:t>
                      </a:r>
                      <a:r>
                        <a:rPr lang="zh-CN" altLang="en-US" sz="1200"/>
                        <a:t>：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/>
                        <a:t>问题</a:t>
                      </a:r>
                      <a:r>
                        <a:rPr lang="en-US" altLang="zh-CN" sz="1200"/>
                        <a:t>2</a:t>
                      </a:r>
                      <a:r>
                        <a:rPr lang="zh-CN" altLang="en-US" sz="1200"/>
                        <a:t>：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32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/>
                        <a:t>单词</a:t>
                      </a:r>
                      <a:r>
                        <a:rPr lang="en-US" altLang="zh-CN" sz="120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/>
                        <a:t>问题</a:t>
                      </a:r>
                      <a:r>
                        <a:rPr lang="en-US" altLang="zh-CN" sz="1200"/>
                        <a:t>1</a:t>
                      </a:r>
                      <a:r>
                        <a:rPr lang="zh-CN" altLang="en-US" sz="1200"/>
                        <a:t>：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/>
                        <a:t>问题</a:t>
                      </a:r>
                      <a:r>
                        <a:rPr lang="en-US" altLang="zh-CN" sz="1200"/>
                        <a:t>2</a:t>
                      </a:r>
                      <a:r>
                        <a:rPr lang="zh-CN" altLang="en-US" sz="1200"/>
                        <a:t>：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432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/>
                        <a:t>单词</a:t>
                      </a:r>
                      <a:r>
                        <a:rPr lang="en-US" altLang="zh-CN" sz="120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/>
                        <a:t>问题</a:t>
                      </a:r>
                      <a:r>
                        <a:rPr lang="en-US" altLang="zh-CN" sz="1200"/>
                        <a:t>1</a:t>
                      </a:r>
                      <a:r>
                        <a:rPr lang="zh-CN" altLang="en-US" sz="1200"/>
                        <a:t>：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/>
                        <a:t>问题</a:t>
                      </a:r>
                      <a:r>
                        <a:rPr lang="en-US" altLang="zh-CN" sz="1200"/>
                        <a:t>2</a:t>
                      </a:r>
                      <a:r>
                        <a:rPr lang="zh-CN" altLang="en-US" sz="1200"/>
                        <a:t>：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432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/>
                        <a:t>单词</a:t>
                      </a:r>
                      <a:r>
                        <a:rPr lang="en-US" altLang="zh-CN" sz="120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/>
                        <a:t>问题</a:t>
                      </a:r>
                      <a:r>
                        <a:rPr lang="en-US" altLang="zh-CN" sz="1200"/>
                        <a:t>1</a:t>
                      </a:r>
                      <a:r>
                        <a:rPr lang="zh-CN" altLang="en-US" sz="1200"/>
                        <a:t>：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/>
                        <a:t>问题</a:t>
                      </a:r>
                      <a:r>
                        <a:rPr lang="en-US" altLang="zh-CN" sz="1200"/>
                        <a:t>2</a:t>
                      </a:r>
                      <a:r>
                        <a:rPr lang="zh-CN" altLang="en-US" sz="1200"/>
                        <a:t>：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432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/>
                        <a:t>单词</a:t>
                      </a:r>
                      <a:r>
                        <a:rPr lang="en-US" altLang="zh-CN" sz="1200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/>
                        <a:t>问题</a:t>
                      </a:r>
                      <a:r>
                        <a:rPr lang="en-US" altLang="zh-CN" sz="1200"/>
                        <a:t>1</a:t>
                      </a:r>
                      <a:r>
                        <a:rPr lang="zh-CN" altLang="en-US" sz="1200"/>
                        <a:t>：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/>
                        <a:t>问题</a:t>
                      </a:r>
                      <a:r>
                        <a:rPr lang="en-US" altLang="zh-CN" sz="1200"/>
                        <a:t>2</a:t>
                      </a:r>
                      <a:r>
                        <a:rPr lang="zh-CN" altLang="en-US" sz="1200"/>
                        <a:t>：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432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/>
                        <a:t>单词</a:t>
                      </a:r>
                      <a:r>
                        <a:rPr lang="en-US" altLang="zh-CN" sz="120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/>
                        <a:t>问题</a:t>
                      </a:r>
                      <a:r>
                        <a:rPr lang="en-US" altLang="zh-CN" sz="1200"/>
                        <a:t>1</a:t>
                      </a:r>
                      <a:r>
                        <a:rPr lang="zh-CN" altLang="en-US" sz="1200"/>
                        <a:t>：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/>
                        <a:t>问题</a:t>
                      </a:r>
                      <a:r>
                        <a:rPr lang="en-US" altLang="zh-CN" sz="1200"/>
                        <a:t>2</a:t>
                      </a:r>
                      <a:r>
                        <a:rPr lang="zh-CN" altLang="en-US" sz="1200"/>
                        <a:t>：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432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/>
                        <a:t>单词</a:t>
                      </a:r>
                      <a:r>
                        <a:rPr lang="en-US" altLang="zh-CN" sz="1200"/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/>
                        <a:t>问题</a:t>
                      </a:r>
                      <a:r>
                        <a:rPr lang="en-US" altLang="zh-CN" sz="1200"/>
                        <a:t>1</a:t>
                      </a:r>
                      <a:r>
                        <a:rPr lang="zh-CN" altLang="en-US" sz="1200"/>
                        <a:t>：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/>
                        <a:t>问题</a:t>
                      </a:r>
                      <a:r>
                        <a:rPr lang="en-US" altLang="zh-CN" sz="1200"/>
                        <a:t>2</a:t>
                      </a:r>
                      <a:r>
                        <a:rPr lang="zh-CN" altLang="en-US" sz="1200"/>
                        <a:t>：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7432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/>
                        <a:t>单词</a:t>
                      </a:r>
                      <a:r>
                        <a:rPr lang="en-US" altLang="zh-CN" sz="120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/>
                        <a:t>问题</a:t>
                      </a:r>
                      <a:r>
                        <a:rPr lang="en-US" altLang="zh-CN" sz="1200"/>
                        <a:t>1</a:t>
                      </a:r>
                      <a:r>
                        <a:rPr lang="zh-CN" altLang="en-US" sz="1200"/>
                        <a:t>：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/>
                        <a:t>问题</a:t>
                      </a:r>
                      <a:r>
                        <a:rPr lang="en-US" altLang="zh-CN" sz="1200"/>
                        <a:t>2</a:t>
                      </a:r>
                      <a:r>
                        <a:rPr lang="zh-CN" altLang="en-US" sz="1200"/>
                        <a:t>：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7432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/>
                        <a:t>单词</a:t>
                      </a:r>
                      <a:r>
                        <a:rPr lang="en-US" altLang="zh-CN" sz="1200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/>
                        <a:t>问题</a:t>
                      </a:r>
                      <a:r>
                        <a:rPr lang="en-US" altLang="zh-CN" sz="1200"/>
                        <a:t>1</a:t>
                      </a:r>
                      <a:r>
                        <a:rPr lang="zh-CN" altLang="en-US" sz="1200"/>
                        <a:t>：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/>
                        <a:t>问题</a:t>
                      </a:r>
                      <a:r>
                        <a:rPr lang="en-US" altLang="zh-CN" sz="1200"/>
                        <a:t>2</a:t>
                      </a:r>
                      <a:r>
                        <a:rPr lang="zh-CN" altLang="en-US" sz="1200"/>
                        <a:t>：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7432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/>
                        <a:t>单词</a:t>
                      </a:r>
                      <a:r>
                        <a:rPr lang="en-US" altLang="zh-CN" sz="120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/>
                        <a:t>问题</a:t>
                      </a:r>
                      <a:r>
                        <a:rPr lang="en-US" altLang="zh-CN" sz="1200"/>
                        <a:t>1</a:t>
                      </a:r>
                      <a:r>
                        <a:rPr lang="zh-CN" altLang="en-US" sz="1200"/>
                        <a:t>：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/>
                        <a:t>问题</a:t>
                      </a:r>
                      <a:r>
                        <a:rPr lang="en-US" altLang="zh-CN" sz="1200"/>
                        <a:t>2</a:t>
                      </a:r>
                      <a:r>
                        <a:rPr lang="zh-CN" altLang="en-US" sz="1200"/>
                        <a:t>：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07670" y="424815"/>
            <a:ext cx="496760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>
                <a:solidFill>
                  <a:schemeClr val="tx1"/>
                </a:solidFill>
              </a:rPr>
              <a:t>记录在挑战一种使用人工智能帮助自己学习英语，你有什么收获心得。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5576570" y="253746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5576570" y="3133725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5576570" y="379222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5576570" y="441960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5500370" y="175387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/>
              <a:t>心得收获</a:t>
            </a:r>
            <a:r>
              <a:rPr lang="zh-CN" altLang="en-US"/>
              <a:t>：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04F7028A-94DD-A0D5-88B5-09152DF9EC8E}"/>
              </a:ext>
            </a:extLst>
          </p:cNvPr>
          <p:cNvSpPr txBox="1"/>
          <p:nvPr/>
        </p:nvSpPr>
        <p:spPr>
          <a:xfrm>
            <a:off x="5490942" y="1845609"/>
            <a:ext cx="6396161" cy="1962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spc="600" dirty="0" err="1"/>
              <a:t>chatGPT</a:t>
            </a:r>
            <a:r>
              <a:rPr lang="zh-CN" altLang="en-US" sz="2800" spc="600" dirty="0"/>
              <a:t>可以根据我不明白的地方随时做出详细的解释，能快速地帮我们解决很多问题。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557010" y="633730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8" name="表格 7"/>
          <p:cNvGraphicFramePr/>
          <p:nvPr>
            <p:custDataLst>
              <p:tags r:id="rId1"/>
            </p:custDataLst>
          </p:nvPr>
        </p:nvGraphicFramePr>
        <p:xfrm>
          <a:off x="6557010" y="619760"/>
          <a:ext cx="4484370" cy="55391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6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774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句子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使用一般的翻译软件翻译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868045" y="2891790"/>
            <a:ext cx="4678680" cy="615950"/>
          </a:xfrm>
          <a:prstGeom prst="rect">
            <a:avLst/>
          </a:prstGeom>
          <a:noFill/>
        </p:spPr>
        <p:txBody>
          <a:bodyPr wrap="none" rtlCol="0" anchor="t">
            <a:noAutofit/>
          </a:bodyPr>
          <a:lstStyle/>
          <a:p>
            <a:r>
              <a:rPr lang="zh-CN" b="1" u="sng" dirty="0">
                <a:sym typeface="+mn-ea"/>
              </a:rPr>
              <a:t>找出</a:t>
            </a:r>
            <a:r>
              <a:rPr lang="en-US" altLang="zh-CN" b="1" u="sng" dirty="0">
                <a:sym typeface="+mn-ea"/>
              </a:rPr>
              <a:t>10</a:t>
            </a:r>
            <a:r>
              <a:rPr lang="zh-CN" altLang="en-US" b="1" u="sng" dirty="0">
                <a:sym typeface="+mn-ea"/>
              </a:rPr>
              <a:t>句话，使用一般的翻译软件翻译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182995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8" name="表格 7"/>
          <p:cNvGraphicFramePr/>
          <p:nvPr>
            <p:custDataLst>
              <p:tags r:id="rId1"/>
            </p:custDataLst>
          </p:nvPr>
        </p:nvGraphicFramePr>
        <p:xfrm>
          <a:off x="6557010" y="619760"/>
          <a:ext cx="4484370" cy="55391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6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774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句子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使用大语言模型翻译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868045" y="2891790"/>
            <a:ext cx="4678680" cy="615950"/>
          </a:xfrm>
          <a:prstGeom prst="rect">
            <a:avLst/>
          </a:prstGeom>
          <a:noFill/>
        </p:spPr>
        <p:txBody>
          <a:bodyPr wrap="none" rtlCol="0" anchor="t">
            <a:noAutofit/>
          </a:bodyPr>
          <a:lstStyle/>
          <a:p>
            <a:r>
              <a:rPr lang="zh-CN" b="1" u="sng" dirty="0">
                <a:sym typeface="+mn-ea"/>
              </a:rPr>
              <a:t>同样的</a:t>
            </a:r>
            <a:r>
              <a:rPr lang="en-US" altLang="zh-CN" b="1" u="sng" dirty="0">
                <a:sym typeface="+mn-ea"/>
              </a:rPr>
              <a:t>10</a:t>
            </a:r>
            <a:r>
              <a:rPr lang="zh-CN" altLang="en-US" b="1" u="sng" dirty="0">
                <a:sym typeface="+mn-ea"/>
              </a:rPr>
              <a:t>句话，使用大语言模型翻译，</a:t>
            </a:r>
            <a:br>
              <a:rPr lang="zh-CN" altLang="en-US" b="1" u="sng" dirty="0">
                <a:sym typeface="+mn-ea"/>
              </a:rPr>
            </a:br>
            <a:r>
              <a:rPr lang="zh-CN" altLang="en-US" b="1" u="sng" dirty="0">
                <a:sym typeface="+mn-ea"/>
              </a:rPr>
              <a:t>需要让大语言模型对于同一句话，</a:t>
            </a:r>
            <a:br>
              <a:rPr lang="zh-CN" altLang="en-US" b="1" u="sng" dirty="0">
                <a:sym typeface="+mn-ea"/>
              </a:rPr>
            </a:br>
            <a:r>
              <a:rPr lang="zh-CN" altLang="en-US" b="1" u="sng" dirty="0">
                <a:sym typeface="+mn-ea"/>
              </a:rPr>
              <a:t>给出</a:t>
            </a:r>
            <a:r>
              <a:rPr lang="en-US" altLang="zh-CN" b="1" u="sng" dirty="0">
                <a:sym typeface="+mn-ea"/>
              </a:rPr>
              <a:t>3—5</a:t>
            </a:r>
            <a:r>
              <a:rPr lang="zh-CN" altLang="en-US" b="1" u="sng" dirty="0">
                <a:sym typeface="+mn-ea"/>
              </a:rPr>
              <a:t>种不同的翻译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07670" y="424815"/>
            <a:ext cx="496760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>
                <a:solidFill>
                  <a:schemeClr val="tx1"/>
                </a:solidFill>
              </a:rPr>
              <a:t>记录在挑战二种使用人工智能帮助自己学习英语，你有什么收获心得。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5576570" y="253746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5576570" y="3133725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5576570" y="379222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5576570" y="441960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5500370" y="175387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/>
              <a:t>心得收获</a:t>
            </a:r>
            <a:r>
              <a:rPr lang="zh-CN" altLang="en-US"/>
              <a:t>：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104255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</a:rPr>
              <a:t>记录词汇：</a:t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09600" y="621665"/>
            <a:ext cx="4735195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b="1" u="sng" dirty="0">
                <a:sym typeface="+mn-ea"/>
              </a:rPr>
              <a:t>让大语言模型帮助你列出带有</a:t>
            </a:r>
            <a:r>
              <a:rPr lang="en-US" altLang="zh-CN" b="1" u="sng" dirty="0">
                <a:sym typeface="+mn-ea"/>
              </a:rPr>
              <a:t>“oo”</a:t>
            </a:r>
            <a:r>
              <a:rPr lang="zh-CN" altLang="en-US" b="1" u="sng" dirty="0">
                <a:sym typeface="+mn-ea"/>
              </a:rPr>
              <a:t>的英文单词</a:t>
            </a:r>
            <a:endParaRPr lang="zh-CN" altLang="en-US" u="sng"/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A1A697B1-FA2D-394E-7614-1CA6345D2FCA}"/>
              </a:ext>
            </a:extLst>
          </p:cNvPr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26810781"/>
              </p:ext>
            </p:extLst>
          </p:nvPr>
        </p:nvGraphicFramePr>
        <p:xfrm>
          <a:off x="6400800" y="989965"/>
          <a:ext cx="2463282" cy="51098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16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单词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翻译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book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书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moon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chemeClr val="tx1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月亮</a:t>
                      </a:r>
                      <a:r>
                        <a:rPr lang="zh-CN" altLang="en-US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spoon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chemeClr val="tx1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勺子</a:t>
                      </a:r>
                      <a:r>
                        <a:rPr lang="zh-CN" altLang="en-US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tooth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chemeClr val="tx1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牙齿</a:t>
                      </a:r>
                      <a:r>
                        <a:rPr lang="zh-CN" altLang="en-US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食物</a:t>
                      </a:r>
                      <a:r>
                        <a:rPr lang="zh-CN" altLang="en-US" dirty="0"/>
                        <a:t> 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cool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酷的</a:t>
                      </a:r>
                      <a:r>
                        <a:rPr lang="zh-CN" altLang="en-US" dirty="0"/>
                        <a:t> 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roof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屋顶</a:t>
                      </a:r>
                      <a:r>
                        <a:rPr lang="zh-CN" altLang="en-US" dirty="0"/>
                        <a:t> 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soon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很快</a:t>
                      </a:r>
                      <a:r>
                        <a:rPr lang="zh-CN" altLang="en-US" dirty="0"/>
                        <a:t> 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zoo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动物园</a:t>
                      </a:r>
                      <a:r>
                        <a:rPr lang="zh-CN" altLang="en-US" dirty="0"/>
                        <a:t> 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balloon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气球</a:t>
                      </a:r>
                      <a:r>
                        <a:rPr lang="zh-CN" altLang="en-US" dirty="0"/>
                        <a:t> 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broom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扫帚</a:t>
                      </a:r>
                      <a:r>
                        <a:rPr lang="zh-CN" altLang="en-US" dirty="0"/>
                        <a:t> 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coo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发出咕咕声</a:t>
                      </a:r>
                      <a:r>
                        <a:rPr lang="zh-CN" altLang="en-US" dirty="0"/>
                        <a:t> 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FABC36FB-4EB0-DE46-317B-7062F31E8563}"/>
              </a:ext>
            </a:extLst>
          </p:cNvPr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410232435"/>
              </p:ext>
            </p:extLst>
          </p:nvPr>
        </p:nvGraphicFramePr>
        <p:xfrm>
          <a:off x="8940165" y="989965"/>
          <a:ext cx="2052320" cy="51098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6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6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gloom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忧郁</a:t>
                      </a:r>
                      <a:r>
                        <a:rPr lang="zh-CN" alt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hoop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圈</a:t>
                      </a:r>
                      <a:r>
                        <a:rPr lang="zh-CN" alt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hood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头巾</a:t>
                      </a:r>
                      <a:r>
                        <a:rPr lang="zh-CN" alt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loom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织布机</a:t>
                      </a:r>
                      <a:r>
                        <a:rPr lang="zh-CN" alt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mood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心情</a:t>
                      </a:r>
                      <a:r>
                        <a:rPr lang="zh-CN" alt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noon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中午</a:t>
                      </a:r>
                      <a:r>
                        <a:rPr lang="zh-CN" alt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pool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游泳池</a:t>
                      </a:r>
                      <a:r>
                        <a:rPr lang="zh-CN" alt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root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根</a:t>
                      </a:r>
                      <a:r>
                        <a:rPr lang="zh-CN" alt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scoop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铲子</a:t>
                      </a:r>
                      <a:r>
                        <a:rPr lang="zh-CN" alt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shook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摇动</a:t>
                      </a:r>
                      <a:r>
                        <a:rPr lang="zh-CN" alt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stool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凳子</a:t>
                      </a:r>
                      <a:r>
                        <a:rPr lang="zh-CN" alt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tool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工具</a:t>
                      </a:r>
                      <a:r>
                        <a:rPr lang="zh-CN" alt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6" name="图片 5">
            <a:extLst>
              <a:ext uri="{FF2B5EF4-FFF2-40B4-BE49-F238E27FC236}">
                <a16:creationId xmlns:a16="http://schemas.microsoft.com/office/drawing/2014/main" id="{BA58A6AE-6430-3A24-7C53-21159A566A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4515" y="1239563"/>
            <a:ext cx="2940141" cy="457890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2606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104255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br>
              <a:rPr lang="zh-CN" dirty="0">
                <a:solidFill>
                  <a:schemeClr val="tx1"/>
                </a:solidFill>
              </a:rPr>
            </a:br>
            <a:endParaRPr lang="zh-CN" dirty="0">
              <a:solidFill>
                <a:schemeClr val="tx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407670" y="43497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b="1" u="sng" dirty="0">
                <a:solidFill>
                  <a:schemeClr val="tx1"/>
                </a:solidFill>
                <a:sym typeface="+mn-ea"/>
              </a:rPr>
              <a:t>大语言模型如何帮助你更好的记忆这些单词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C760DE67-3ABA-E42E-5523-6B8B9F4723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5693" y="1347692"/>
            <a:ext cx="4746492" cy="363897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113780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  <a:sym typeface="+mn-ea"/>
              </a:rPr>
              <a:t>记录词汇：</a:t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 fontAlgn="auto">
              <a:lnSpc>
                <a:spcPct val="150000"/>
              </a:lnSpc>
            </a:pPr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07670" y="424815"/>
            <a:ext cx="513905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50000"/>
              </a:lnSpc>
            </a:pPr>
            <a:r>
              <a:rPr lang="zh-CN" altLang="en-US" b="1" u="sng" dirty="0">
                <a:sym typeface="+mn-ea"/>
              </a:rPr>
              <a:t>选出另外的3个你想学习的字母组合</a:t>
            </a:r>
            <a:endParaRPr lang="zh-CN" altLang="en-US" b="1" u="sng" dirty="0">
              <a:solidFill>
                <a:schemeClr val="tx1"/>
              </a:solidFill>
              <a:sym typeface="+mn-ea"/>
            </a:endParaRPr>
          </a:p>
          <a:p>
            <a:pPr indent="0" algn="ctr" fontAlgn="auto">
              <a:lnSpc>
                <a:spcPct val="150000"/>
              </a:lnSpc>
            </a:pPr>
            <a:r>
              <a:rPr lang="zh-CN" altLang="en-US" b="1" u="sng" dirty="0">
                <a:sym typeface="+mn-ea"/>
              </a:rPr>
              <a:t>如：</a:t>
            </a:r>
            <a:r>
              <a:rPr lang="en-US" altLang="zh-CN" b="1" u="sng" dirty="0">
                <a:sym typeface="+mn-ea"/>
              </a:rPr>
              <a:t>e</a:t>
            </a:r>
            <a:r>
              <a:rPr lang="zh-CN" altLang="en-US" b="1" u="sng" dirty="0">
                <a:sym typeface="+mn-ea"/>
              </a:rPr>
              <a:t>a</a:t>
            </a:r>
            <a:r>
              <a:rPr lang="en-US" altLang="zh-CN" b="1" u="sng" dirty="0">
                <a:sym typeface="+mn-ea"/>
              </a:rPr>
              <a:t> </a:t>
            </a:r>
            <a:r>
              <a:rPr lang="zh-CN" altLang="en-US" b="1" u="sng" dirty="0">
                <a:sym typeface="+mn-ea"/>
              </a:rPr>
              <a:t>,</a:t>
            </a:r>
            <a:r>
              <a:rPr lang="en-US" altLang="zh-CN" b="1" u="sng" dirty="0">
                <a:sym typeface="+mn-ea"/>
              </a:rPr>
              <a:t> e</a:t>
            </a:r>
            <a:r>
              <a:rPr lang="zh-CN" altLang="en-US" b="1" u="sng" dirty="0">
                <a:sym typeface="+mn-ea"/>
              </a:rPr>
              <a:t>e</a:t>
            </a:r>
            <a:r>
              <a:rPr lang="en-US" altLang="zh-CN" b="1" u="sng" dirty="0">
                <a:sym typeface="+mn-ea"/>
              </a:rPr>
              <a:t> , </a:t>
            </a:r>
            <a:r>
              <a:rPr lang="zh-CN" altLang="en-US" b="1" u="sng" dirty="0">
                <a:sym typeface="+mn-ea"/>
              </a:rPr>
              <a:t>au</a:t>
            </a:r>
            <a:r>
              <a:rPr lang="en-US" altLang="zh-CN" b="1" u="sng" dirty="0">
                <a:sym typeface="+mn-ea"/>
              </a:rPr>
              <a:t> </a:t>
            </a:r>
            <a:r>
              <a:rPr lang="zh-CN" altLang="en-US" b="1" u="sng" dirty="0">
                <a:sym typeface="+mn-ea"/>
              </a:rPr>
              <a:t>, au</a:t>
            </a:r>
            <a:r>
              <a:rPr lang="en-US" altLang="zh-CN" b="1" u="sng" dirty="0">
                <a:sym typeface="+mn-ea"/>
              </a:rPr>
              <a:t> </a:t>
            </a:r>
            <a:r>
              <a:rPr lang="zh-CN" altLang="en-US" b="1" u="sng" dirty="0">
                <a:sym typeface="+mn-ea"/>
              </a:rPr>
              <a:t>,</a:t>
            </a:r>
            <a:r>
              <a:rPr lang="en-US" altLang="zh-CN" b="1" u="sng" dirty="0">
                <a:sym typeface="+mn-ea"/>
              </a:rPr>
              <a:t> </a:t>
            </a:r>
            <a:r>
              <a:rPr lang="zh-CN" altLang="en-US" b="1" u="sng" dirty="0">
                <a:sym typeface="+mn-ea"/>
              </a:rPr>
              <a:t>oi</a:t>
            </a:r>
            <a:r>
              <a:rPr lang="en-US" altLang="zh-CN" b="1" u="sng" dirty="0">
                <a:sym typeface="+mn-ea"/>
              </a:rPr>
              <a:t> </a:t>
            </a:r>
            <a:r>
              <a:rPr lang="zh-CN" altLang="en-US" b="1" u="sng" dirty="0">
                <a:sym typeface="+mn-ea"/>
              </a:rPr>
              <a:t>, ie</a:t>
            </a:r>
            <a:r>
              <a:rPr lang="en-US" altLang="zh-CN" b="1" u="sng" dirty="0">
                <a:sym typeface="+mn-ea"/>
              </a:rPr>
              <a:t> </a:t>
            </a:r>
            <a:r>
              <a:rPr lang="zh-CN" altLang="en-US" b="1" u="sng" dirty="0">
                <a:sym typeface="+mn-ea"/>
              </a:rPr>
              <a:t>, ei</a:t>
            </a:r>
            <a:r>
              <a:rPr lang="en-US" altLang="zh-CN" b="1" u="sng" dirty="0">
                <a:sym typeface="+mn-ea"/>
              </a:rPr>
              <a:t> </a:t>
            </a:r>
            <a:r>
              <a:rPr lang="zh-CN" altLang="en-US" b="1" u="sng" dirty="0">
                <a:sym typeface="+mn-ea"/>
              </a:rPr>
              <a:t>,</a:t>
            </a:r>
            <a:r>
              <a:rPr lang="en-US" altLang="zh-CN" b="1" u="sng" dirty="0">
                <a:sym typeface="+mn-ea"/>
              </a:rPr>
              <a:t> e</a:t>
            </a:r>
            <a:r>
              <a:rPr lang="zh-CN" altLang="en-US" b="1" u="sng" dirty="0">
                <a:sym typeface="+mn-ea"/>
              </a:rPr>
              <a:t>y</a:t>
            </a:r>
            <a:r>
              <a:rPr lang="en-US" altLang="zh-CN" b="1" u="sng" dirty="0">
                <a:sym typeface="+mn-ea"/>
              </a:rPr>
              <a:t> , </a:t>
            </a:r>
            <a:r>
              <a:rPr lang="zh-CN" altLang="en-US" b="1" u="sng" dirty="0">
                <a:sym typeface="+mn-ea"/>
              </a:rPr>
              <a:t>ay 等</a:t>
            </a:r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546100" y="1489710"/>
            <a:ext cx="11226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sz="1400" b="1">
                <a:sym typeface="+mn-ea"/>
              </a:rPr>
              <a:t>案例参考</a:t>
            </a:r>
            <a:r>
              <a:rPr lang="zh-CN" b="1">
                <a:sym typeface="+mn-ea"/>
              </a:rPr>
              <a:t>：</a:t>
            </a:r>
            <a:endParaRPr lang="zh-CN" altLang="en-US"/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6100" y="1972945"/>
            <a:ext cx="4862195" cy="3637280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546100" y="5890260"/>
            <a:ext cx="48056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sz="1400" b="1">
                <a:highlight>
                  <a:srgbClr val="FFFF00"/>
                </a:highlight>
                <a:sym typeface="+mn-ea"/>
              </a:rPr>
              <a:t>注：上方图片是参考图，请将你自己与大语言模型交流后的</a:t>
            </a:r>
          </a:p>
          <a:p>
            <a:pPr algn="l"/>
            <a:r>
              <a:rPr lang="zh-CN" sz="1400" b="1">
                <a:highlight>
                  <a:srgbClr val="FFFF00"/>
                </a:highlight>
                <a:sym typeface="+mn-ea"/>
              </a:rPr>
              <a:t>有效截图添加在上方。</a:t>
            </a:r>
            <a:endParaRPr lang="zh-CN" altLang="en-US" sz="1400" b="1">
              <a:highlight>
                <a:srgbClr val="FFFF00"/>
              </a:highlight>
              <a:sym typeface="+mn-ea"/>
            </a:endParaRP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FB8C20E1-9129-FC03-622D-23B724CD953B}"/>
              </a:ext>
            </a:extLst>
          </p:cNvPr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790155012"/>
              </p:ext>
            </p:extLst>
          </p:nvPr>
        </p:nvGraphicFramePr>
        <p:xfrm>
          <a:off x="6557010" y="989965"/>
          <a:ext cx="2190750" cy="2358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5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5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Chief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首席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Die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死亡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Lie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平躺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Tie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领带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Pie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馅饼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59DE8CE3-59FD-B10B-C22B-9446205642C4}"/>
              </a:ext>
            </a:extLst>
          </p:cNvPr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996841477"/>
              </p:ext>
            </p:extLst>
          </p:nvPr>
        </p:nvGraphicFramePr>
        <p:xfrm>
          <a:off x="8940165" y="989965"/>
          <a:ext cx="2192020" cy="2358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60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60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Cause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原因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Author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作者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Autumn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秋天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August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八月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Auto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汽车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1" name="表格 10">
            <a:extLst>
              <a:ext uri="{FF2B5EF4-FFF2-40B4-BE49-F238E27FC236}">
                <a16:creationId xmlns:a16="http://schemas.microsoft.com/office/drawing/2014/main" id="{96FBE1D6-B1B7-1C2B-895B-FF37E32921FA}"/>
              </a:ext>
            </a:extLst>
          </p:cNvPr>
          <p:cNvGraphicFramePr/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393463268"/>
              </p:ext>
            </p:extLst>
          </p:nvPr>
        </p:nvGraphicFramePr>
        <p:xfrm>
          <a:off x="6557010" y="3572510"/>
          <a:ext cx="2190750" cy="27241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5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5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Sleep 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睡觉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Free 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自由的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See 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看见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Bee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蜜蜂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Tree 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2" name="表格 11">
            <a:extLst>
              <a:ext uri="{FF2B5EF4-FFF2-40B4-BE49-F238E27FC236}">
                <a16:creationId xmlns:a16="http://schemas.microsoft.com/office/drawing/2014/main" id="{FAE0E870-530E-E9F9-19F5-433039EA09B5}"/>
              </a:ext>
            </a:extLst>
          </p:cNvPr>
          <p:cNvGraphicFramePr/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3628437164"/>
              </p:ext>
            </p:extLst>
          </p:nvPr>
        </p:nvGraphicFramePr>
        <p:xfrm>
          <a:off x="8940165" y="3572510"/>
          <a:ext cx="2190750" cy="2751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5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5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Grey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灰色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Honey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蜂蜜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Monkey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猴子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Hey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嗨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Key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钥匙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104255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br>
              <a:rPr lang="zh-CN" dirty="0">
                <a:solidFill>
                  <a:schemeClr val="tx1"/>
                </a:solidFill>
              </a:rPr>
            </a:br>
            <a:endParaRPr lang="zh-CN" dirty="0">
              <a:solidFill>
                <a:schemeClr val="tx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407670" y="43497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b="1" u="sng" dirty="0">
                <a:solidFill>
                  <a:schemeClr val="tx1"/>
                </a:solidFill>
                <a:sym typeface="+mn-ea"/>
              </a:rPr>
              <a:t>大语言模型如何帮助你更好的记忆这些单词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65C567FC-B829-30FF-29B9-E945267B9B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5693" y="1347692"/>
            <a:ext cx="4746492" cy="3638977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07670" y="424815"/>
            <a:ext cx="496760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>
                <a:solidFill>
                  <a:schemeClr val="tx1"/>
                </a:solidFill>
              </a:rPr>
              <a:t>记录在挑战三种使用人工智能帮助自己学习英语，你有什么收获心得。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5576570" y="253746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5576570" y="3133725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5576570" y="379222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5576570" y="441960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5500370" y="175387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/>
              <a:t>心得收获</a:t>
            </a:r>
            <a:r>
              <a:rPr lang="zh-CN" altLang="en-US"/>
              <a:t>：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113780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  <a:sym typeface="+mn-ea"/>
              </a:rPr>
              <a:t>记录词汇：</a:t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42479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 fontAlgn="auto">
              <a:lnSpc>
                <a:spcPct val="150000"/>
              </a:lnSpc>
            </a:pPr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07670" y="424815"/>
            <a:ext cx="513905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50000"/>
              </a:lnSpc>
            </a:pPr>
            <a:r>
              <a:rPr lang="zh-CN" b="1" dirty="0">
                <a:solidFill>
                  <a:schemeClr val="tx1"/>
                </a:solidFill>
                <a:sym typeface="+mn-ea"/>
              </a:rPr>
              <a:t>挑出3-5个你感兴趣的形容词。利用人工智能列出10个跟这些词汇意思相近的同义词或者近义词</a:t>
            </a:r>
            <a:endParaRPr lang="zh-CN" altLang="en-US" b="1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2AD83DAA-556C-3A51-E566-D8BDC742694E}"/>
              </a:ext>
            </a:extLst>
          </p:cNvPr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657023614"/>
              </p:ext>
            </p:extLst>
          </p:nvPr>
        </p:nvGraphicFramePr>
        <p:xfrm>
          <a:off x="6840855" y="1009015"/>
          <a:ext cx="4093845" cy="5064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46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46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46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88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原单词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近义词</a:t>
                      </a:r>
                      <a:endParaRPr lang="en-US" altLang="zh-CN"/>
                    </a:p>
                    <a:p>
                      <a:pPr algn="ctr">
                        <a:buNone/>
                      </a:pPr>
                      <a:r>
                        <a:rPr lang="zh-CN" altLang="en-US"/>
                        <a:t>同义词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  <a:p>
                      <a:pPr algn="ctr">
                        <a:buNone/>
                      </a:pPr>
                      <a:r>
                        <a:rPr lang="zh-CN" altLang="en-US" sz="1800">
                          <a:sym typeface="+mn-ea"/>
                        </a:rPr>
                        <a:t>（差别）</a:t>
                      </a:r>
                      <a:endParaRPr lang="zh-CN" altLang="en-US"/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8150">
                <a:tc rowSpan="10"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r>
                        <a:rPr lang="en-US" altLang="zh-CN" dirty="0"/>
                        <a:t>good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Excellent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优秀的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Fine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好的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Great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伟大的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Wonderful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美好的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Superior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优越的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Pleasant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愉快的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Satisfactory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令人满意的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Superior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卓越的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Admirable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令人钦佩的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Decent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体面的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6" name="图片 5">
            <a:extLst>
              <a:ext uri="{FF2B5EF4-FFF2-40B4-BE49-F238E27FC236}">
                <a16:creationId xmlns:a16="http://schemas.microsoft.com/office/drawing/2014/main" id="{128B75B9-6E27-5549-EC12-4680A51E24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469" y="2438980"/>
            <a:ext cx="4391943" cy="200403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113780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  <a:sym typeface="+mn-ea"/>
              </a:rPr>
              <a:t>记录词汇：</a:t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 fontAlgn="auto">
              <a:lnSpc>
                <a:spcPct val="150000"/>
              </a:lnSpc>
            </a:pPr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07670" y="424815"/>
            <a:ext cx="513905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50000"/>
              </a:lnSpc>
            </a:pPr>
            <a:r>
              <a:rPr lang="zh-CN" b="1" dirty="0">
                <a:solidFill>
                  <a:schemeClr val="tx1"/>
                </a:solidFill>
                <a:sym typeface="+mn-ea"/>
              </a:rPr>
              <a:t>挑出3-5个你感兴趣的形容词。利用人工智能列出10个跟这些词汇意思相近的同义词或者近义词</a:t>
            </a:r>
            <a:endParaRPr lang="zh-CN" altLang="en-US" b="1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6D42B67A-8377-83A5-DCC2-F5075BB0D83B}"/>
              </a:ext>
            </a:extLst>
          </p:cNvPr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943480192"/>
              </p:ext>
            </p:extLst>
          </p:nvPr>
        </p:nvGraphicFramePr>
        <p:xfrm>
          <a:off x="6840855" y="1009015"/>
          <a:ext cx="4093845" cy="5064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46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46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46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88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原单词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近义词</a:t>
                      </a:r>
                      <a:endParaRPr lang="en-US" altLang="zh-CN"/>
                    </a:p>
                    <a:p>
                      <a:pPr algn="ctr">
                        <a:buNone/>
                      </a:pPr>
                      <a:r>
                        <a:rPr lang="zh-CN" altLang="en-US"/>
                        <a:t>同义词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  <a:p>
                      <a:pPr algn="ctr">
                        <a:buNone/>
                      </a:pPr>
                      <a:r>
                        <a:rPr lang="zh-CN" altLang="en-US" sz="1800">
                          <a:sym typeface="+mn-ea"/>
                        </a:rPr>
                        <a:t>（差别）</a:t>
                      </a: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8150">
                <a:tc rowSpan="10"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r>
                        <a:rPr lang="en-US" altLang="zh-CN" dirty="0"/>
                        <a:t>bad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Poor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贫穷的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Terrible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可怕的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Awful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糟糕的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Horrible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可怕的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Unpleasant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令人不快的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Inferior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劣质的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Dreadful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可怕的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Abysmal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极坏的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Lousy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糟糕的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Wretched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可怜的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9" name="图片 8">
            <a:extLst>
              <a:ext uri="{FF2B5EF4-FFF2-40B4-BE49-F238E27FC236}">
                <a16:creationId xmlns:a16="http://schemas.microsoft.com/office/drawing/2014/main" id="{B541EE42-FF64-6168-FB3A-72F82C88E4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080" y="2514821"/>
            <a:ext cx="4556233" cy="1979487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113780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  <a:sym typeface="+mn-ea"/>
              </a:rPr>
              <a:t>记录词汇：</a:t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 fontAlgn="auto">
              <a:lnSpc>
                <a:spcPct val="150000"/>
              </a:lnSpc>
            </a:pPr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07670" y="424815"/>
            <a:ext cx="513905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50000"/>
              </a:lnSpc>
            </a:pPr>
            <a:r>
              <a:rPr lang="zh-CN" b="1" dirty="0">
                <a:solidFill>
                  <a:schemeClr val="tx1"/>
                </a:solidFill>
                <a:sym typeface="+mn-ea"/>
              </a:rPr>
              <a:t>挑出3-5个你感兴趣的形容词。利用人工智能列出10个跟这些词汇意思相近的同义词或者近义词</a:t>
            </a:r>
            <a:endParaRPr lang="zh-CN" altLang="en-US" b="1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8E76B24A-954E-D38D-19A7-F771986D7F79}"/>
              </a:ext>
            </a:extLst>
          </p:cNvPr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903155833"/>
              </p:ext>
            </p:extLst>
          </p:nvPr>
        </p:nvGraphicFramePr>
        <p:xfrm>
          <a:off x="6840855" y="1009015"/>
          <a:ext cx="4093845" cy="5064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38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53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46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88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原单词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近义词</a:t>
                      </a:r>
                    </a:p>
                    <a:p>
                      <a:pPr algn="ctr">
                        <a:buNone/>
                      </a:pPr>
                      <a:r>
                        <a:rPr lang="zh-CN" altLang="en-US"/>
                        <a:t>同义词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  <a:p>
                      <a:pPr algn="ctr">
                        <a:buNone/>
                      </a:pPr>
                      <a:r>
                        <a:rPr lang="zh-CN" altLang="en-US"/>
                        <a:t>（差别）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8150">
                <a:tc rowSpan="10"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r>
                        <a:rPr lang="en-US" altLang="zh-CN" dirty="0"/>
                        <a:t>beautiful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Attractive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有吸引力的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Gorgeous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华丽的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Stunning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令人惊叹的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Lovely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可爱的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Charming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迷人的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Exquisite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精美的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Elegant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优雅的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Radiant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光辉的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Graceful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优雅的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Mesmerizing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迷人的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10" name="图片 9">
            <a:extLst>
              <a:ext uri="{FF2B5EF4-FFF2-40B4-BE49-F238E27FC236}">
                <a16:creationId xmlns:a16="http://schemas.microsoft.com/office/drawing/2014/main" id="{D301D48C-9E8F-CA8D-FBC4-DB3D2A9830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770" y="2539153"/>
            <a:ext cx="4178885" cy="190775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07670" y="424815"/>
            <a:ext cx="496760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>
                <a:solidFill>
                  <a:schemeClr val="tx1"/>
                </a:solidFill>
              </a:rPr>
              <a:t>记录在挑战四种使用人工智能帮助自己学习英语，你有什么收获心得。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5576570" y="253746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5576570" y="3133725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5576570" y="379222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5576570" y="441960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5500370" y="175387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/>
              <a:t>心得收获</a:t>
            </a:r>
            <a:r>
              <a:rPr lang="zh-CN" altLang="en-US"/>
              <a:t>：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07670" y="424815"/>
            <a:ext cx="496760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>
                <a:solidFill>
                  <a:schemeClr val="tx1"/>
                </a:solidFill>
              </a:rPr>
              <a:t>记录在使用人工智能帮助自己学习英语，你还有什么收获心得。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5576570" y="253746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5576570" y="3133725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5576570" y="379222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5576570" y="441960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5500370" y="175387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/>
              <a:t>心得收获</a:t>
            </a:r>
            <a:r>
              <a:rPr lang="zh-CN" altLang="en-US"/>
              <a:t>：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PP_MARK_KEY" val="63df14a2-cbe6-453f-aea2-f0de5195abc5"/>
  <p:tag name="COMMONDATA" val="eyJoZGlkIjoiNWM3MTkwMmU5OWQ1YzYxYzM1MGVkYTcyYTg0MTE1MG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90149efd-d271-4157-91d0-f0efb5536918}"/>
  <p:tag name="TABLE_ENDDRAG_ORIGIN_RECT" val="353*435"/>
  <p:tag name="TABLE_ENDDRAG_RECT" val="516*48*353*43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a57fce91-1ad6-4570-b829-c0459b7a6432}"/>
  <p:tag name="TABLE_ENDDRAG_ORIGIN_RECT" val="300*270"/>
  <p:tag name="TABLE_ENDDRAG_RECT" val="507*48*300*27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9422a2b8-6a67-447a-9c4c-9bbbd435520c}"/>
  <p:tag name="TABLE_ENDDRAG_ORIGIN_RECT" val="353*435"/>
  <p:tag name="TABLE_ENDDRAG_RECT" val="516*48*353*43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e068123c-c8c9-4ba0-8b61-ee2285ba7085}"/>
  <p:tag name="TABLE_ENDDRAG_ORIGIN_RECT" val="353*435"/>
  <p:tag name="TABLE_ENDDRAG_RECT" val="516*48*353*43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172*402"/>
  <p:tag name="TABLE_ENDDRAG_RECT" val="527*77*172*40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6c6c54b9-06da-4fb0-96e0-56e2d6ffb278}"/>
  <p:tag name="TABLE_ENDDRAG_ORIGIN_RECT" val="161*402"/>
  <p:tag name="TABLE_ENDDRAG_RECT" val="715*77*161*40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172*402"/>
  <p:tag name="TABLE_ENDDRAG_RECT" val="527*77*172*40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6c6c54b9-06da-4fb0-96e0-56e2d6ffb278}"/>
  <p:tag name="TABLE_ENDDRAG_ORIGIN_RECT" val="172*185"/>
  <p:tag name="TABLE_ENDDRAG_RECT" val="703*77*172*18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71bf7364-2ffd-45fb-a9f0-6d09007a7774}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fff572ce-1f41-46d4-8b6d-b12fdfa528f2}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322*398"/>
  <p:tag name="TABLE_ENDDRAG_RECT" val="552*85*322*39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322*398"/>
  <p:tag name="TABLE_ENDDRAG_RECT" val="552*85*322*39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322*398"/>
  <p:tag name="TABLE_ENDDRAG_RECT" val="552*85*322*398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318</TotalTime>
  <Words>794</Words>
  <Application>Microsoft Office PowerPoint</Application>
  <PresentationFormat>宽屏</PresentationFormat>
  <Paragraphs>290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1" baseType="lpstr">
      <vt:lpstr>Microsoft YaHei</vt:lpstr>
      <vt:lpstr>Microsoft YaHei</vt:lpstr>
      <vt:lpstr>Arial</vt:lpstr>
      <vt:lpstr>Calibri</vt:lpstr>
      <vt:lpstr>WPS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</dc:creator>
  <cp:lastModifiedBy>静涛 彭</cp:lastModifiedBy>
  <cp:revision>15</cp:revision>
  <dcterms:created xsi:type="dcterms:W3CDTF">2023-08-09T12:44:00Z</dcterms:created>
  <dcterms:modified xsi:type="dcterms:W3CDTF">2024-06-10T12:36:46Z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AEA3155EA70945E3B6617D71FD9C0165_13</vt:lpwstr>
  </property>
  <property fmtid="{D5CDD505-2E9C-101B-9397-08002B2CF9AE}" pid="3" name="KSOProductBuildVer">
    <vt:lpwstr>2052-12.1.0.16729</vt:lpwstr>
  </property>
</Properties>
</file>