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74" r:id="rId2"/>
    <p:sldId id="275" r:id="rId3"/>
    <p:sldId id="284" r:id="rId4"/>
    <p:sldId id="286" r:id="rId5"/>
    <p:sldId id="277" r:id="rId6"/>
    <p:sldId id="276" r:id="rId7"/>
    <p:sldId id="281" r:id="rId8"/>
    <p:sldId id="278" r:id="rId9"/>
    <p:sldId id="257" r:id="rId10"/>
    <p:sldId id="263" r:id="rId11"/>
    <p:sldId id="258" r:id="rId12"/>
    <p:sldId id="269" r:id="rId13"/>
    <p:sldId id="287" r:id="rId14"/>
    <p:sldId id="288" r:id="rId15"/>
    <p:sldId id="289" r:id="rId16"/>
    <p:sldId id="265" r:id="rId17"/>
    <p:sldId id="282" r:id="rId18"/>
  </p:sldIdLst>
  <p:sldSz cx="12192000" cy="6858000"/>
  <p:notesSz cx="6858000" cy="9144000"/>
  <p:custDataLst>
    <p:tags r:id="rId1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挑战一" id="{A31D9F9C-737C-478E-91C7-959F2155D6A0}">
          <p14:sldIdLst>
            <p14:sldId id="274"/>
            <p14:sldId id="275"/>
            <p14:sldId id="284"/>
            <p14:sldId id="286"/>
            <p14:sldId id="277"/>
          </p14:sldIdLst>
        </p14:section>
        <p14:section name="挑战二" id="{5BB1C597-755D-4C3E-AAF9-D05407E50C9B}">
          <p14:sldIdLst>
            <p14:sldId id="276"/>
            <p14:sldId id="281"/>
            <p14:sldId id="278"/>
            <p14:sldId id="257"/>
            <p14:sldId id="263"/>
            <p14:sldId id="258"/>
            <p14:sldId id="269"/>
            <p14:sldId id="287"/>
            <p14:sldId id="288"/>
            <p14:sldId id="289"/>
            <p14:sldId id="265"/>
          </p14:sldIdLst>
        </p14:section>
        <p14:section name="总结心得" id="{97F8C839-80F1-444E-8704-7475751B9726}">
          <p14:sldIdLst>
            <p14:sldId id="282"/>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4" d="100"/>
          <a:sy n="64" d="100"/>
        </p:scale>
        <p:origin x="718" y="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2024/6/15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2024/6/15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2024/6/15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2024/6/15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D997B5FA-0921-464F-AAE1-844C04324D75}" type="datetimeFigureOut">
              <a:rPr lang="zh-CN" altLang="en-US" smtClean="0"/>
              <a:t>2024/6/15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D997B5FA-0921-464F-AAE1-844C04324D75}" type="datetimeFigureOut">
              <a:rPr lang="zh-CN" altLang="en-US" smtClean="0"/>
              <a:t>2024/6/15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2024/6/15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2024/6/15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2024/6/15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2024/6/15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2024/6/15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2024/6/15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xml"/><Relationship Id="rId1" Type="http://schemas.openxmlformats.org/officeDocument/2006/relationships/tags" Target="../tags/tag6.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tags" Target="../tags/tag10.xml"/><Relationship Id="rId2" Type="http://schemas.openxmlformats.org/officeDocument/2006/relationships/tags" Target="../tags/tag9.xml"/><Relationship Id="rId1" Type="http://schemas.openxmlformats.org/officeDocument/2006/relationships/tags" Target="../tags/tag8.xml"/><Relationship Id="rId5" Type="http://schemas.openxmlformats.org/officeDocument/2006/relationships/slideLayout" Target="../slideLayouts/slideLayout2.xml"/><Relationship Id="rId4" Type="http://schemas.openxmlformats.org/officeDocument/2006/relationships/tags" Target="../tags/tag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89865" y="215900"/>
            <a:ext cx="11812905" cy="6405245"/>
          </a:xfrm>
          <a:prstGeom prst="rect">
            <a:avLst/>
          </a:prstGeom>
          <a:noFill/>
          <a:ln w="22225">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7" name="矩形 6"/>
          <p:cNvSpPr/>
          <p:nvPr/>
        </p:nvSpPr>
        <p:spPr>
          <a:xfrm>
            <a:off x="407670" y="424815"/>
            <a:ext cx="5139055"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b="1" u="sng" dirty="0">
              <a:solidFill>
                <a:schemeClr val="tx1"/>
              </a:solidFill>
              <a:sym typeface="+mn-ea"/>
            </a:endParaRPr>
          </a:p>
        </p:txBody>
      </p:sp>
      <p:sp>
        <p:nvSpPr>
          <p:cNvPr id="6" name="矩形 5"/>
          <p:cNvSpPr/>
          <p:nvPr/>
        </p:nvSpPr>
        <p:spPr>
          <a:xfrm>
            <a:off x="6182995" y="424815"/>
            <a:ext cx="5139055"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b="1" u="sng" dirty="0">
              <a:solidFill>
                <a:schemeClr val="tx1"/>
              </a:solidFill>
              <a:sym typeface="+mn-ea"/>
            </a:endParaRPr>
          </a:p>
        </p:txBody>
      </p:sp>
      <p:graphicFrame>
        <p:nvGraphicFramePr>
          <p:cNvPr id="8" name="表格 7"/>
          <p:cNvGraphicFramePr/>
          <p:nvPr>
            <p:custDataLst>
              <p:tags r:id="rId1"/>
            </p:custDataLst>
            <p:extLst>
              <p:ext uri="{D42A27DB-BD31-4B8C-83A1-F6EECF244321}">
                <p14:modId xmlns:p14="http://schemas.microsoft.com/office/powerpoint/2010/main" val="3821332202"/>
              </p:ext>
            </p:extLst>
          </p:nvPr>
        </p:nvGraphicFramePr>
        <p:xfrm>
          <a:off x="6557010" y="619760"/>
          <a:ext cx="4484370" cy="5539105"/>
        </p:xfrm>
        <a:graphic>
          <a:graphicData uri="http://schemas.openxmlformats.org/drawingml/2006/table">
            <a:tbl>
              <a:tblPr firstRow="1" bandRow="1">
                <a:tableStyleId>{5C22544A-7EE6-4342-B048-85BDC9FD1C3A}</a:tableStyleId>
              </a:tblPr>
              <a:tblGrid>
                <a:gridCol w="2242185">
                  <a:extLst>
                    <a:ext uri="{9D8B030D-6E8A-4147-A177-3AD203B41FA5}">
                      <a16:colId xmlns:a16="http://schemas.microsoft.com/office/drawing/2014/main" val="20000"/>
                    </a:ext>
                  </a:extLst>
                </a:gridCol>
                <a:gridCol w="2242185">
                  <a:extLst>
                    <a:ext uri="{9D8B030D-6E8A-4147-A177-3AD203B41FA5}">
                      <a16:colId xmlns:a16="http://schemas.microsoft.com/office/drawing/2014/main" val="20001"/>
                    </a:ext>
                  </a:extLst>
                </a:gridCol>
              </a:tblGrid>
              <a:tr h="503555">
                <a:tc>
                  <a:txBody>
                    <a:bodyPr/>
                    <a:lstStyle/>
                    <a:p>
                      <a:pPr algn="ctr">
                        <a:buNone/>
                      </a:pPr>
                      <a:r>
                        <a:rPr lang="zh-CN" altLang="en-US"/>
                        <a:t>单词</a:t>
                      </a:r>
                    </a:p>
                  </a:txBody>
                  <a:tcPr anchor="ctr"/>
                </a:tc>
                <a:tc>
                  <a:txBody>
                    <a:bodyPr/>
                    <a:lstStyle/>
                    <a:p>
                      <a:pPr algn="ctr">
                        <a:buNone/>
                      </a:pPr>
                      <a:r>
                        <a:rPr lang="zh-CN" altLang="en-US"/>
                        <a:t>翻译</a:t>
                      </a:r>
                    </a:p>
                  </a:txBody>
                  <a:tcPr anchor="ctr"/>
                </a:tc>
                <a:extLst>
                  <a:ext uri="{0D108BD9-81ED-4DB2-BD59-A6C34878D82A}">
                    <a16:rowId xmlns:a16="http://schemas.microsoft.com/office/drawing/2014/main" val="10000"/>
                  </a:ext>
                </a:extLst>
              </a:tr>
              <a:tr h="503555">
                <a:tc>
                  <a:txBody>
                    <a:bodyPr/>
                    <a:lstStyle/>
                    <a:p>
                      <a:pPr algn="ctr">
                        <a:buNone/>
                      </a:pPr>
                      <a:r>
                        <a:rPr lang="en-US" altLang="zh-CN" dirty="0"/>
                        <a:t>quixotic</a:t>
                      </a:r>
                      <a:endParaRPr lang="zh-CN" altLang="en-US" dirty="0"/>
                    </a:p>
                  </a:txBody>
                  <a:tcPr/>
                </a:tc>
                <a:tc>
                  <a:txBody>
                    <a:bodyPr/>
                    <a:lstStyle/>
                    <a:p>
                      <a:pPr algn="ctr">
                        <a:buNone/>
                      </a:pPr>
                      <a:r>
                        <a:rPr lang="zh-CN" altLang="en-US" dirty="0"/>
                        <a:t>不切实际的</a:t>
                      </a:r>
                    </a:p>
                  </a:txBody>
                  <a:tcPr/>
                </a:tc>
                <a:extLst>
                  <a:ext uri="{0D108BD9-81ED-4DB2-BD59-A6C34878D82A}">
                    <a16:rowId xmlns:a16="http://schemas.microsoft.com/office/drawing/2014/main" val="10001"/>
                  </a:ext>
                </a:extLst>
              </a:tr>
              <a:tr h="503555">
                <a:tc>
                  <a:txBody>
                    <a:bodyPr/>
                    <a:lstStyle/>
                    <a:p>
                      <a:pPr algn="ctr">
                        <a:buNone/>
                      </a:pPr>
                      <a:r>
                        <a:rPr lang="en-US" altLang="zh-CN" dirty="0"/>
                        <a:t>serendipity</a:t>
                      </a:r>
                      <a:endParaRPr lang="zh-CN" altLang="en-US" dirty="0"/>
                    </a:p>
                  </a:txBody>
                  <a:tcPr/>
                </a:tc>
                <a:tc>
                  <a:txBody>
                    <a:bodyPr/>
                    <a:lstStyle/>
                    <a:p>
                      <a:pPr algn="ctr">
                        <a:buNone/>
                      </a:pPr>
                      <a:r>
                        <a:rPr lang="zh-CN" altLang="en-US" dirty="0"/>
                        <a:t>意外的惊喜</a:t>
                      </a:r>
                    </a:p>
                  </a:txBody>
                  <a:tcPr/>
                </a:tc>
                <a:extLst>
                  <a:ext uri="{0D108BD9-81ED-4DB2-BD59-A6C34878D82A}">
                    <a16:rowId xmlns:a16="http://schemas.microsoft.com/office/drawing/2014/main" val="10002"/>
                  </a:ext>
                </a:extLst>
              </a:tr>
              <a:tr h="503555">
                <a:tc>
                  <a:txBody>
                    <a:bodyPr/>
                    <a:lstStyle/>
                    <a:p>
                      <a:pPr algn="ctr">
                        <a:buNone/>
                      </a:pPr>
                      <a:r>
                        <a:rPr lang="en-US" altLang="zh-CN" dirty="0"/>
                        <a:t>ephemeral</a:t>
                      </a:r>
                      <a:endParaRPr lang="zh-CN" altLang="en-US" dirty="0"/>
                    </a:p>
                  </a:txBody>
                  <a:tcPr/>
                </a:tc>
                <a:tc>
                  <a:txBody>
                    <a:bodyPr/>
                    <a:lstStyle/>
                    <a:p>
                      <a:pPr algn="ctr">
                        <a:buNone/>
                      </a:pPr>
                      <a:r>
                        <a:rPr lang="zh-CN" altLang="en-US" dirty="0"/>
                        <a:t>短暂的</a:t>
                      </a:r>
                    </a:p>
                  </a:txBody>
                  <a:tcPr/>
                </a:tc>
                <a:extLst>
                  <a:ext uri="{0D108BD9-81ED-4DB2-BD59-A6C34878D82A}">
                    <a16:rowId xmlns:a16="http://schemas.microsoft.com/office/drawing/2014/main" val="10003"/>
                  </a:ext>
                </a:extLst>
              </a:tr>
              <a:tr h="503555">
                <a:tc>
                  <a:txBody>
                    <a:bodyPr/>
                    <a:lstStyle/>
                    <a:p>
                      <a:pPr algn="ctr">
                        <a:buNone/>
                      </a:pPr>
                      <a:r>
                        <a:rPr lang="en-US" altLang="zh-CN" dirty="0"/>
                        <a:t>Limerence</a:t>
                      </a:r>
                    </a:p>
                  </a:txBody>
                  <a:tcPr/>
                </a:tc>
                <a:tc>
                  <a:txBody>
                    <a:bodyPr/>
                    <a:lstStyle/>
                    <a:p>
                      <a:pPr algn="ctr">
                        <a:buNone/>
                      </a:pPr>
                      <a:r>
                        <a:rPr lang="zh-CN" altLang="en-US" dirty="0"/>
                        <a:t>狂热的求偶心态</a:t>
                      </a:r>
                    </a:p>
                  </a:txBody>
                  <a:tcPr/>
                </a:tc>
                <a:extLst>
                  <a:ext uri="{0D108BD9-81ED-4DB2-BD59-A6C34878D82A}">
                    <a16:rowId xmlns:a16="http://schemas.microsoft.com/office/drawing/2014/main" val="10004"/>
                  </a:ext>
                </a:extLst>
              </a:tr>
              <a:tr h="503555">
                <a:tc>
                  <a:txBody>
                    <a:bodyPr/>
                    <a:lstStyle/>
                    <a:p>
                      <a:pPr algn="ctr">
                        <a:buNone/>
                      </a:pPr>
                      <a:r>
                        <a:rPr lang="en-US" altLang="zh-CN" dirty="0"/>
                        <a:t>mellifluous</a:t>
                      </a:r>
                      <a:endParaRPr lang="zh-CN" altLang="en-US" dirty="0"/>
                    </a:p>
                  </a:txBody>
                  <a:tcPr/>
                </a:tc>
                <a:tc>
                  <a:txBody>
                    <a:bodyPr/>
                    <a:lstStyle/>
                    <a:p>
                      <a:pPr algn="ctr">
                        <a:buNone/>
                      </a:pPr>
                      <a:r>
                        <a:rPr lang="zh-CN" altLang="en-US" dirty="0"/>
                        <a:t>甜美流畅的</a:t>
                      </a:r>
                    </a:p>
                  </a:txBody>
                  <a:tcPr/>
                </a:tc>
                <a:extLst>
                  <a:ext uri="{0D108BD9-81ED-4DB2-BD59-A6C34878D82A}">
                    <a16:rowId xmlns:a16="http://schemas.microsoft.com/office/drawing/2014/main" val="10005"/>
                  </a:ext>
                </a:extLst>
              </a:tr>
              <a:tr h="503555">
                <a:tc>
                  <a:txBody>
                    <a:bodyPr/>
                    <a:lstStyle/>
                    <a:p>
                      <a:pPr algn="ctr">
                        <a:buNone/>
                      </a:pPr>
                      <a:r>
                        <a:rPr lang="en-US" altLang="zh-CN" dirty="0"/>
                        <a:t>solitude</a:t>
                      </a:r>
                      <a:endParaRPr lang="zh-CN" altLang="en-US" dirty="0"/>
                    </a:p>
                  </a:txBody>
                  <a:tcPr/>
                </a:tc>
                <a:tc>
                  <a:txBody>
                    <a:bodyPr/>
                    <a:lstStyle/>
                    <a:p>
                      <a:pPr algn="ctr">
                        <a:buNone/>
                      </a:pPr>
                      <a:r>
                        <a:rPr lang="zh-CN" altLang="en-US" dirty="0"/>
                        <a:t>孤独</a:t>
                      </a:r>
                    </a:p>
                  </a:txBody>
                  <a:tcPr/>
                </a:tc>
                <a:extLst>
                  <a:ext uri="{0D108BD9-81ED-4DB2-BD59-A6C34878D82A}">
                    <a16:rowId xmlns:a16="http://schemas.microsoft.com/office/drawing/2014/main" val="10006"/>
                  </a:ext>
                </a:extLst>
              </a:tr>
              <a:tr h="503555">
                <a:tc>
                  <a:txBody>
                    <a:bodyPr/>
                    <a:lstStyle/>
                    <a:p>
                      <a:pPr algn="ctr">
                        <a:buNone/>
                      </a:pPr>
                      <a:r>
                        <a:rPr lang="en-US" altLang="zh-CN" dirty="0"/>
                        <a:t>epiphany</a:t>
                      </a:r>
                      <a:endParaRPr lang="zh-CN" altLang="en-US" dirty="0"/>
                    </a:p>
                  </a:txBody>
                  <a:tcPr/>
                </a:tc>
                <a:tc>
                  <a:txBody>
                    <a:bodyPr/>
                    <a:lstStyle/>
                    <a:p>
                      <a:pPr algn="ctr">
                        <a:buNone/>
                      </a:pPr>
                      <a:r>
                        <a:rPr lang="zh-CN" altLang="en-US" dirty="0"/>
                        <a:t>显现节</a:t>
                      </a:r>
                    </a:p>
                  </a:txBody>
                  <a:tcPr/>
                </a:tc>
                <a:extLst>
                  <a:ext uri="{0D108BD9-81ED-4DB2-BD59-A6C34878D82A}">
                    <a16:rowId xmlns:a16="http://schemas.microsoft.com/office/drawing/2014/main" val="10007"/>
                  </a:ext>
                </a:extLst>
              </a:tr>
              <a:tr h="503555">
                <a:tc>
                  <a:txBody>
                    <a:bodyPr/>
                    <a:lstStyle/>
                    <a:p>
                      <a:pPr algn="ctr">
                        <a:buNone/>
                      </a:pPr>
                      <a:r>
                        <a:rPr lang="en-US" altLang="zh-CN" dirty="0"/>
                        <a:t>lugubrious</a:t>
                      </a:r>
                      <a:endParaRPr lang="zh-CN" altLang="en-US" dirty="0"/>
                    </a:p>
                  </a:txBody>
                  <a:tcPr/>
                </a:tc>
                <a:tc>
                  <a:txBody>
                    <a:bodyPr/>
                    <a:lstStyle/>
                    <a:p>
                      <a:pPr algn="ctr">
                        <a:buNone/>
                      </a:pPr>
                      <a:r>
                        <a:rPr lang="zh-CN" altLang="en-US" dirty="0"/>
                        <a:t>悲哀</a:t>
                      </a:r>
                    </a:p>
                  </a:txBody>
                  <a:tcPr/>
                </a:tc>
                <a:extLst>
                  <a:ext uri="{0D108BD9-81ED-4DB2-BD59-A6C34878D82A}">
                    <a16:rowId xmlns:a16="http://schemas.microsoft.com/office/drawing/2014/main" val="10008"/>
                  </a:ext>
                </a:extLst>
              </a:tr>
              <a:tr h="503555">
                <a:tc>
                  <a:txBody>
                    <a:bodyPr/>
                    <a:lstStyle/>
                    <a:p>
                      <a:pPr algn="ctr">
                        <a:buNone/>
                      </a:pPr>
                      <a:r>
                        <a:rPr lang="en-US" altLang="zh-CN" dirty="0"/>
                        <a:t>supercilious</a:t>
                      </a:r>
                      <a:endParaRPr lang="zh-CN" altLang="en-US" dirty="0"/>
                    </a:p>
                  </a:txBody>
                  <a:tcPr/>
                </a:tc>
                <a:tc>
                  <a:txBody>
                    <a:bodyPr/>
                    <a:lstStyle/>
                    <a:p>
                      <a:pPr algn="ctr">
                        <a:buNone/>
                      </a:pPr>
                      <a:r>
                        <a:rPr lang="zh-CN" altLang="en-US" dirty="0"/>
                        <a:t>傲慢的</a:t>
                      </a:r>
                    </a:p>
                  </a:txBody>
                  <a:tcPr/>
                </a:tc>
                <a:extLst>
                  <a:ext uri="{0D108BD9-81ED-4DB2-BD59-A6C34878D82A}">
                    <a16:rowId xmlns:a16="http://schemas.microsoft.com/office/drawing/2014/main" val="10009"/>
                  </a:ext>
                </a:extLst>
              </a:tr>
              <a:tr h="503555">
                <a:tc>
                  <a:txBody>
                    <a:bodyPr/>
                    <a:lstStyle/>
                    <a:p>
                      <a:pPr algn="ctr">
                        <a:buNone/>
                      </a:pPr>
                      <a:r>
                        <a:rPr lang="en-US" altLang="zh-CN" dirty="0"/>
                        <a:t>petrichor</a:t>
                      </a:r>
                      <a:endParaRPr lang="zh-CN" altLang="en-US" dirty="0"/>
                    </a:p>
                  </a:txBody>
                  <a:tcPr/>
                </a:tc>
                <a:tc>
                  <a:txBody>
                    <a:bodyPr/>
                    <a:lstStyle/>
                    <a:p>
                      <a:pPr algn="ctr">
                        <a:buNone/>
                      </a:pPr>
                      <a:r>
                        <a:rPr lang="zh-CN" altLang="en-US" dirty="0"/>
                        <a:t>潮土油</a:t>
                      </a:r>
                    </a:p>
                  </a:txBody>
                  <a:tcPr/>
                </a:tc>
                <a:extLst>
                  <a:ext uri="{0D108BD9-81ED-4DB2-BD59-A6C34878D82A}">
                    <a16:rowId xmlns:a16="http://schemas.microsoft.com/office/drawing/2014/main" val="10010"/>
                  </a:ext>
                </a:extLst>
              </a:tr>
            </a:tbl>
          </a:graphicData>
        </a:graphic>
      </p:graphicFrame>
      <p:sp>
        <p:nvSpPr>
          <p:cNvPr id="12" name="文本框 11"/>
          <p:cNvSpPr txBox="1"/>
          <p:nvPr/>
        </p:nvSpPr>
        <p:spPr>
          <a:xfrm>
            <a:off x="637857" y="1539950"/>
            <a:ext cx="4678680" cy="1345565"/>
          </a:xfrm>
          <a:prstGeom prst="rect">
            <a:avLst/>
          </a:prstGeom>
          <a:noFill/>
        </p:spPr>
        <p:txBody>
          <a:bodyPr wrap="none" rtlCol="0" anchor="t">
            <a:noAutofit/>
          </a:bodyPr>
          <a:lstStyle/>
          <a:p>
            <a:r>
              <a:rPr lang="zh-CN" b="1" u="sng" dirty="0">
                <a:sym typeface="+mn-ea"/>
              </a:rPr>
              <a:t>找出</a:t>
            </a:r>
            <a:r>
              <a:rPr lang="en-US" altLang="zh-CN" b="1" u="sng" dirty="0">
                <a:sym typeface="+mn-ea"/>
              </a:rPr>
              <a:t>10</a:t>
            </a:r>
            <a:r>
              <a:rPr lang="zh-CN" altLang="en-US" b="1" u="sng" dirty="0">
                <a:sym typeface="+mn-ea"/>
              </a:rPr>
              <a:t>个你不熟悉或者不认识的英语词汇，</a:t>
            </a:r>
            <a:br>
              <a:rPr lang="zh-CN" altLang="en-US" b="1" u="sng" dirty="0">
                <a:sym typeface="+mn-ea"/>
              </a:rPr>
            </a:br>
            <a:r>
              <a:rPr lang="zh-CN" altLang="en-US" b="1" u="sng" dirty="0">
                <a:sym typeface="+mn-ea"/>
              </a:rPr>
              <a:t>使用英文字典，查出这些词汇的意思</a:t>
            </a:r>
          </a:p>
        </p:txBody>
      </p:sp>
      <p:pic>
        <p:nvPicPr>
          <p:cNvPr id="3" name="图片 2">
            <a:extLst>
              <a:ext uri="{FF2B5EF4-FFF2-40B4-BE49-F238E27FC236}">
                <a16:creationId xmlns:a16="http://schemas.microsoft.com/office/drawing/2014/main" id="{E0C7C0AE-7B9D-69F9-BD21-55B232FE4A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119" y="2885515"/>
            <a:ext cx="4882156" cy="1339558"/>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89865" y="215900"/>
            <a:ext cx="11812905" cy="6405245"/>
          </a:xfrm>
          <a:prstGeom prst="rect">
            <a:avLst/>
          </a:prstGeom>
          <a:noFill/>
          <a:ln w="22225">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7" name="矩形 6"/>
          <p:cNvSpPr/>
          <p:nvPr/>
        </p:nvSpPr>
        <p:spPr>
          <a:xfrm>
            <a:off x="520382" y="1429937"/>
            <a:ext cx="5139055" cy="515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l"/>
            <a:r>
              <a:rPr lang="en-US" altLang="zh-CN" sz="1000" b="1" i="0" dirty="0">
                <a:solidFill>
                  <a:srgbClr val="333333"/>
                </a:solidFill>
                <a:effectLst/>
                <a:latin typeface="Microsoft YaHei" panose="020B0503020204020204" pitchFamily="34" charset="-122"/>
                <a:ea typeface="Microsoft YaHei" panose="020B0503020204020204" pitchFamily="34" charset="-122"/>
              </a:rPr>
              <a:t>You:</a:t>
            </a:r>
            <a:r>
              <a:rPr lang="zh-CN" altLang="en-US" sz="1000" b="0" i="0" dirty="0">
                <a:solidFill>
                  <a:srgbClr val="333333"/>
                </a:solidFill>
                <a:effectLst/>
                <a:latin typeface="Microsoft YaHei" panose="020B0503020204020204" pitchFamily="34" charset="-122"/>
                <a:ea typeface="Microsoft YaHei" panose="020B0503020204020204" pitchFamily="34" charset="-122"/>
              </a:rPr>
              <a:t> </a:t>
            </a:r>
            <a:r>
              <a:rPr lang="en-US" altLang="zh-CN" sz="1000" b="0" i="0" dirty="0">
                <a:solidFill>
                  <a:srgbClr val="333333"/>
                </a:solidFill>
                <a:effectLst/>
                <a:latin typeface="Microsoft YaHei" panose="020B0503020204020204" pitchFamily="34" charset="-122"/>
                <a:ea typeface="Microsoft YaHei" panose="020B0503020204020204" pitchFamily="34" charset="-122"/>
              </a:rPr>
              <a:t>quixotic</a:t>
            </a:r>
            <a:r>
              <a:rPr lang="zh-CN" altLang="en-US" sz="1000" b="0" i="0" dirty="0">
                <a:solidFill>
                  <a:srgbClr val="333333"/>
                </a:solidFill>
                <a:effectLst/>
                <a:latin typeface="Microsoft YaHei" panose="020B0503020204020204" pitchFamily="34" charset="-122"/>
                <a:ea typeface="Microsoft YaHei" panose="020B0503020204020204" pitchFamily="34" charset="-122"/>
              </a:rPr>
              <a:t>的使用场景是什么？</a:t>
            </a:r>
          </a:p>
          <a:p>
            <a:pPr algn="l"/>
            <a:r>
              <a:rPr lang="en-US" altLang="zh-CN" sz="1000" b="1" i="0" dirty="0" err="1">
                <a:solidFill>
                  <a:srgbClr val="333333"/>
                </a:solidFill>
                <a:effectLst/>
                <a:latin typeface="Microsoft YaHei" panose="020B0503020204020204" pitchFamily="34" charset="-122"/>
                <a:ea typeface="Microsoft YaHei" panose="020B0503020204020204" pitchFamily="34" charset="-122"/>
              </a:rPr>
              <a:t>ChatAI</a:t>
            </a:r>
            <a:r>
              <a:rPr lang="en-US" altLang="zh-CN" sz="1000" b="1" i="0" dirty="0">
                <a:solidFill>
                  <a:srgbClr val="333333"/>
                </a:solidFill>
                <a:effectLst/>
                <a:latin typeface="Microsoft YaHei" panose="020B0503020204020204" pitchFamily="34" charset="-122"/>
                <a:ea typeface="Microsoft YaHei" panose="020B0503020204020204" pitchFamily="34" charset="-122"/>
              </a:rPr>
              <a:t>: </a:t>
            </a:r>
            <a:r>
              <a:rPr lang="en-US" altLang="zh-CN" sz="1000" b="0" i="0" dirty="0">
                <a:solidFill>
                  <a:srgbClr val="333333"/>
                </a:solidFill>
                <a:effectLst/>
                <a:latin typeface="Microsoft YaHei" panose="020B0503020204020204" pitchFamily="34" charset="-122"/>
                <a:ea typeface="Microsoft YaHei" panose="020B0503020204020204" pitchFamily="34" charset="-122"/>
              </a:rPr>
              <a:t>quixotic</a:t>
            </a:r>
            <a:r>
              <a:rPr lang="zh-CN" altLang="en-US" sz="1000" b="0" i="0" dirty="0">
                <a:solidFill>
                  <a:srgbClr val="333333"/>
                </a:solidFill>
                <a:effectLst/>
                <a:latin typeface="Microsoft YaHei" panose="020B0503020204020204" pitchFamily="34" charset="-122"/>
                <a:ea typeface="Microsoft YaHei" panose="020B0503020204020204" pitchFamily="34" charset="-122"/>
              </a:rPr>
              <a:t>通常用来形容或描述那些不切实际或幻想的、可能行不通的、不切实际的理想或计划。这个词语通常用来表达对某些人或行为的怀疑、嘲笑或轻蔑。可以用在描述一些冒险、幻想、理想主义或不现实的行为、希望或目标上。例如，</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r>
              <a:rPr lang="zh-CN" altLang="en-US" sz="1000" b="0" i="0" dirty="0">
                <a:solidFill>
                  <a:srgbClr val="333333"/>
                </a:solidFill>
                <a:effectLst/>
                <a:latin typeface="Microsoft YaHei" panose="020B0503020204020204" pitchFamily="34" charset="-122"/>
                <a:ea typeface="Microsoft YaHei" panose="020B0503020204020204" pitchFamily="34" charset="-122"/>
              </a:rPr>
              <a:t>他的</a:t>
            </a:r>
            <a:r>
              <a:rPr lang="en-US" altLang="zh-CN" sz="1000" b="0" i="0" dirty="0">
                <a:solidFill>
                  <a:srgbClr val="333333"/>
                </a:solidFill>
                <a:effectLst/>
                <a:latin typeface="Microsoft YaHei" panose="020B0503020204020204" pitchFamily="34" charset="-122"/>
                <a:ea typeface="Microsoft YaHei" panose="020B0503020204020204" pitchFamily="34" charset="-122"/>
              </a:rPr>
              <a:t>quixotic</a:t>
            </a:r>
            <a:r>
              <a:rPr lang="zh-CN" altLang="en-US" sz="1000" b="0" i="0" dirty="0">
                <a:solidFill>
                  <a:srgbClr val="333333"/>
                </a:solidFill>
                <a:effectLst/>
                <a:latin typeface="Microsoft YaHei" panose="020B0503020204020204" pitchFamily="34" charset="-122"/>
                <a:ea typeface="Microsoft YaHei" panose="020B0503020204020204" pitchFamily="34" charset="-122"/>
              </a:rPr>
              <a:t>举动让他最终遭受了失败。</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p>
          <a:p>
            <a:pPr algn="l"/>
            <a:r>
              <a:rPr lang="en-US" altLang="zh-CN" sz="1000" b="1" i="0" dirty="0">
                <a:solidFill>
                  <a:srgbClr val="333333"/>
                </a:solidFill>
                <a:effectLst/>
                <a:latin typeface="Microsoft YaHei" panose="020B0503020204020204" pitchFamily="34" charset="-122"/>
                <a:ea typeface="Microsoft YaHei" panose="020B0503020204020204" pitchFamily="34" charset="-122"/>
              </a:rPr>
              <a:t>You:</a:t>
            </a:r>
            <a:r>
              <a:rPr lang="zh-CN" altLang="en-US" sz="1000" b="0" i="0" dirty="0">
                <a:solidFill>
                  <a:srgbClr val="333333"/>
                </a:solidFill>
                <a:effectLst/>
                <a:latin typeface="Microsoft YaHei" panose="020B0503020204020204" pitchFamily="34" charset="-122"/>
                <a:ea typeface="Microsoft YaHei" panose="020B0503020204020204" pitchFamily="34" charset="-122"/>
              </a:rPr>
              <a:t> 这个单词是褒义词还是贬义词？</a:t>
            </a:r>
          </a:p>
          <a:p>
            <a:pPr algn="l"/>
            <a:r>
              <a:rPr lang="en-US" altLang="zh-CN" sz="1000" b="1" i="0" dirty="0" err="1">
                <a:solidFill>
                  <a:srgbClr val="333333"/>
                </a:solidFill>
                <a:effectLst/>
                <a:latin typeface="Microsoft YaHei" panose="020B0503020204020204" pitchFamily="34" charset="-122"/>
                <a:ea typeface="Microsoft YaHei" panose="020B0503020204020204" pitchFamily="34" charset="-122"/>
              </a:rPr>
              <a:t>ChatAI</a:t>
            </a:r>
            <a:r>
              <a:rPr lang="en-US" altLang="zh-CN" sz="1000" b="1" i="0" dirty="0">
                <a:solidFill>
                  <a:srgbClr val="333333"/>
                </a:solidFill>
                <a:effectLst/>
                <a:latin typeface="Microsoft YaHei" panose="020B0503020204020204" pitchFamily="34" charset="-122"/>
                <a:ea typeface="Microsoft YaHei" panose="020B0503020204020204" pitchFamily="34" charset="-122"/>
              </a:rPr>
              <a:t>: </a:t>
            </a:r>
            <a:r>
              <a:rPr lang="zh-CN" altLang="en-US" sz="1000" b="0" i="0" dirty="0">
                <a:solidFill>
                  <a:srgbClr val="333333"/>
                </a:solidFill>
                <a:effectLst/>
                <a:latin typeface="Microsoft YaHei" panose="020B0503020204020204" pitchFamily="34" charset="-122"/>
                <a:ea typeface="Microsoft YaHei" panose="020B0503020204020204" pitchFamily="34" charset="-122"/>
              </a:rPr>
              <a:t>虽然</a:t>
            </a:r>
            <a:r>
              <a:rPr lang="en-US" altLang="zh-CN" sz="1000" b="0" i="0" dirty="0">
                <a:solidFill>
                  <a:srgbClr val="333333"/>
                </a:solidFill>
                <a:effectLst/>
                <a:latin typeface="Microsoft YaHei" panose="020B0503020204020204" pitchFamily="34" charset="-122"/>
                <a:ea typeface="Microsoft YaHei" panose="020B0503020204020204" pitchFamily="34" charset="-122"/>
              </a:rPr>
              <a:t>quixotic</a:t>
            </a:r>
            <a:r>
              <a:rPr lang="zh-CN" altLang="en-US" sz="1000" b="0" i="0" dirty="0">
                <a:solidFill>
                  <a:srgbClr val="333333"/>
                </a:solidFill>
                <a:effectLst/>
                <a:latin typeface="Microsoft YaHei" panose="020B0503020204020204" pitchFamily="34" charset="-122"/>
                <a:ea typeface="Microsoft YaHei" panose="020B0503020204020204" pitchFamily="34" charset="-122"/>
              </a:rPr>
              <a:t>这个词有些负面的含义，但在一些情况下也可以被视为一种褒义词。这取决于具体的语境和描述对象。在某些情况下，</a:t>
            </a:r>
            <a:r>
              <a:rPr lang="en-US" altLang="zh-CN" sz="1000" b="0" i="0" dirty="0">
                <a:solidFill>
                  <a:srgbClr val="333333"/>
                </a:solidFill>
                <a:effectLst/>
                <a:latin typeface="Microsoft YaHei" panose="020B0503020204020204" pitchFamily="34" charset="-122"/>
                <a:ea typeface="Microsoft YaHei" panose="020B0503020204020204" pitchFamily="34" charset="-122"/>
              </a:rPr>
              <a:t>quixotic</a:t>
            </a:r>
            <a:r>
              <a:rPr lang="zh-CN" altLang="en-US" sz="1000" b="0" i="0" dirty="0">
                <a:solidFill>
                  <a:srgbClr val="333333"/>
                </a:solidFill>
                <a:effectLst/>
                <a:latin typeface="Microsoft YaHei" panose="020B0503020204020204" pitchFamily="34" charset="-122"/>
                <a:ea typeface="Microsoft YaHei" panose="020B0503020204020204" pitchFamily="34" charset="-122"/>
              </a:rPr>
              <a:t>可以被解释为有着激情、勇气和坚定信念的人，他们追求不可能或不切实际的目标，表现出理想主义和无私牺牲的精神。然而在其他情况下，</a:t>
            </a:r>
            <a:r>
              <a:rPr lang="en-US" altLang="zh-CN" sz="1000" b="0" i="0" dirty="0">
                <a:solidFill>
                  <a:srgbClr val="333333"/>
                </a:solidFill>
                <a:effectLst/>
                <a:latin typeface="Microsoft YaHei" panose="020B0503020204020204" pitchFamily="34" charset="-122"/>
                <a:ea typeface="Microsoft YaHei" panose="020B0503020204020204" pitchFamily="34" charset="-122"/>
              </a:rPr>
              <a:t>quixotic</a:t>
            </a:r>
            <a:r>
              <a:rPr lang="zh-CN" altLang="en-US" sz="1000" b="0" i="0" dirty="0">
                <a:solidFill>
                  <a:srgbClr val="333333"/>
                </a:solidFill>
                <a:effectLst/>
                <a:latin typeface="Microsoft YaHei" panose="020B0503020204020204" pitchFamily="34" charset="-122"/>
                <a:ea typeface="Microsoft YaHei" panose="020B0503020204020204" pitchFamily="34" charset="-122"/>
              </a:rPr>
              <a:t>可能被视为不切实际的、愚蠢的或幻想的，暗示对行为或计划的轻蔑。因此，这个词可以既有褒义也有贬义。</a:t>
            </a:r>
          </a:p>
          <a:p>
            <a:pPr algn="l"/>
            <a:r>
              <a:rPr lang="en-US" altLang="zh-CN" sz="1000" b="1" i="0" dirty="0">
                <a:solidFill>
                  <a:srgbClr val="333333"/>
                </a:solidFill>
                <a:effectLst/>
                <a:latin typeface="Microsoft YaHei" panose="020B0503020204020204" pitchFamily="34" charset="-122"/>
                <a:ea typeface="Microsoft YaHei" panose="020B0503020204020204" pitchFamily="34" charset="-122"/>
              </a:rPr>
              <a:t>You:</a:t>
            </a:r>
            <a:r>
              <a:rPr lang="zh-CN" altLang="en-US" sz="1000" b="0" i="0" dirty="0">
                <a:solidFill>
                  <a:srgbClr val="333333"/>
                </a:solidFill>
                <a:effectLst/>
                <a:latin typeface="Microsoft YaHei" panose="020B0503020204020204" pitchFamily="34" charset="-122"/>
                <a:ea typeface="Microsoft YaHei" panose="020B0503020204020204" pitchFamily="34" charset="-122"/>
              </a:rPr>
              <a:t> </a:t>
            </a:r>
            <a:r>
              <a:rPr lang="en-US" altLang="zh-CN" sz="1000" b="0" i="0" dirty="0">
                <a:solidFill>
                  <a:srgbClr val="333333"/>
                </a:solidFill>
                <a:effectLst/>
                <a:latin typeface="Microsoft YaHei" panose="020B0503020204020204" pitchFamily="34" charset="-122"/>
                <a:ea typeface="Microsoft YaHei" panose="020B0503020204020204" pitchFamily="34" charset="-122"/>
              </a:rPr>
              <a:t>serendipity</a:t>
            </a:r>
            <a:r>
              <a:rPr lang="zh-CN" altLang="en-US" sz="1000" b="0" i="0" dirty="0">
                <a:solidFill>
                  <a:srgbClr val="333333"/>
                </a:solidFill>
                <a:effectLst/>
                <a:latin typeface="Microsoft YaHei" panose="020B0503020204020204" pitchFamily="34" charset="-122"/>
                <a:ea typeface="Microsoft YaHei" panose="020B0503020204020204" pitchFamily="34" charset="-122"/>
              </a:rPr>
              <a:t>这个单词的使用场景是什么？</a:t>
            </a:r>
          </a:p>
          <a:p>
            <a:pPr algn="l"/>
            <a:r>
              <a:rPr lang="en-US" altLang="zh-CN" sz="1000" b="1" i="0" dirty="0" err="1">
                <a:solidFill>
                  <a:srgbClr val="333333"/>
                </a:solidFill>
                <a:effectLst/>
                <a:latin typeface="Microsoft YaHei" panose="020B0503020204020204" pitchFamily="34" charset="-122"/>
                <a:ea typeface="Microsoft YaHei" panose="020B0503020204020204" pitchFamily="34" charset="-122"/>
              </a:rPr>
              <a:t>ChatAI</a:t>
            </a:r>
            <a:r>
              <a:rPr lang="en-US" altLang="zh-CN" sz="1000" b="1" i="0" dirty="0">
                <a:solidFill>
                  <a:srgbClr val="333333"/>
                </a:solidFill>
                <a:effectLst/>
                <a:latin typeface="Microsoft YaHei" panose="020B0503020204020204" pitchFamily="34" charset="-122"/>
                <a:ea typeface="Microsoft YaHei" panose="020B0503020204020204" pitchFamily="34" charset="-122"/>
              </a:rPr>
              <a:t>: </a:t>
            </a:r>
            <a:r>
              <a:rPr lang="en-US" altLang="zh-CN" sz="1000" b="0" i="0" dirty="0">
                <a:solidFill>
                  <a:srgbClr val="333333"/>
                </a:solidFill>
                <a:effectLst/>
                <a:latin typeface="Microsoft YaHei" panose="020B0503020204020204" pitchFamily="34" charset="-122"/>
                <a:ea typeface="Microsoft YaHei" panose="020B0503020204020204" pitchFamily="34" charset="-122"/>
              </a:rPr>
              <a:t>"Serendipity"</a:t>
            </a:r>
            <a:r>
              <a:rPr lang="zh-CN" altLang="en-US" sz="1000" b="0" i="0" dirty="0">
                <a:solidFill>
                  <a:srgbClr val="333333"/>
                </a:solidFill>
                <a:effectLst/>
                <a:latin typeface="Microsoft YaHei" panose="020B0503020204020204" pitchFamily="34" charset="-122"/>
                <a:ea typeface="Microsoft YaHei" panose="020B0503020204020204" pitchFamily="34" charset="-122"/>
              </a:rPr>
              <a:t>这个词通常用来描述偶然发现宝贵或有意义的事物，尤其是在寻找其他事物的过程中发生的意外而美好的事件或偶然发现。它可以指代一个美好的巧合、意外的偶遇、或无意中发现的有价值的发现或信息。这个词通常传达出一种积极、幸运和愉悦的意义。例如，</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r>
              <a:rPr lang="zh-CN" altLang="en-US" sz="1000" b="0" i="0" dirty="0">
                <a:solidFill>
                  <a:srgbClr val="333333"/>
                </a:solidFill>
                <a:effectLst/>
                <a:latin typeface="Microsoft YaHei" panose="020B0503020204020204" pitchFamily="34" charset="-122"/>
                <a:ea typeface="Microsoft YaHei" panose="020B0503020204020204" pitchFamily="34" charset="-122"/>
              </a:rPr>
              <a:t>我和他的相遇完全是个</a:t>
            </a:r>
            <a:r>
              <a:rPr lang="en-US" altLang="zh-CN" sz="1000" b="0" i="0" dirty="0">
                <a:solidFill>
                  <a:srgbClr val="333333"/>
                </a:solidFill>
                <a:effectLst/>
                <a:latin typeface="Microsoft YaHei" panose="020B0503020204020204" pitchFamily="34" charset="-122"/>
                <a:ea typeface="Microsoft YaHei" panose="020B0503020204020204" pitchFamily="34" charset="-122"/>
              </a:rPr>
              <a:t>serendipity</a:t>
            </a:r>
            <a:r>
              <a:rPr lang="zh-CN" altLang="en-US" sz="1000" b="0" i="0" dirty="0">
                <a:solidFill>
                  <a:srgbClr val="333333"/>
                </a:solidFill>
                <a:effectLst/>
                <a:latin typeface="Microsoft YaHei" panose="020B0503020204020204" pitchFamily="34" charset="-122"/>
                <a:ea typeface="Microsoft YaHei" panose="020B0503020204020204" pitchFamily="34" charset="-122"/>
              </a:rPr>
              <a:t>，我们彼此都感到非常幸运。</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p>
          <a:p>
            <a:pPr algn="l"/>
            <a:r>
              <a:rPr lang="en-US" altLang="zh-CN" sz="1000" b="1" i="0" dirty="0">
                <a:solidFill>
                  <a:srgbClr val="333333"/>
                </a:solidFill>
                <a:effectLst/>
                <a:latin typeface="Microsoft YaHei" panose="020B0503020204020204" pitchFamily="34" charset="-122"/>
                <a:ea typeface="Microsoft YaHei" panose="020B0503020204020204" pitchFamily="34" charset="-122"/>
              </a:rPr>
              <a:t>You:</a:t>
            </a:r>
            <a:r>
              <a:rPr lang="zh-CN" altLang="en-US" sz="1000" b="0" i="0" dirty="0">
                <a:solidFill>
                  <a:srgbClr val="333333"/>
                </a:solidFill>
                <a:effectLst/>
                <a:latin typeface="Microsoft YaHei" panose="020B0503020204020204" pitchFamily="34" charset="-122"/>
                <a:ea typeface="Microsoft YaHei" panose="020B0503020204020204" pitchFamily="34" charset="-122"/>
              </a:rPr>
              <a:t> 这个词有什么近义词吗？</a:t>
            </a:r>
          </a:p>
          <a:p>
            <a:pPr algn="l"/>
            <a:r>
              <a:rPr lang="en-US" altLang="zh-CN" sz="1000" b="1" i="0" dirty="0" err="1">
                <a:solidFill>
                  <a:srgbClr val="333333"/>
                </a:solidFill>
                <a:effectLst/>
                <a:latin typeface="Microsoft YaHei" panose="020B0503020204020204" pitchFamily="34" charset="-122"/>
                <a:ea typeface="Microsoft YaHei" panose="020B0503020204020204" pitchFamily="34" charset="-122"/>
              </a:rPr>
              <a:t>ChatAI</a:t>
            </a:r>
            <a:r>
              <a:rPr lang="en-US" altLang="zh-CN" sz="1000" b="1" i="0" dirty="0">
                <a:solidFill>
                  <a:srgbClr val="333333"/>
                </a:solidFill>
                <a:effectLst/>
                <a:latin typeface="Microsoft YaHei" panose="020B0503020204020204" pitchFamily="34" charset="-122"/>
                <a:ea typeface="Microsoft YaHei" panose="020B0503020204020204" pitchFamily="34" charset="-122"/>
              </a:rPr>
              <a:t>: </a:t>
            </a:r>
            <a:r>
              <a:rPr lang="zh-CN" altLang="en-US" sz="1000" b="0" i="0" dirty="0">
                <a:solidFill>
                  <a:srgbClr val="333333"/>
                </a:solidFill>
                <a:effectLst/>
                <a:latin typeface="Microsoft YaHei" panose="020B0503020204020204" pitchFamily="34" charset="-122"/>
                <a:ea typeface="Microsoft YaHei" panose="020B0503020204020204" pitchFamily="34" charset="-122"/>
              </a:rPr>
              <a:t>一些与</a:t>
            </a:r>
            <a:r>
              <a:rPr lang="en-US" altLang="zh-CN" sz="1000" b="0" i="0" dirty="0">
                <a:solidFill>
                  <a:srgbClr val="333333"/>
                </a:solidFill>
                <a:effectLst/>
                <a:latin typeface="Microsoft YaHei" panose="020B0503020204020204" pitchFamily="34" charset="-122"/>
                <a:ea typeface="Microsoft YaHei" panose="020B0503020204020204" pitchFamily="34" charset="-122"/>
              </a:rPr>
              <a:t>"serendipity"</a:t>
            </a:r>
            <a:r>
              <a:rPr lang="zh-CN" altLang="en-US" sz="1000" b="0" i="0" dirty="0">
                <a:solidFill>
                  <a:srgbClr val="333333"/>
                </a:solidFill>
                <a:effectLst/>
                <a:latin typeface="Microsoft YaHei" panose="020B0503020204020204" pitchFamily="34" charset="-122"/>
                <a:ea typeface="Microsoft YaHei" panose="020B0503020204020204" pitchFamily="34" charset="-122"/>
              </a:rPr>
              <a:t>相关或部分相似的近义词包括：</a:t>
            </a:r>
            <a:br>
              <a:rPr lang="zh-CN" altLang="en-US" sz="1000" b="0" i="0" dirty="0">
                <a:solidFill>
                  <a:srgbClr val="333333"/>
                </a:solidFill>
                <a:effectLst/>
                <a:latin typeface="Microsoft YaHei" panose="020B0503020204020204" pitchFamily="34" charset="-122"/>
                <a:ea typeface="Microsoft YaHei" panose="020B0503020204020204" pitchFamily="34" charset="-122"/>
              </a:rPr>
            </a:br>
            <a:br>
              <a:rPr lang="zh-CN" altLang="en-US"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1. </a:t>
            </a:r>
            <a:r>
              <a:rPr lang="zh-CN" altLang="en-US" sz="1000" b="0" i="0" dirty="0">
                <a:solidFill>
                  <a:srgbClr val="333333"/>
                </a:solidFill>
                <a:effectLst/>
                <a:latin typeface="Microsoft YaHei" panose="020B0503020204020204" pitchFamily="34" charset="-122"/>
                <a:ea typeface="Microsoft YaHei" panose="020B0503020204020204" pitchFamily="34" charset="-122"/>
              </a:rPr>
              <a:t>偶遇 </a:t>
            </a:r>
            <a:r>
              <a:rPr lang="en-US" altLang="zh-CN" sz="1000" b="0" i="0" dirty="0">
                <a:solidFill>
                  <a:srgbClr val="333333"/>
                </a:solidFill>
                <a:effectLst/>
                <a:latin typeface="Microsoft YaHei" panose="020B0503020204020204" pitchFamily="34" charset="-122"/>
                <a:ea typeface="Microsoft YaHei" panose="020B0503020204020204" pitchFamily="34" charset="-122"/>
              </a:rPr>
              <a:t>(fortuity)</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2. </a:t>
            </a:r>
            <a:r>
              <a:rPr lang="zh-CN" altLang="en-US" sz="1000" b="0" i="0" dirty="0">
                <a:solidFill>
                  <a:srgbClr val="333333"/>
                </a:solidFill>
                <a:effectLst/>
                <a:latin typeface="Microsoft YaHei" panose="020B0503020204020204" pitchFamily="34" charset="-122"/>
                <a:ea typeface="Microsoft YaHei" panose="020B0503020204020204" pitchFamily="34" charset="-122"/>
              </a:rPr>
              <a:t>意外发现 </a:t>
            </a:r>
            <a:r>
              <a:rPr lang="en-US" altLang="zh-CN" sz="1000" b="0" i="0" dirty="0">
                <a:solidFill>
                  <a:srgbClr val="333333"/>
                </a:solidFill>
                <a:effectLst/>
                <a:latin typeface="Microsoft YaHei" panose="020B0503020204020204" pitchFamily="34" charset="-122"/>
                <a:ea typeface="Microsoft YaHei" panose="020B0503020204020204" pitchFamily="34" charset="-122"/>
              </a:rPr>
              <a:t>(accidental discovery)</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3. </a:t>
            </a:r>
            <a:r>
              <a:rPr lang="zh-CN" altLang="en-US" sz="1000" b="0" i="0" dirty="0">
                <a:solidFill>
                  <a:srgbClr val="333333"/>
                </a:solidFill>
                <a:effectLst/>
                <a:latin typeface="Microsoft YaHei" panose="020B0503020204020204" pitchFamily="34" charset="-122"/>
                <a:ea typeface="Microsoft YaHei" panose="020B0503020204020204" pitchFamily="34" charset="-122"/>
              </a:rPr>
              <a:t>巧合 </a:t>
            </a:r>
            <a:r>
              <a:rPr lang="en-US" altLang="zh-CN" sz="1000" b="0" i="0" dirty="0">
                <a:solidFill>
                  <a:srgbClr val="333333"/>
                </a:solidFill>
                <a:effectLst/>
                <a:latin typeface="Microsoft YaHei" panose="020B0503020204020204" pitchFamily="34" charset="-122"/>
                <a:ea typeface="Microsoft YaHei" panose="020B0503020204020204" pitchFamily="34" charset="-122"/>
              </a:rPr>
              <a:t>(coincidence)</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4. </a:t>
            </a:r>
            <a:r>
              <a:rPr lang="zh-CN" altLang="en-US" sz="1000" b="0" i="0" dirty="0">
                <a:solidFill>
                  <a:srgbClr val="333333"/>
                </a:solidFill>
                <a:effectLst/>
                <a:latin typeface="Microsoft YaHei" panose="020B0503020204020204" pitchFamily="34" charset="-122"/>
                <a:ea typeface="Microsoft YaHei" panose="020B0503020204020204" pitchFamily="34" charset="-122"/>
              </a:rPr>
              <a:t>奇迹 </a:t>
            </a:r>
            <a:r>
              <a:rPr lang="en-US" altLang="zh-CN" sz="1000" b="0" i="0" dirty="0">
                <a:solidFill>
                  <a:srgbClr val="333333"/>
                </a:solidFill>
                <a:effectLst/>
                <a:latin typeface="Microsoft YaHei" panose="020B0503020204020204" pitchFamily="34" charset="-122"/>
                <a:ea typeface="Microsoft YaHei" panose="020B0503020204020204" pitchFamily="34" charset="-122"/>
              </a:rPr>
              <a:t>(miracle)</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5. </a:t>
            </a:r>
            <a:r>
              <a:rPr lang="zh-CN" altLang="en-US" sz="1000" b="0" i="0" dirty="0">
                <a:solidFill>
                  <a:srgbClr val="333333"/>
                </a:solidFill>
                <a:effectLst/>
                <a:latin typeface="Microsoft YaHei" panose="020B0503020204020204" pitchFamily="34" charset="-122"/>
                <a:ea typeface="Microsoft YaHei" panose="020B0503020204020204" pitchFamily="34" charset="-122"/>
              </a:rPr>
              <a:t>幸运 </a:t>
            </a:r>
            <a:r>
              <a:rPr lang="en-US" altLang="zh-CN" sz="1000" b="0" i="0" dirty="0">
                <a:solidFill>
                  <a:srgbClr val="333333"/>
                </a:solidFill>
                <a:effectLst/>
                <a:latin typeface="Microsoft YaHei" panose="020B0503020204020204" pitchFamily="34" charset="-122"/>
                <a:ea typeface="Microsoft YaHei" panose="020B0503020204020204" pitchFamily="34" charset="-122"/>
              </a:rPr>
              <a:t>(luck)</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zh-CN" altLang="en-US" sz="1000" b="0" i="0" dirty="0">
                <a:solidFill>
                  <a:srgbClr val="333333"/>
                </a:solidFill>
                <a:effectLst/>
                <a:latin typeface="Microsoft YaHei" panose="020B0503020204020204" pitchFamily="34" charset="-122"/>
                <a:ea typeface="Microsoft YaHei" panose="020B0503020204020204" pitchFamily="34" charset="-122"/>
              </a:rPr>
              <a:t>这些词在一定程度上可以与</a:t>
            </a:r>
            <a:r>
              <a:rPr lang="en-US" altLang="zh-CN" sz="1000" b="0" i="0" dirty="0">
                <a:solidFill>
                  <a:srgbClr val="333333"/>
                </a:solidFill>
                <a:effectLst/>
                <a:latin typeface="Microsoft YaHei" panose="020B0503020204020204" pitchFamily="34" charset="-122"/>
                <a:ea typeface="Microsoft YaHei" panose="020B0503020204020204" pitchFamily="34" charset="-122"/>
              </a:rPr>
              <a:t>"serendipity"</a:t>
            </a:r>
            <a:r>
              <a:rPr lang="zh-CN" altLang="en-US" sz="1000" b="0" i="0" dirty="0">
                <a:solidFill>
                  <a:srgbClr val="333333"/>
                </a:solidFill>
                <a:effectLst/>
                <a:latin typeface="Microsoft YaHei" panose="020B0503020204020204" pitchFamily="34" charset="-122"/>
                <a:ea typeface="Microsoft YaHei" panose="020B0503020204020204" pitchFamily="34" charset="-122"/>
              </a:rPr>
              <a:t>进行替换，传达出意外、偶然、幸运等含义。每个词的语境和表达略有不同，所以使用时需要根据具体情况进行选择。</a:t>
            </a:r>
          </a:p>
        </p:txBody>
      </p:sp>
      <p:sp>
        <p:nvSpPr>
          <p:cNvPr id="6" name="矩形 5"/>
          <p:cNvSpPr/>
          <p:nvPr/>
        </p:nvSpPr>
        <p:spPr>
          <a:xfrm>
            <a:off x="6182995" y="424815"/>
            <a:ext cx="5139055"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b="1" u="sng" dirty="0">
              <a:solidFill>
                <a:schemeClr val="tx1"/>
              </a:solidFill>
              <a:sym typeface="+mn-ea"/>
            </a:endParaRPr>
          </a:p>
        </p:txBody>
      </p:sp>
      <p:sp>
        <p:nvSpPr>
          <p:cNvPr id="12" name="文本框 11"/>
          <p:cNvSpPr txBox="1"/>
          <p:nvPr/>
        </p:nvSpPr>
        <p:spPr>
          <a:xfrm>
            <a:off x="609600" y="621665"/>
            <a:ext cx="4526280" cy="922020"/>
          </a:xfrm>
          <a:prstGeom prst="rect">
            <a:avLst/>
          </a:prstGeom>
          <a:noFill/>
        </p:spPr>
        <p:txBody>
          <a:bodyPr wrap="none" rtlCol="0" anchor="t">
            <a:spAutoFit/>
          </a:bodyPr>
          <a:lstStyle/>
          <a:p>
            <a:r>
              <a:rPr lang="zh-CN" b="1" u="sng" dirty="0">
                <a:sym typeface="+mn-ea"/>
              </a:rPr>
              <a:t>使用大语言模型，将它当成一个英语老师，</a:t>
            </a:r>
            <a:br>
              <a:rPr lang="zh-CN" b="1" u="sng" dirty="0">
                <a:sym typeface="+mn-ea"/>
              </a:rPr>
            </a:br>
            <a:r>
              <a:rPr lang="zh-CN" b="1" u="sng" dirty="0">
                <a:sym typeface="+mn-ea"/>
              </a:rPr>
              <a:t>针对每个词汇向它提出至少两个问题，</a:t>
            </a:r>
            <a:br>
              <a:rPr lang="zh-CN" b="1" u="sng" dirty="0">
                <a:sym typeface="+mn-ea"/>
              </a:rPr>
            </a:br>
            <a:r>
              <a:rPr lang="zh-CN" b="1" u="sng" dirty="0">
                <a:sym typeface="+mn-ea"/>
              </a:rPr>
              <a:t>来帮助你理解这个词汇</a:t>
            </a:r>
            <a:endParaRPr lang="zh-CN" u="sng"/>
          </a:p>
        </p:txBody>
      </p:sp>
      <p:sp>
        <p:nvSpPr>
          <p:cNvPr id="13" name="文本框 12"/>
          <p:cNvSpPr txBox="1"/>
          <p:nvPr/>
        </p:nvSpPr>
        <p:spPr>
          <a:xfrm>
            <a:off x="513715" y="1543685"/>
            <a:ext cx="1122680" cy="368300"/>
          </a:xfrm>
          <a:prstGeom prst="rect">
            <a:avLst/>
          </a:prstGeom>
          <a:noFill/>
        </p:spPr>
        <p:txBody>
          <a:bodyPr wrap="none" rtlCol="0" anchor="t">
            <a:spAutoFit/>
          </a:bodyPr>
          <a:lstStyle/>
          <a:p>
            <a:r>
              <a:rPr lang="zh-CN" sz="1400" b="1">
                <a:sym typeface="+mn-ea"/>
              </a:rPr>
              <a:t>案例参考</a:t>
            </a:r>
            <a:r>
              <a:rPr lang="zh-CN" b="1">
                <a:sym typeface="+mn-ea"/>
              </a:rPr>
              <a:t>：</a:t>
            </a:r>
            <a:endParaRPr lang="zh-CN" altLang="en-US"/>
          </a:p>
        </p:txBody>
      </p:sp>
      <p:graphicFrame>
        <p:nvGraphicFramePr>
          <p:cNvPr id="10" name="表格 9"/>
          <p:cNvGraphicFramePr/>
          <p:nvPr>
            <p:custDataLst>
              <p:tags r:id="rId1"/>
            </p:custDataLst>
            <p:extLst>
              <p:ext uri="{D42A27DB-BD31-4B8C-83A1-F6EECF244321}">
                <p14:modId xmlns:p14="http://schemas.microsoft.com/office/powerpoint/2010/main" val="2516268301"/>
              </p:ext>
            </p:extLst>
          </p:nvPr>
        </p:nvGraphicFramePr>
        <p:xfrm>
          <a:off x="6326257" y="502920"/>
          <a:ext cx="4780528" cy="6037028"/>
        </p:xfrm>
        <a:graphic>
          <a:graphicData uri="http://schemas.openxmlformats.org/drawingml/2006/table">
            <a:tbl>
              <a:tblPr firstRow="1" bandRow="1">
                <a:tableStyleId>{5C22544A-7EE6-4342-B048-85BDC9FD1C3A}</a:tableStyleId>
              </a:tblPr>
              <a:tblGrid>
                <a:gridCol w="710647">
                  <a:extLst>
                    <a:ext uri="{9D8B030D-6E8A-4147-A177-3AD203B41FA5}">
                      <a16:colId xmlns:a16="http://schemas.microsoft.com/office/drawing/2014/main" val="20000"/>
                    </a:ext>
                  </a:extLst>
                </a:gridCol>
                <a:gridCol w="4069881">
                  <a:extLst>
                    <a:ext uri="{9D8B030D-6E8A-4147-A177-3AD203B41FA5}">
                      <a16:colId xmlns:a16="http://schemas.microsoft.com/office/drawing/2014/main" val="20001"/>
                    </a:ext>
                  </a:extLst>
                </a:gridCol>
              </a:tblGrid>
              <a:tr h="365760">
                <a:tc>
                  <a:txBody>
                    <a:bodyPr/>
                    <a:lstStyle/>
                    <a:p>
                      <a:pPr algn="ctr">
                        <a:buNone/>
                      </a:pPr>
                      <a:r>
                        <a:rPr lang="zh-CN" altLang="en-US"/>
                        <a:t>单词</a:t>
                      </a:r>
                    </a:p>
                  </a:txBody>
                  <a:tcPr>
                    <a:solidFill>
                      <a:schemeClr val="accent2"/>
                    </a:solidFill>
                  </a:tcPr>
                </a:tc>
                <a:tc>
                  <a:txBody>
                    <a:bodyPr/>
                    <a:lstStyle/>
                    <a:p>
                      <a:pPr algn="ctr">
                        <a:buNone/>
                      </a:pPr>
                      <a:r>
                        <a:rPr lang="zh-CN" altLang="en-US"/>
                        <a:t>问题</a:t>
                      </a:r>
                    </a:p>
                  </a:txBody>
                  <a:tcPr>
                    <a:solidFill>
                      <a:schemeClr val="accent2"/>
                    </a:solidFill>
                  </a:tcPr>
                </a:tc>
                <a:extLst>
                  <a:ext uri="{0D108BD9-81ED-4DB2-BD59-A6C34878D82A}">
                    <a16:rowId xmlns:a16="http://schemas.microsoft.com/office/drawing/2014/main" val="10000"/>
                  </a:ext>
                </a:extLst>
              </a:tr>
              <a:tr h="274320">
                <a:tc rowSpan="2">
                  <a:txBody>
                    <a:bodyPr/>
                    <a:lstStyle/>
                    <a:p>
                      <a:pPr algn="ctr">
                        <a:buNone/>
                      </a:pPr>
                      <a:r>
                        <a:rPr lang="zh-CN" altLang="en-US" sz="1200"/>
                        <a:t>单词</a:t>
                      </a:r>
                      <a:r>
                        <a:rPr lang="en-US" altLang="zh-CN" sz="1200"/>
                        <a:t>1</a:t>
                      </a:r>
                    </a:p>
                  </a:txBody>
                  <a:tcPr anchor="ctr"/>
                </a:tc>
                <a:tc>
                  <a:txBody>
                    <a:bodyPr/>
                    <a:lstStyle/>
                    <a:p>
                      <a:pPr algn="l">
                        <a:buNone/>
                      </a:pPr>
                      <a:r>
                        <a:rPr lang="zh-CN" altLang="en-US" sz="1200" dirty="0"/>
                        <a:t>问题</a:t>
                      </a:r>
                      <a:r>
                        <a:rPr lang="en-US" altLang="zh-CN" sz="1200" dirty="0"/>
                        <a:t>1</a:t>
                      </a:r>
                      <a:r>
                        <a:rPr lang="zh-CN" altLang="en-US" sz="1200" dirty="0"/>
                        <a:t>：这个单词的使用场景是什么？</a:t>
                      </a:r>
                    </a:p>
                  </a:txBody>
                  <a:tcPr/>
                </a:tc>
                <a:extLst>
                  <a:ext uri="{0D108BD9-81ED-4DB2-BD59-A6C34878D82A}">
                    <a16:rowId xmlns:a16="http://schemas.microsoft.com/office/drawing/2014/main" val="10001"/>
                  </a:ext>
                </a:extLst>
              </a:tr>
              <a:tr h="274320">
                <a:tc vMerge="1">
                  <a:txBody>
                    <a:bodyPr/>
                    <a:lstStyle/>
                    <a:p>
                      <a:endParaRPr lang="zh-CN"/>
                    </a:p>
                  </a:txBody>
                  <a:tcPr/>
                </a:tc>
                <a:tc>
                  <a:txBody>
                    <a:bodyPr/>
                    <a:lstStyle/>
                    <a:p>
                      <a:pPr algn="l">
                        <a:buNone/>
                      </a:pPr>
                      <a:r>
                        <a:rPr lang="zh-CN" altLang="en-US" sz="1200" dirty="0"/>
                        <a:t>问题</a:t>
                      </a:r>
                      <a:r>
                        <a:rPr lang="en-US" altLang="zh-CN" sz="1200" dirty="0"/>
                        <a:t>2</a:t>
                      </a:r>
                      <a:r>
                        <a:rPr lang="zh-CN" altLang="en-US" sz="1200" dirty="0"/>
                        <a:t>：这个单词是褒义词还是贬义词？</a:t>
                      </a:r>
                    </a:p>
                  </a:txBody>
                  <a:tcPr/>
                </a:tc>
                <a:extLst>
                  <a:ext uri="{0D108BD9-81ED-4DB2-BD59-A6C34878D82A}">
                    <a16:rowId xmlns:a16="http://schemas.microsoft.com/office/drawing/2014/main" val="10002"/>
                  </a:ext>
                </a:extLst>
              </a:tr>
              <a:tr h="274320">
                <a:tc rowSpan="2">
                  <a:txBody>
                    <a:bodyPr/>
                    <a:lstStyle/>
                    <a:p>
                      <a:pPr algn="ctr">
                        <a:buNone/>
                      </a:pPr>
                      <a:r>
                        <a:rPr lang="zh-CN" altLang="en-US" sz="1200"/>
                        <a:t>单词</a:t>
                      </a:r>
                      <a:r>
                        <a:rPr lang="en-US" altLang="zh-CN" sz="1200"/>
                        <a:t>2</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200" dirty="0"/>
                        <a:t>问题</a:t>
                      </a:r>
                      <a:r>
                        <a:rPr lang="en-US" altLang="zh-CN" sz="1200" dirty="0"/>
                        <a:t>1</a:t>
                      </a:r>
                      <a:r>
                        <a:rPr lang="zh-CN" altLang="en-US" sz="1200" dirty="0"/>
                        <a:t>：</a:t>
                      </a:r>
                      <a:r>
                        <a:rPr lang="en-US" altLang="zh-CN" sz="1200" b="0" i="0" dirty="0">
                          <a:solidFill>
                            <a:srgbClr val="333333"/>
                          </a:solidFill>
                          <a:effectLst/>
                          <a:latin typeface="Microsoft YaHei" panose="020B0503020204020204" pitchFamily="34" charset="-122"/>
                          <a:ea typeface="Microsoft YaHei" panose="020B0503020204020204" pitchFamily="34" charset="-122"/>
                        </a:rPr>
                        <a:t>serendipity</a:t>
                      </a:r>
                      <a:r>
                        <a:rPr lang="zh-CN" altLang="en-US" sz="1200" b="0" i="0" dirty="0">
                          <a:solidFill>
                            <a:srgbClr val="333333"/>
                          </a:solidFill>
                          <a:effectLst/>
                          <a:latin typeface="Microsoft YaHei" panose="020B0503020204020204" pitchFamily="34" charset="-122"/>
                          <a:ea typeface="Microsoft YaHei" panose="020B0503020204020204" pitchFamily="34" charset="-122"/>
                        </a:rPr>
                        <a:t>这个单词的使用场景是什么？</a:t>
                      </a:r>
                    </a:p>
                  </a:txBody>
                  <a:tcPr/>
                </a:tc>
                <a:extLst>
                  <a:ext uri="{0D108BD9-81ED-4DB2-BD59-A6C34878D82A}">
                    <a16:rowId xmlns:a16="http://schemas.microsoft.com/office/drawing/2014/main" val="10003"/>
                  </a:ext>
                </a:extLst>
              </a:tr>
              <a:tr h="274320">
                <a:tc vMerge="1">
                  <a:txBody>
                    <a:bodyPr/>
                    <a:lstStyle/>
                    <a:p>
                      <a:endParaRPr lang="zh-CN"/>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200" dirty="0"/>
                        <a:t>问题</a:t>
                      </a:r>
                      <a:r>
                        <a:rPr lang="en-US" altLang="zh-CN" sz="1200" dirty="0"/>
                        <a:t>2</a:t>
                      </a:r>
                      <a:r>
                        <a:rPr lang="zh-CN" altLang="en-US" sz="1200" dirty="0"/>
                        <a:t>：</a:t>
                      </a:r>
                      <a:r>
                        <a:rPr lang="zh-CN" altLang="en-US" sz="1200" b="0" i="0" dirty="0">
                          <a:solidFill>
                            <a:srgbClr val="333333"/>
                          </a:solidFill>
                          <a:effectLst/>
                          <a:latin typeface="Microsoft YaHei" panose="020B0503020204020204" pitchFamily="34" charset="-122"/>
                          <a:ea typeface="Microsoft YaHei" panose="020B0503020204020204" pitchFamily="34" charset="-122"/>
                        </a:rPr>
                        <a:t>这个词有什么近义词吗？</a:t>
                      </a:r>
                      <a:endParaRPr lang="en-US" altLang="zh-CN" sz="1200" b="0" i="0" dirty="0">
                        <a:solidFill>
                          <a:srgbClr val="333333"/>
                        </a:solidFill>
                        <a:effectLst/>
                        <a:latin typeface="Microsoft YaHei" panose="020B0503020204020204" pitchFamily="34" charset="-122"/>
                        <a:ea typeface="Microsoft YaHei" panose="020B0503020204020204" pitchFamily="34" charset="-122"/>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zh-CN" altLang="en-US" sz="1200" b="0" i="0" dirty="0">
                        <a:solidFill>
                          <a:srgbClr val="333333"/>
                        </a:solidFill>
                        <a:effectLst/>
                        <a:latin typeface="Microsoft YaHei" panose="020B0503020204020204" pitchFamily="34" charset="-122"/>
                        <a:ea typeface="Microsoft YaHei" panose="020B0503020204020204" pitchFamily="34" charset="-122"/>
                      </a:endParaRPr>
                    </a:p>
                  </a:txBody>
                  <a:tcPr/>
                </a:tc>
                <a:extLst>
                  <a:ext uri="{0D108BD9-81ED-4DB2-BD59-A6C34878D82A}">
                    <a16:rowId xmlns:a16="http://schemas.microsoft.com/office/drawing/2014/main" val="10004"/>
                  </a:ext>
                </a:extLst>
              </a:tr>
              <a:tr h="274320">
                <a:tc rowSpan="2">
                  <a:txBody>
                    <a:bodyPr/>
                    <a:lstStyle/>
                    <a:p>
                      <a:pPr algn="ctr">
                        <a:buNone/>
                      </a:pPr>
                      <a:r>
                        <a:rPr lang="zh-CN" altLang="en-US" sz="1200"/>
                        <a:t>单词</a:t>
                      </a:r>
                      <a:r>
                        <a:rPr lang="en-US" altLang="zh-CN" sz="1200"/>
                        <a:t>3</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200" dirty="0"/>
                        <a:t>问题</a:t>
                      </a:r>
                      <a:r>
                        <a:rPr lang="en-US" altLang="zh-CN" sz="1200" dirty="0"/>
                        <a:t>1</a:t>
                      </a:r>
                      <a:r>
                        <a:rPr lang="zh-CN" altLang="en-US" sz="1200" dirty="0"/>
                        <a:t>：</a:t>
                      </a:r>
                      <a:r>
                        <a:rPr lang="zh-CN" altLang="en-US" sz="1200" b="0" i="0" dirty="0">
                          <a:solidFill>
                            <a:srgbClr val="333333"/>
                          </a:solidFill>
                          <a:effectLst/>
                          <a:latin typeface="Microsoft YaHei" panose="020B0503020204020204" pitchFamily="34" charset="-122"/>
                          <a:ea typeface="Microsoft YaHei" panose="020B0503020204020204" pitchFamily="34" charset="-122"/>
                        </a:rPr>
                        <a:t>能帮我给</a:t>
                      </a:r>
                      <a:r>
                        <a:rPr lang="en-US" altLang="zh-CN" sz="1200" b="0" i="0" dirty="0">
                          <a:solidFill>
                            <a:srgbClr val="333333"/>
                          </a:solidFill>
                          <a:effectLst/>
                          <a:latin typeface="Microsoft YaHei" panose="020B0503020204020204" pitchFamily="34" charset="-122"/>
                          <a:ea typeface="Microsoft YaHei" panose="020B0503020204020204" pitchFamily="34" charset="-122"/>
                        </a:rPr>
                        <a:t>ephemeral</a:t>
                      </a:r>
                      <a:r>
                        <a:rPr lang="zh-CN" altLang="en-US" sz="1200" b="0" i="0" dirty="0">
                          <a:solidFill>
                            <a:srgbClr val="333333"/>
                          </a:solidFill>
                          <a:effectLst/>
                          <a:latin typeface="Microsoft YaHei" panose="020B0503020204020204" pitchFamily="34" charset="-122"/>
                          <a:ea typeface="Microsoft YaHei" panose="020B0503020204020204" pitchFamily="34" charset="-122"/>
                        </a:rPr>
                        <a:t>这个单词的用法举个例子吗？</a:t>
                      </a:r>
                    </a:p>
                  </a:txBody>
                  <a:tcPr/>
                </a:tc>
                <a:extLst>
                  <a:ext uri="{0D108BD9-81ED-4DB2-BD59-A6C34878D82A}">
                    <a16:rowId xmlns:a16="http://schemas.microsoft.com/office/drawing/2014/main" val="10005"/>
                  </a:ext>
                </a:extLst>
              </a:tr>
              <a:tr h="274320">
                <a:tc vMerge="1">
                  <a:txBody>
                    <a:bodyPr/>
                    <a:lstStyle/>
                    <a:p>
                      <a:endParaRPr lang="zh-CN"/>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200" dirty="0"/>
                        <a:t>问题</a:t>
                      </a:r>
                      <a:r>
                        <a:rPr lang="en-US" altLang="zh-CN" sz="1200" dirty="0"/>
                        <a:t>2</a:t>
                      </a:r>
                      <a:r>
                        <a:rPr lang="zh-CN" altLang="en-US" sz="1200" dirty="0"/>
                        <a:t>：</a:t>
                      </a:r>
                      <a:r>
                        <a:rPr lang="zh-CN" altLang="en-US" sz="1200" b="0" i="0" dirty="0">
                          <a:solidFill>
                            <a:srgbClr val="333333"/>
                          </a:solidFill>
                          <a:effectLst/>
                          <a:latin typeface="Microsoft YaHei" panose="020B0503020204020204" pitchFamily="34" charset="-122"/>
                          <a:ea typeface="Microsoft YaHei" panose="020B0503020204020204" pitchFamily="34" charset="-122"/>
                        </a:rPr>
                        <a:t>这个单词的近义词有什么？</a:t>
                      </a:r>
                    </a:p>
                  </a:txBody>
                  <a:tcPr/>
                </a:tc>
                <a:extLst>
                  <a:ext uri="{0D108BD9-81ED-4DB2-BD59-A6C34878D82A}">
                    <a16:rowId xmlns:a16="http://schemas.microsoft.com/office/drawing/2014/main" val="10006"/>
                  </a:ext>
                </a:extLst>
              </a:tr>
              <a:tr h="274320">
                <a:tc rowSpan="2">
                  <a:txBody>
                    <a:bodyPr/>
                    <a:lstStyle/>
                    <a:p>
                      <a:pPr algn="ctr">
                        <a:buNone/>
                      </a:pPr>
                      <a:r>
                        <a:rPr lang="zh-CN" altLang="en-US" sz="1200"/>
                        <a:t>单词</a:t>
                      </a:r>
                      <a:r>
                        <a:rPr lang="en-US" altLang="zh-CN" sz="1200"/>
                        <a:t>4</a:t>
                      </a:r>
                    </a:p>
                  </a:txBody>
                  <a:tcPr anchor="ctr"/>
                </a:tc>
                <a:tc>
                  <a:txBody>
                    <a:bodyPr/>
                    <a:lstStyle/>
                    <a:p>
                      <a:pPr algn="l">
                        <a:buNone/>
                      </a:pPr>
                      <a:r>
                        <a:rPr lang="zh-CN" altLang="en-US" sz="1200" dirty="0"/>
                        <a:t>问题</a:t>
                      </a:r>
                      <a:r>
                        <a:rPr lang="en-US" altLang="zh-CN" sz="1200" dirty="0"/>
                        <a:t>1</a:t>
                      </a:r>
                      <a:r>
                        <a:rPr lang="zh-CN" altLang="en-US" sz="1200" dirty="0"/>
                        <a:t>：</a:t>
                      </a:r>
                      <a:r>
                        <a:rPr lang="en-US" altLang="zh-CN" sz="1200" b="0" i="0" dirty="0">
                          <a:solidFill>
                            <a:srgbClr val="333333"/>
                          </a:solidFill>
                          <a:effectLst/>
                          <a:latin typeface="Microsoft YaHei" panose="020B0503020204020204" pitchFamily="34" charset="-122"/>
                          <a:ea typeface="Microsoft YaHei" panose="020B0503020204020204" pitchFamily="34" charset="-122"/>
                        </a:rPr>
                        <a:t>Limerence</a:t>
                      </a:r>
                      <a:r>
                        <a:rPr lang="zh-CN" altLang="en-US" sz="1200" b="0" i="0" dirty="0">
                          <a:solidFill>
                            <a:srgbClr val="333333"/>
                          </a:solidFill>
                          <a:effectLst/>
                          <a:latin typeface="Microsoft YaHei" panose="020B0503020204020204" pitchFamily="34" charset="-122"/>
                          <a:ea typeface="Microsoft YaHei" panose="020B0503020204020204" pitchFamily="34" charset="-122"/>
                        </a:rPr>
                        <a:t>这个单词的用法能帮我举个例子吗</a:t>
                      </a:r>
                      <a:endParaRPr lang="zh-CN" altLang="en-US" sz="1200" dirty="0"/>
                    </a:p>
                  </a:txBody>
                  <a:tcPr/>
                </a:tc>
                <a:extLst>
                  <a:ext uri="{0D108BD9-81ED-4DB2-BD59-A6C34878D82A}">
                    <a16:rowId xmlns:a16="http://schemas.microsoft.com/office/drawing/2014/main" val="10007"/>
                  </a:ext>
                </a:extLst>
              </a:tr>
              <a:tr h="274320">
                <a:tc vMerge="1">
                  <a:txBody>
                    <a:bodyPr/>
                    <a:lstStyle/>
                    <a:p>
                      <a:endParaRPr lang="zh-CN"/>
                    </a:p>
                  </a:txBody>
                  <a:tcPr/>
                </a:tc>
                <a:tc>
                  <a:txBody>
                    <a:bodyPr/>
                    <a:lstStyle/>
                    <a:p>
                      <a:pPr algn="l">
                        <a:buNone/>
                      </a:pPr>
                      <a:r>
                        <a:rPr lang="zh-CN" altLang="en-US" sz="1200" dirty="0"/>
                        <a:t>问题</a:t>
                      </a:r>
                      <a:r>
                        <a:rPr lang="en-US" altLang="zh-CN" sz="1200" dirty="0"/>
                        <a:t>2</a:t>
                      </a:r>
                      <a:r>
                        <a:rPr lang="zh-CN" altLang="en-US" sz="1200" dirty="0"/>
                        <a:t>：</a:t>
                      </a:r>
                      <a:r>
                        <a:rPr lang="zh-CN" altLang="en-US" sz="1200" b="0" i="0" dirty="0">
                          <a:solidFill>
                            <a:srgbClr val="333333"/>
                          </a:solidFill>
                          <a:effectLst/>
                          <a:latin typeface="Microsoft YaHei" panose="020B0503020204020204" pitchFamily="34" charset="-122"/>
                          <a:ea typeface="Microsoft YaHei" panose="020B0503020204020204" pitchFamily="34" charset="-122"/>
                        </a:rPr>
                        <a:t>这个单词的近义词有什么，帮我附上中文翻译</a:t>
                      </a:r>
                      <a:endParaRPr lang="zh-CN" altLang="en-US" sz="1200" dirty="0"/>
                    </a:p>
                  </a:txBody>
                  <a:tcPr/>
                </a:tc>
                <a:extLst>
                  <a:ext uri="{0D108BD9-81ED-4DB2-BD59-A6C34878D82A}">
                    <a16:rowId xmlns:a16="http://schemas.microsoft.com/office/drawing/2014/main" val="10008"/>
                  </a:ext>
                </a:extLst>
              </a:tr>
              <a:tr h="274320">
                <a:tc rowSpan="2">
                  <a:txBody>
                    <a:bodyPr/>
                    <a:lstStyle/>
                    <a:p>
                      <a:pPr algn="ctr">
                        <a:buNone/>
                      </a:pPr>
                      <a:r>
                        <a:rPr lang="zh-CN" altLang="en-US" sz="1200"/>
                        <a:t>单词</a:t>
                      </a:r>
                      <a:r>
                        <a:rPr lang="en-US" altLang="zh-CN" sz="1200"/>
                        <a:t>5</a:t>
                      </a:r>
                    </a:p>
                  </a:txBody>
                  <a:tcPr anchor="ctr"/>
                </a:tc>
                <a:tc>
                  <a:txBody>
                    <a:bodyPr/>
                    <a:lstStyle/>
                    <a:p>
                      <a:pPr algn="l">
                        <a:buNone/>
                      </a:pPr>
                      <a:r>
                        <a:rPr lang="zh-CN" altLang="en-US" sz="1200" dirty="0"/>
                        <a:t>问题</a:t>
                      </a:r>
                      <a:r>
                        <a:rPr lang="en-US" altLang="zh-CN" sz="1200" dirty="0"/>
                        <a:t>1</a:t>
                      </a:r>
                      <a:r>
                        <a:rPr lang="zh-CN" altLang="en-US" sz="1200" dirty="0"/>
                        <a:t>：</a:t>
                      </a:r>
                      <a:r>
                        <a:rPr lang="en-US" altLang="zh-CN" sz="1200" b="0" i="0" dirty="0">
                          <a:solidFill>
                            <a:srgbClr val="333333"/>
                          </a:solidFill>
                          <a:effectLst/>
                          <a:latin typeface="Microsoft YaHei" panose="020B0503020204020204" pitchFamily="34" charset="-122"/>
                          <a:ea typeface="Microsoft YaHei" panose="020B0503020204020204" pitchFamily="34" charset="-122"/>
                        </a:rPr>
                        <a:t>mellifluous</a:t>
                      </a:r>
                      <a:r>
                        <a:rPr lang="zh-CN" altLang="en-US" sz="1200" b="0" i="0" dirty="0">
                          <a:solidFill>
                            <a:srgbClr val="333333"/>
                          </a:solidFill>
                          <a:effectLst/>
                          <a:latin typeface="Microsoft YaHei" panose="020B0503020204020204" pitchFamily="34" charset="-122"/>
                          <a:ea typeface="Microsoft YaHei" panose="020B0503020204020204" pitchFamily="34" charset="-122"/>
                        </a:rPr>
                        <a:t>这个单词用法举例</a:t>
                      </a:r>
                      <a:endParaRPr lang="zh-CN" altLang="en-US" sz="1200" dirty="0"/>
                    </a:p>
                  </a:txBody>
                  <a:tcPr/>
                </a:tc>
                <a:extLst>
                  <a:ext uri="{0D108BD9-81ED-4DB2-BD59-A6C34878D82A}">
                    <a16:rowId xmlns:a16="http://schemas.microsoft.com/office/drawing/2014/main" val="10009"/>
                  </a:ext>
                </a:extLst>
              </a:tr>
              <a:tr h="274320">
                <a:tc vMerge="1">
                  <a:txBody>
                    <a:bodyPr/>
                    <a:lstStyle/>
                    <a:p>
                      <a:endParaRPr lang="zh-CN"/>
                    </a:p>
                  </a:txBody>
                  <a:tcPr/>
                </a:tc>
                <a:tc>
                  <a:txBody>
                    <a:bodyPr/>
                    <a:lstStyle/>
                    <a:p>
                      <a:pPr algn="l">
                        <a:buNone/>
                      </a:pPr>
                      <a:r>
                        <a:rPr lang="zh-CN" altLang="en-US" sz="1200" dirty="0"/>
                        <a:t>问题</a:t>
                      </a:r>
                      <a:r>
                        <a:rPr lang="en-US" altLang="zh-CN" sz="1200" dirty="0"/>
                        <a:t>2</a:t>
                      </a:r>
                      <a:r>
                        <a:rPr lang="zh-CN" altLang="en-US" sz="1200" dirty="0"/>
                        <a:t>：</a:t>
                      </a:r>
                      <a:r>
                        <a:rPr lang="zh-CN" altLang="en-US" sz="1200" b="0" i="0" dirty="0">
                          <a:solidFill>
                            <a:srgbClr val="333333"/>
                          </a:solidFill>
                          <a:effectLst/>
                          <a:latin typeface="Microsoft YaHei" panose="020B0503020204020204" pitchFamily="34" charset="-122"/>
                          <a:ea typeface="Microsoft YaHei" panose="020B0503020204020204" pitchFamily="34" charset="-122"/>
                        </a:rPr>
                        <a:t>这个单词的近义词有什么，附上中文翻译</a:t>
                      </a:r>
                      <a:endParaRPr lang="zh-CN" altLang="en-US" sz="1200" dirty="0"/>
                    </a:p>
                  </a:txBody>
                  <a:tcPr/>
                </a:tc>
                <a:extLst>
                  <a:ext uri="{0D108BD9-81ED-4DB2-BD59-A6C34878D82A}">
                    <a16:rowId xmlns:a16="http://schemas.microsoft.com/office/drawing/2014/main" val="10010"/>
                  </a:ext>
                </a:extLst>
              </a:tr>
              <a:tr h="274320">
                <a:tc rowSpan="2">
                  <a:txBody>
                    <a:bodyPr/>
                    <a:lstStyle/>
                    <a:p>
                      <a:pPr algn="ctr">
                        <a:buNone/>
                      </a:pPr>
                      <a:r>
                        <a:rPr lang="zh-CN" altLang="en-US" sz="1200"/>
                        <a:t>单词</a:t>
                      </a:r>
                      <a:r>
                        <a:rPr lang="en-US" altLang="zh-CN" sz="1200"/>
                        <a:t>6</a:t>
                      </a:r>
                    </a:p>
                  </a:txBody>
                  <a:tcPr anchor="ctr"/>
                </a:tc>
                <a:tc>
                  <a:txBody>
                    <a:bodyPr/>
                    <a:lstStyle/>
                    <a:p>
                      <a:pPr algn="l">
                        <a:buNone/>
                      </a:pPr>
                      <a:r>
                        <a:rPr lang="zh-CN" altLang="en-US" sz="1200" dirty="0"/>
                        <a:t>问题</a:t>
                      </a:r>
                      <a:r>
                        <a:rPr lang="en-US" altLang="zh-CN" sz="1200" dirty="0"/>
                        <a:t>1</a:t>
                      </a:r>
                      <a:r>
                        <a:rPr lang="zh-CN" altLang="en-US" sz="1200" dirty="0"/>
                        <a:t>：</a:t>
                      </a:r>
                      <a:r>
                        <a:rPr lang="en-US" altLang="zh-CN" sz="1200" b="0" i="0" dirty="0">
                          <a:solidFill>
                            <a:srgbClr val="333333"/>
                          </a:solidFill>
                          <a:effectLst/>
                          <a:latin typeface="Microsoft YaHei" panose="020B0503020204020204" pitchFamily="34" charset="-122"/>
                          <a:ea typeface="Microsoft YaHei" panose="020B0503020204020204" pitchFamily="34" charset="-122"/>
                        </a:rPr>
                        <a:t>solitude</a:t>
                      </a:r>
                      <a:r>
                        <a:rPr lang="zh-CN" altLang="en-US" sz="1200" b="0" i="0" dirty="0">
                          <a:solidFill>
                            <a:srgbClr val="333333"/>
                          </a:solidFill>
                          <a:effectLst/>
                          <a:latin typeface="Microsoft YaHei" panose="020B0503020204020204" pitchFamily="34" charset="-122"/>
                          <a:ea typeface="Microsoft YaHei" panose="020B0503020204020204" pitchFamily="34" charset="-122"/>
                        </a:rPr>
                        <a:t>这个单词的的用法举例</a:t>
                      </a:r>
                      <a:endParaRPr lang="zh-CN" altLang="en-US" sz="1200" dirty="0"/>
                    </a:p>
                  </a:txBody>
                  <a:tcPr/>
                </a:tc>
                <a:extLst>
                  <a:ext uri="{0D108BD9-81ED-4DB2-BD59-A6C34878D82A}">
                    <a16:rowId xmlns:a16="http://schemas.microsoft.com/office/drawing/2014/main" val="10011"/>
                  </a:ext>
                </a:extLst>
              </a:tr>
              <a:tr h="274320">
                <a:tc vMerge="1">
                  <a:txBody>
                    <a:bodyPr/>
                    <a:lstStyle/>
                    <a:p>
                      <a:endParaRPr lang="zh-CN"/>
                    </a:p>
                  </a:txBody>
                  <a:tcPr/>
                </a:tc>
                <a:tc>
                  <a:txBody>
                    <a:bodyPr/>
                    <a:lstStyle/>
                    <a:p>
                      <a:pPr algn="l">
                        <a:buNone/>
                      </a:pPr>
                      <a:r>
                        <a:rPr lang="zh-CN" altLang="en-US" sz="1200" dirty="0"/>
                        <a:t>问题</a:t>
                      </a:r>
                      <a:r>
                        <a:rPr lang="en-US" altLang="zh-CN" sz="1200" dirty="0"/>
                        <a:t>2</a:t>
                      </a:r>
                      <a:r>
                        <a:rPr lang="zh-CN" altLang="en-US" sz="1200" dirty="0"/>
                        <a:t>：</a:t>
                      </a:r>
                      <a:r>
                        <a:rPr lang="en-US" altLang="zh-CN" sz="1200" b="0" i="0" dirty="0">
                          <a:solidFill>
                            <a:srgbClr val="333333"/>
                          </a:solidFill>
                          <a:effectLst/>
                          <a:latin typeface="Microsoft YaHei" panose="020B0503020204020204" pitchFamily="34" charset="-122"/>
                          <a:ea typeface="Microsoft YaHei" panose="020B0503020204020204" pitchFamily="34" charset="-122"/>
                        </a:rPr>
                        <a:t>solitude </a:t>
                      </a:r>
                      <a:r>
                        <a:rPr lang="zh-CN" altLang="en-US" sz="1200" b="0" i="0" dirty="0">
                          <a:solidFill>
                            <a:srgbClr val="333333"/>
                          </a:solidFill>
                          <a:effectLst/>
                          <a:latin typeface="Microsoft YaHei" panose="020B0503020204020204" pitchFamily="34" charset="-122"/>
                          <a:ea typeface="Microsoft YaHei" panose="020B0503020204020204" pitchFamily="34" charset="-122"/>
                        </a:rPr>
                        <a:t>的近义词和反义词举例</a:t>
                      </a:r>
                      <a:endParaRPr lang="zh-CN" altLang="en-US" sz="1200" dirty="0"/>
                    </a:p>
                  </a:txBody>
                  <a:tcPr/>
                </a:tc>
                <a:extLst>
                  <a:ext uri="{0D108BD9-81ED-4DB2-BD59-A6C34878D82A}">
                    <a16:rowId xmlns:a16="http://schemas.microsoft.com/office/drawing/2014/main" val="10012"/>
                  </a:ext>
                </a:extLst>
              </a:tr>
              <a:tr h="274320">
                <a:tc rowSpan="2">
                  <a:txBody>
                    <a:bodyPr/>
                    <a:lstStyle/>
                    <a:p>
                      <a:pPr algn="ctr">
                        <a:buNone/>
                      </a:pPr>
                      <a:r>
                        <a:rPr lang="zh-CN" altLang="en-US" sz="1200"/>
                        <a:t>单词</a:t>
                      </a:r>
                      <a:r>
                        <a:rPr lang="en-US" altLang="zh-CN" sz="1200"/>
                        <a:t>7</a:t>
                      </a:r>
                    </a:p>
                  </a:txBody>
                  <a:tcPr anchor="ctr"/>
                </a:tc>
                <a:tc>
                  <a:txBody>
                    <a:bodyPr/>
                    <a:lstStyle/>
                    <a:p>
                      <a:pPr algn="l">
                        <a:buNone/>
                      </a:pPr>
                      <a:r>
                        <a:rPr lang="zh-CN" altLang="en-US" sz="1200" dirty="0"/>
                        <a:t>问题</a:t>
                      </a:r>
                      <a:r>
                        <a:rPr lang="en-US" altLang="zh-CN" sz="1200" dirty="0"/>
                        <a:t>1</a:t>
                      </a:r>
                      <a:r>
                        <a:rPr lang="zh-CN" altLang="en-US" sz="1200" dirty="0"/>
                        <a:t>：</a:t>
                      </a:r>
                      <a:r>
                        <a:rPr lang="en-US" altLang="zh-CN" sz="1200" b="0" i="0" dirty="0">
                          <a:solidFill>
                            <a:srgbClr val="333333"/>
                          </a:solidFill>
                          <a:effectLst/>
                          <a:latin typeface="Microsoft YaHei" panose="020B0503020204020204" pitchFamily="34" charset="-122"/>
                          <a:ea typeface="Microsoft YaHei" panose="020B0503020204020204" pitchFamily="34" charset="-122"/>
                        </a:rPr>
                        <a:t> epiphany</a:t>
                      </a:r>
                      <a:r>
                        <a:rPr lang="zh-CN" altLang="en-US" sz="1200" b="0" i="0" dirty="0">
                          <a:solidFill>
                            <a:srgbClr val="333333"/>
                          </a:solidFill>
                          <a:effectLst/>
                          <a:latin typeface="Microsoft YaHei" panose="020B0503020204020204" pitchFamily="34" charset="-122"/>
                          <a:ea typeface="Microsoft YaHei" panose="020B0503020204020204" pitchFamily="34" charset="-122"/>
                        </a:rPr>
                        <a:t>这个单词的意思和用法</a:t>
                      </a:r>
                      <a:endParaRPr lang="zh-CN" altLang="en-US" sz="1200" dirty="0"/>
                    </a:p>
                  </a:txBody>
                  <a:tcPr/>
                </a:tc>
                <a:extLst>
                  <a:ext uri="{0D108BD9-81ED-4DB2-BD59-A6C34878D82A}">
                    <a16:rowId xmlns:a16="http://schemas.microsoft.com/office/drawing/2014/main" val="10013"/>
                  </a:ext>
                </a:extLst>
              </a:tr>
              <a:tr h="274320">
                <a:tc vMerge="1">
                  <a:txBody>
                    <a:bodyPr/>
                    <a:lstStyle/>
                    <a:p>
                      <a:endParaRPr lang="zh-CN"/>
                    </a:p>
                  </a:txBody>
                  <a:tcPr/>
                </a:tc>
                <a:tc>
                  <a:txBody>
                    <a:bodyPr/>
                    <a:lstStyle/>
                    <a:p>
                      <a:pPr algn="l">
                        <a:buNone/>
                      </a:pPr>
                      <a:r>
                        <a:rPr lang="zh-CN" altLang="en-US" sz="1200" dirty="0"/>
                        <a:t>问题</a:t>
                      </a:r>
                      <a:r>
                        <a:rPr lang="en-US" altLang="zh-CN" sz="1200" dirty="0"/>
                        <a:t>2</a:t>
                      </a:r>
                      <a:r>
                        <a:rPr lang="zh-CN" altLang="en-US" sz="1200" dirty="0"/>
                        <a:t>：</a:t>
                      </a:r>
                      <a:r>
                        <a:rPr lang="zh-CN" altLang="en-US" sz="1200" b="0" i="0" dirty="0">
                          <a:solidFill>
                            <a:srgbClr val="333333"/>
                          </a:solidFill>
                          <a:effectLst/>
                          <a:latin typeface="Microsoft YaHei" panose="020B0503020204020204" pitchFamily="34" charset="-122"/>
                          <a:ea typeface="Microsoft YaHei" panose="020B0503020204020204" pitchFamily="34" charset="-122"/>
                        </a:rPr>
                        <a:t>这个单词的近义词举例，附上中文翻译</a:t>
                      </a:r>
                      <a:endParaRPr lang="zh-CN" altLang="en-US" sz="1200" dirty="0"/>
                    </a:p>
                  </a:txBody>
                  <a:tcPr/>
                </a:tc>
                <a:extLst>
                  <a:ext uri="{0D108BD9-81ED-4DB2-BD59-A6C34878D82A}">
                    <a16:rowId xmlns:a16="http://schemas.microsoft.com/office/drawing/2014/main" val="10014"/>
                  </a:ext>
                </a:extLst>
              </a:tr>
              <a:tr h="274320">
                <a:tc rowSpan="2">
                  <a:txBody>
                    <a:bodyPr/>
                    <a:lstStyle/>
                    <a:p>
                      <a:pPr algn="ctr">
                        <a:buNone/>
                      </a:pPr>
                      <a:r>
                        <a:rPr lang="zh-CN" altLang="en-US" sz="1200"/>
                        <a:t>单词</a:t>
                      </a:r>
                      <a:r>
                        <a:rPr lang="en-US" altLang="zh-CN" sz="1200"/>
                        <a:t>8</a:t>
                      </a:r>
                    </a:p>
                  </a:txBody>
                  <a:tcPr anchor="ctr"/>
                </a:tc>
                <a:tc>
                  <a:txBody>
                    <a:bodyPr/>
                    <a:lstStyle/>
                    <a:p>
                      <a:pPr algn="l">
                        <a:buNone/>
                      </a:pPr>
                      <a:r>
                        <a:rPr lang="zh-CN" altLang="en-US" sz="1200" dirty="0"/>
                        <a:t>问题</a:t>
                      </a:r>
                      <a:r>
                        <a:rPr lang="en-US" altLang="zh-CN" sz="1200" dirty="0"/>
                        <a:t>1</a:t>
                      </a:r>
                      <a:r>
                        <a:rPr lang="zh-CN" altLang="en-US" sz="1200" dirty="0"/>
                        <a:t>：</a:t>
                      </a:r>
                      <a:r>
                        <a:rPr lang="en-US" altLang="zh-CN" sz="1200" b="0" i="0" dirty="0">
                          <a:solidFill>
                            <a:srgbClr val="333333"/>
                          </a:solidFill>
                          <a:effectLst/>
                          <a:latin typeface="Microsoft YaHei" panose="020B0503020204020204" pitchFamily="34" charset="-122"/>
                          <a:ea typeface="Microsoft YaHei" panose="020B0503020204020204" pitchFamily="34" charset="-122"/>
                        </a:rPr>
                        <a:t>lugubrious</a:t>
                      </a:r>
                      <a:r>
                        <a:rPr lang="zh-CN" altLang="en-US" sz="1200" b="0" i="0" dirty="0">
                          <a:solidFill>
                            <a:srgbClr val="333333"/>
                          </a:solidFill>
                          <a:effectLst/>
                          <a:latin typeface="Microsoft YaHei" panose="020B0503020204020204" pitchFamily="34" charset="-122"/>
                          <a:ea typeface="Microsoft YaHei" panose="020B0503020204020204" pitchFamily="34" charset="-122"/>
                        </a:rPr>
                        <a:t>的意思和用法</a:t>
                      </a:r>
                      <a:endParaRPr lang="zh-CN" altLang="en-US" sz="1200" dirty="0"/>
                    </a:p>
                  </a:txBody>
                  <a:tcPr/>
                </a:tc>
                <a:extLst>
                  <a:ext uri="{0D108BD9-81ED-4DB2-BD59-A6C34878D82A}">
                    <a16:rowId xmlns:a16="http://schemas.microsoft.com/office/drawing/2014/main" val="10015"/>
                  </a:ext>
                </a:extLst>
              </a:tr>
              <a:tr h="274320">
                <a:tc vMerge="1">
                  <a:txBody>
                    <a:bodyPr/>
                    <a:lstStyle/>
                    <a:p>
                      <a:endParaRPr lang="zh-CN"/>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200" dirty="0"/>
                        <a:t>问题</a:t>
                      </a:r>
                      <a:r>
                        <a:rPr lang="en-US" altLang="zh-CN" sz="1200" dirty="0"/>
                        <a:t>2</a:t>
                      </a:r>
                      <a:r>
                        <a:rPr lang="zh-CN" altLang="en-US" sz="1200" dirty="0"/>
                        <a:t>：</a:t>
                      </a:r>
                      <a:r>
                        <a:rPr lang="zh-CN" altLang="en-US" sz="1200" b="0" i="0" dirty="0">
                          <a:solidFill>
                            <a:srgbClr val="333333"/>
                          </a:solidFill>
                          <a:effectLst/>
                          <a:latin typeface="Microsoft YaHei" panose="020B0503020204020204" pitchFamily="34" charset="-122"/>
                          <a:ea typeface="Microsoft YaHei" panose="020B0503020204020204" pitchFamily="34" charset="-122"/>
                        </a:rPr>
                        <a:t>这个单词的近义词举例，附上中文意思</a:t>
                      </a:r>
                    </a:p>
                  </a:txBody>
                  <a:tcPr/>
                </a:tc>
                <a:extLst>
                  <a:ext uri="{0D108BD9-81ED-4DB2-BD59-A6C34878D82A}">
                    <a16:rowId xmlns:a16="http://schemas.microsoft.com/office/drawing/2014/main" val="10016"/>
                  </a:ext>
                </a:extLst>
              </a:tr>
              <a:tr h="274320">
                <a:tc rowSpan="2">
                  <a:txBody>
                    <a:bodyPr/>
                    <a:lstStyle/>
                    <a:p>
                      <a:pPr algn="ctr">
                        <a:buNone/>
                      </a:pPr>
                      <a:r>
                        <a:rPr lang="zh-CN" altLang="en-US" sz="1200"/>
                        <a:t>单词</a:t>
                      </a:r>
                      <a:r>
                        <a:rPr lang="en-US" altLang="zh-CN" sz="1200"/>
                        <a:t>9</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200" dirty="0"/>
                        <a:t>问题</a:t>
                      </a:r>
                      <a:r>
                        <a:rPr lang="en-US" altLang="zh-CN" sz="1200" dirty="0"/>
                        <a:t>1</a:t>
                      </a:r>
                      <a:r>
                        <a:rPr lang="zh-CN" altLang="en-US" sz="1200" dirty="0"/>
                        <a:t>：</a:t>
                      </a:r>
                      <a:r>
                        <a:rPr lang="en-US" altLang="zh-CN" sz="1200" b="0" i="0" dirty="0">
                          <a:solidFill>
                            <a:srgbClr val="333333"/>
                          </a:solidFill>
                          <a:effectLst/>
                          <a:latin typeface="Microsoft YaHei" panose="020B0503020204020204" pitchFamily="34" charset="-122"/>
                          <a:ea typeface="Microsoft YaHei" panose="020B0503020204020204" pitchFamily="34" charset="-122"/>
                        </a:rPr>
                        <a:t>supercilious</a:t>
                      </a:r>
                      <a:r>
                        <a:rPr lang="zh-CN" altLang="en-US" sz="1200" b="0" i="0" dirty="0">
                          <a:solidFill>
                            <a:srgbClr val="333333"/>
                          </a:solidFill>
                          <a:effectLst/>
                          <a:latin typeface="Microsoft YaHei" panose="020B0503020204020204" pitchFamily="34" charset="-122"/>
                          <a:ea typeface="Microsoft YaHei" panose="020B0503020204020204" pitchFamily="34" charset="-122"/>
                        </a:rPr>
                        <a:t>这个单词的意思是什么？</a:t>
                      </a:r>
                    </a:p>
                  </a:txBody>
                  <a:tcPr/>
                </a:tc>
                <a:extLst>
                  <a:ext uri="{0D108BD9-81ED-4DB2-BD59-A6C34878D82A}">
                    <a16:rowId xmlns:a16="http://schemas.microsoft.com/office/drawing/2014/main" val="10017"/>
                  </a:ext>
                </a:extLst>
              </a:tr>
              <a:tr h="274320">
                <a:tc vMerge="1">
                  <a:txBody>
                    <a:bodyPr/>
                    <a:lstStyle/>
                    <a:p>
                      <a:endParaRPr lang="zh-CN"/>
                    </a:p>
                  </a:txBody>
                  <a:tcPr/>
                </a:tc>
                <a:tc>
                  <a:txBody>
                    <a:bodyPr/>
                    <a:lstStyle/>
                    <a:p>
                      <a:pPr algn="l">
                        <a:buNone/>
                      </a:pPr>
                      <a:r>
                        <a:rPr lang="zh-CN" altLang="en-US" sz="1200" dirty="0"/>
                        <a:t>问题</a:t>
                      </a:r>
                      <a:r>
                        <a:rPr lang="en-US" altLang="zh-CN" sz="1200" dirty="0"/>
                        <a:t>2</a:t>
                      </a:r>
                      <a:r>
                        <a:rPr lang="zh-CN" altLang="en-US" sz="1200" dirty="0"/>
                        <a:t>：</a:t>
                      </a:r>
                      <a:r>
                        <a:rPr lang="zh-CN" altLang="en-US" sz="1200" b="0" i="0" dirty="0">
                          <a:solidFill>
                            <a:srgbClr val="333333"/>
                          </a:solidFill>
                          <a:effectLst/>
                          <a:latin typeface="Microsoft YaHei" panose="020B0503020204020204" pitchFamily="34" charset="-122"/>
                          <a:ea typeface="Microsoft YaHei" panose="020B0503020204020204" pitchFamily="34" charset="-122"/>
                        </a:rPr>
                        <a:t>帮我举几个例子，我是一个三年级的小学生。</a:t>
                      </a:r>
                      <a:endParaRPr lang="zh-CN" altLang="en-US" sz="1200" dirty="0"/>
                    </a:p>
                  </a:txBody>
                  <a:tcPr/>
                </a:tc>
                <a:extLst>
                  <a:ext uri="{0D108BD9-81ED-4DB2-BD59-A6C34878D82A}">
                    <a16:rowId xmlns:a16="http://schemas.microsoft.com/office/drawing/2014/main" val="10018"/>
                  </a:ext>
                </a:extLst>
              </a:tr>
              <a:tr h="274320">
                <a:tc rowSpan="2">
                  <a:txBody>
                    <a:bodyPr/>
                    <a:lstStyle/>
                    <a:p>
                      <a:pPr algn="ctr">
                        <a:buNone/>
                      </a:pPr>
                      <a:r>
                        <a:rPr lang="zh-CN" altLang="en-US" sz="1200"/>
                        <a:t>单词</a:t>
                      </a:r>
                      <a:r>
                        <a:rPr lang="en-US" altLang="zh-CN" sz="1200"/>
                        <a:t>10</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200" dirty="0"/>
                        <a:t>问题</a:t>
                      </a:r>
                      <a:r>
                        <a:rPr lang="en-US" altLang="zh-CN" sz="1200" dirty="0"/>
                        <a:t>1</a:t>
                      </a:r>
                      <a:r>
                        <a:rPr lang="zh-CN" altLang="en-US" sz="1200" dirty="0"/>
                        <a:t>：</a:t>
                      </a:r>
                      <a:r>
                        <a:rPr lang="en-US" altLang="zh-CN" sz="1200" b="0" i="0" dirty="0">
                          <a:solidFill>
                            <a:srgbClr val="333333"/>
                          </a:solidFill>
                          <a:effectLst/>
                          <a:latin typeface="Microsoft YaHei" panose="020B0503020204020204" pitchFamily="34" charset="-122"/>
                          <a:ea typeface="Microsoft YaHei" panose="020B0503020204020204" pitchFamily="34" charset="-122"/>
                        </a:rPr>
                        <a:t>petrichor</a:t>
                      </a:r>
                      <a:r>
                        <a:rPr lang="zh-CN" altLang="en-US" sz="1200" b="0" i="0" dirty="0">
                          <a:solidFill>
                            <a:srgbClr val="333333"/>
                          </a:solidFill>
                          <a:effectLst/>
                          <a:latin typeface="Microsoft YaHei" panose="020B0503020204020204" pitchFamily="34" charset="-122"/>
                          <a:ea typeface="Microsoft YaHei" panose="020B0503020204020204" pitchFamily="34" charset="-122"/>
                        </a:rPr>
                        <a:t>这个单词是什么意思？</a:t>
                      </a:r>
                    </a:p>
                  </a:txBody>
                  <a:tcPr/>
                </a:tc>
                <a:extLst>
                  <a:ext uri="{0D108BD9-81ED-4DB2-BD59-A6C34878D82A}">
                    <a16:rowId xmlns:a16="http://schemas.microsoft.com/office/drawing/2014/main" val="10019"/>
                  </a:ext>
                </a:extLst>
              </a:tr>
              <a:tr h="276308">
                <a:tc vMerge="1">
                  <a:txBody>
                    <a:bodyPr/>
                    <a:lstStyle/>
                    <a:p>
                      <a:endParaRPr lang="zh-CN"/>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200" dirty="0"/>
                        <a:t>问题</a:t>
                      </a:r>
                      <a:r>
                        <a:rPr lang="en-US" altLang="zh-CN" sz="1200" dirty="0"/>
                        <a:t>2</a:t>
                      </a:r>
                      <a:r>
                        <a:rPr lang="zh-CN" altLang="en-US" sz="1200" dirty="0"/>
                        <a:t>：</a:t>
                      </a:r>
                      <a:r>
                        <a:rPr lang="zh-CN" altLang="en-US" sz="1200" b="0" i="0" dirty="0">
                          <a:solidFill>
                            <a:srgbClr val="333333"/>
                          </a:solidFill>
                          <a:effectLst/>
                          <a:latin typeface="Microsoft YaHei" panose="020B0503020204020204" pitchFamily="34" charset="-122"/>
                          <a:ea typeface="Microsoft YaHei" panose="020B0503020204020204" pitchFamily="34" charset="-122"/>
                        </a:rPr>
                        <a:t>这个单词的用法能帮我举个例子吗？</a:t>
                      </a:r>
                      <a:endParaRPr lang="en-US" altLang="zh-CN" sz="1200" b="0" i="0" dirty="0">
                        <a:solidFill>
                          <a:srgbClr val="333333"/>
                        </a:solidFill>
                        <a:effectLst/>
                        <a:latin typeface="Microsoft YaHei" panose="020B0503020204020204" pitchFamily="34" charset="-122"/>
                        <a:ea typeface="Microsoft YaHei" panose="020B0503020204020204" pitchFamily="34" charset="-122"/>
                      </a:endParaRPr>
                    </a:p>
                  </a:txBody>
                  <a:tcPr/>
                </a:tc>
                <a:extLst>
                  <a:ext uri="{0D108BD9-81ED-4DB2-BD59-A6C34878D82A}">
                    <a16:rowId xmlns:a16="http://schemas.microsoft.com/office/drawing/2014/main" val="10020"/>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89865" y="215900"/>
            <a:ext cx="11812905" cy="6405245"/>
          </a:xfrm>
          <a:prstGeom prst="rect">
            <a:avLst/>
          </a:prstGeom>
          <a:noFill/>
          <a:ln w="22225">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7" name="矩形 6"/>
          <p:cNvSpPr/>
          <p:nvPr/>
        </p:nvSpPr>
        <p:spPr>
          <a:xfrm>
            <a:off x="450808" y="424815"/>
            <a:ext cx="5139055" cy="6162537"/>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l"/>
            <a:r>
              <a:rPr lang="en-US" altLang="zh-CN" sz="1000" b="1" i="0" dirty="0">
                <a:solidFill>
                  <a:srgbClr val="333333"/>
                </a:solidFill>
                <a:effectLst/>
                <a:latin typeface="Microsoft YaHei" panose="020B0503020204020204" pitchFamily="34" charset="-122"/>
                <a:ea typeface="Microsoft YaHei" panose="020B0503020204020204" pitchFamily="34" charset="-122"/>
              </a:rPr>
              <a:t>You:</a:t>
            </a:r>
            <a:r>
              <a:rPr lang="en-US" altLang="zh-CN" sz="1000" b="0" i="0" dirty="0">
                <a:solidFill>
                  <a:srgbClr val="333333"/>
                </a:solidFill>
                <a:effectLst/>
                <a:latin typeface="Microsoft YaHei" panose="020B0503020204020204" pitchFamily="34" charset="-122"/>
                <a:ea typeface="Microsoft YaHei" panose="020B0503020204020204" pitchFamily="34" charset="-122"/>
              </a:rPr>
              <a:t> </a:t>
            </a:r>
            <a:r>
              <a:rPr lang="zh-CN" altLang="en-US" sz="1000" b="0" i="0" dirty="0">
                <a:solidFill>
                  <a:srgbClr val="333333"/>
                </a:solidFill>
                <a:effectLst/>
                <a:latin typeface="Microsoft YaHei" panose="020B0503020204020204" pitchFamily="34" charset="-122"/>
                <a:ea typeface="Microsoft YaHei" panose="020B0503020204020204" pitchFamily="34" charset="-122"/>
              </a:rPr>
              <a:t>能帮我给</a:t>
            </a:r>
            <a:r>
              <a:rPr lang="en-US" altLang="zh-CN" sz="1000" b="0" i="0" dirty="0">
                <a:solidFill>
                  <a:srgbClr val="333333"/>
                </a:solidFill>
                <a:effectLst/>
                <a:latin typeface="Microsoft YaHei" panose="020B0503020204020204" pitchFamily="34" charset="-122"/>
                <a:ea typeface="Microsoft YaHei" panose="020B0503020204020204" pitchFamily="34" charset="-122"/>
              </a:rPr>
              <a:t>ephemeral</a:t>
            </a:r>
            <a:r>
              <a:rPr lang="zh-CN" altLang="en-US" sz="1000" b="0" i="0" dirty="0">
                <a:solidFill>
                  <a:srgbClr val="333333"/>
                </a:solidFill>
                <a:effectLst/>
                <a:latin typeface="Microsoft YaHei" panose="020B0503020204020204" pitchFamily="34" charset="-122"/>
                <a:ea typeface="Microsoft YaHei" panose="020B0503020204020204" pitchFamily="34" charset="-122"/>
              </a:rPr>
              <a:t>这个单词的用法举个例子吗？</a:t>
            </a:r>
          </a:p>
          <a:p>
            <a:pPr algn="l"/>
            <a:r>
              <a:rPr lang="en-US" altLang="zh-CN" sz="1000" b="1" i="0" dirty="0" err="1">
                <a:solidFill>
                  <a:srgbClr val="333333"/>
                </a:solidFill>
                <a:effectLst/>
                <a:latin typeface="Microsoft YaHei" panose="020B0503020204020204" pitchFamily="34" charset="-122"/>
                <a:ea typeface="Microsoft YaHei" panose="020B0503020204020204" pitchFamily="34" charset="-122"/>
              </a:rPr>
              <a:t>ChatAI</a:t>
            </a:r>
            <a:r>
              <a:rPr lang="en-US" altLang="zh-CN" sz="1000" b="1" i="0" dirty="0">
                <a:solidFill>
                  <a:srgbClr val="333333"/>
                </a:solidFill>
                <a:effectLst/>
                <a:latin typeface="Microsoft YaHei" panose="020B0503020204020204" pitchFamily="34" charset="-122"/>
                <a:ea typeface="Microsoft YaHei" panose="020B0503020204020204" pitchFamily="34" charset="-122"/>
              </a:rPr>
              <a:t>: </a:t>
            </a:r>
            <a:r>
              <a:rPr lang="zh-CN" altLang="en-US" sz="1000" b="0" i="0" dirty="0">
                <a:solidFill>
                  <a:srgbClr val="333333"/>
                </a:solidFill>
                <a:effectLst/>
                <a:latin typeface="Microsoft YaHei" panose="020B0503020204020204" pitchFamily="34" charset="-122"/>
                <a:ea typeface="Microsoft YaHei" panose="020B0503020204020204" pitchFamily="34" charset="-122"/>
              </a:rPr>
              <a:t>当然，以下是一个例句：</a:t>
            </a:r>
            <a:br>
              <a:rPr lang="zh-CN" altLang="en-US" sz="1000" b="0" i="0" dirty="0">
                <a:solidFill>
                  <a:srgbClr val="333333"/>
                </a:solidFill>
                <a:effectLst/>
                <a:latin typeface="Microsoft YaHei" panose="020B0503020204020204" pitchFamily="34" charset="-122"/>
                <a:ea typeface="Microsoft YaHei" panose="020B0503020204020204" pitchFamily="34" charset="-122"/>
              </a:rPr>
            </a:br>
            <a:br>
              <a:rPr lang="zh-CN" altLang="en-US"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"The beauty of a sunset is ephemeral, lasting only for a brief moment before fading into darkness."</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zh-CN" altLang="en-US" sz="1000" b="0" i="0" dirty="0">
                <a:solidFill>
                  <a:srgbClr val="333333"/>
                </a:solidFill>
                <a:effectLst/>
                <a:latin typeface="Microsoft YaHei" panose="020B0503020204020204" pitchFamily="34" charset="-122"/>
                <a:ea typeface="Microsoft YaHei" panose="020B0503020204020204" pitchFamily="34" charset="-122"/>
              </a:rPr>
              <a:t>这句话表达了日落美景的短暂和瞬息即逝，强调了美丽的事物常常是短暂的，并且很快就会消失。</a:t>
            </a:r>
            <a:r>
              <a:rPr lang="en-US" altLang="zh-CN" sz="1000" b="0" i="0" dirty="0">
                <a:solidFill>
                  <a:srgbClr val="333333"/>
                </a:solidFill>
                <a:effectLst/>
                <a:latin typeface="Microsoft YaHei" panose="020B0503020204020204" pitchFamily="34" charset="-122"/>
                <a:ea typeface="Microsoft YaHei" panose="020B0503020204020204" pitchFamily="34" charset="-122"/>
              </a:rPr>
              <a:t>"ephemeral"</a:t>
            </a:r>
            <a:r>
              <a:rPr lang="zh-CN" altLang="en-US" sz="1000" b="0" i="0" dirty="0">
                <a:solidFill>
                  <a:srgbClr val="333333"/>
                </a:solidFill>
                <a:effectLst/>
                <a:latin typeface="Microsoft YaHei" panose="020B0503020204020204" pitchFamily="34" charset="-122"/>
                <a:ea typeface="Microsoft YaHei" panose="020B0503020204020204" pitchFamily="34" charset="-122"/>
              </a:rPr>
              <a:t>在这里用来形容日落美景短暂的特性。</a:t>
            </a:r>
          </a:p>
          <a:p>
            <a:pPr algn="l"/>
            <a:r>
              <a:rPr lang="en-US" altLang="zh-CN" sz="1000" b="1" i="0" dirty="0">
                <a:solidFill>
                  <a:srgbClr val="333333"/>
                </a:solidFill>
                <a:effectLst/>
                <a:latin typeface="Microsoft YaHei" panose="020B0503020204020204" pitchFamily="34" charset="-122"/>
                <a:ea typeface="Microsoft YaHei" panose="020B0503020204020204" pitchFamily="34" charset="-122"/>
              </a:rPr>
              <a:t>You:</a:t>
            </a:r>
            <a:r>
              <a:rPr lang="en-US" altLang="zh-CN" sz="1000" b="0" i="0" dirty="0">
                <a:solidFill>
                  <a:srgbClr val="333333"/>
                </a:solidFill>
                <a:effectLst/>
                <a:latin typeface="Microsoft YaHei" panose="020B0503020204020204" pitchFamily="34" charset="-122"/>
                <a:ea typeface="Microsoft YaHei" panose="020B0503020204020204" pitchFamily="34" charset="-122"/>
              </a:rPr>
              <a:t> </a:t>
            </a:r>
            <a:r>
              <a:rPr lang="zh-CN" altLang="en-US" sz="1000" b="0" i="0" dirty="0">
                <a:solidFill>
                  <a:srgbClr val="333333"/>
                </a:solidFill>
                <a:effectLst/>
                <a:latin typeface="Microsoft YaHei" panose="020B0503020204020204" pitchFamily="34" charset="-122"/>
                <a:ea typeface="Microsoft YaHei" panose="020B0503020204020204" pitchFamily="34" charset="-122"/>
              </a:rPr>
              <a:t>这个单词的近义词有什么？</a:t>
            </a:r>
          </a:p>
          <a:p>
            <a:pPr algn="l"/>
            <a:r>
              <a:rPr lang="en-US" altLang="zh-CN" sz="1000" b="1" i="0" dirty="0" err="1">
                <a:solidFill>
                  <a:srgbClr val="333333"/>
                </a:solidFill>
                <a:effectLst/>
                <a:latin typeface="Microsoft YaHei" panose="020B0503020204020204" pitchFamily="34" charset="-122"/>
                <a:ea typeface="Microsoft YaHei" panose="020B0503020204020204" pitchFamily="34" charset="-122"/>
              </a:rPr>
              <a:t>ChatAI</a:t>
            </a:r>
            <a:r>
              <a:rPr lang="en-US" altLang="zh-CN" sz="1000" b="1" i="0" dirty="0">
                <a:solidFill>
                  <a:srgbClr val="333333"/>
                </a:solidFill>
                <a:effectLst/>
                <a:latin typeface="Microsoft YaHei" panose="020B0503020204020204" pitchFamily="34" charset="-122"/>
                <a:ea typeface="Microsoft YaHei" panose="020B0503020204020204" pitchFamily="34" charset="-122"/>
              </a:rPr>
              <a:t>: </a:t>
            </a:r>
            <a:r>
              <a:rPr lang="zh-CN" altLang="en-US" sz="1000" b="0" i="0" dirty="0">
                <a:solidFill>
                  <a:srgbClr val="333333"/>
                </a:solidFill>
                <a:effectLst/>
                <a:latin typeface="Microsoft YaHei" panose="020B0503020204020204" pitchFamily="34" charset="-122"/>
                <a:ea typeface="Microsoft YaHei" panose="020B0503020204020204" pitchFamily="34" charset="-122"/>
              </a:rPr>
              <a:t>一些与</a:t>
            </a:r>
            <a:r>
              <a:rPr lang="en-US" altLang="zh-CN" sz="1000" b="0" i="0" dirty="0">
                <a:solidFill>
                  <a:srgbClr val="333333"/>
                </a:solidFill>
                <a:effectLst/>
                <a:latin typeface="Microsoft YaHei" panose="020B0503020204020204" pitchFamily="34" charset="-122"/>
                <a:ea typeface="Microsoft YaHei" panose="020B0503020204020204" pitchFamily="34" charset="-122"/>
              </a:rPr>
              <a:t>"ephemeral"</a:t>
            </a:r>
            <a:r>
              <a:rPr lang="zh-CN" altLang="en-US" sz="1000" b="0" i="0" dirty="0">
                <a:solidFill>
                  <a:srgbClr val="333333"/>
                </a:solidFill>
                <a:effectLst/>
                <a:latin typeface="Microsoft YaHei" panose="020B0503020204020204" pitchFamily="34" charset="-122"/>
                <a:ea typeface="Microsoft YaHei" panose="020B0503020204020204" pitchFamily="34" charset="-122"/>
              </a:rPr>
              <a:t>相关的近义词包括：</a:t>
            </a:r>
            <a:br>
              <a:rPr lang="zh-CN" altLang="en-US" sz="1000" b="0" i="0" dirty="0">
                <a:solidFill>
                  <a:srgbClr val="333333"/>
                </a:solidFill>
                <a:effectLst/>
                <a:latin typeface="Microsoft YaHei" panose="020B0503020204020204" pitchFamily="34" charset="-122"/>
                <a:ea typeface="Microsoft YaHei" panose="020B0503020204020204" pitchFamily="34" charset="-122"/>
              </a:rPr>
            </a:br>
            <a:br>
              <a:rPr lang="zh-CN" altLang="en-US"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1. Transient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2. Fleeting</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3. Temporary</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4. Evanescent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5. Short-lived</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zh-CN" altLang="en-US" sz="1000" b="0" i="0" dirty="0">
                <a:solidFill>
                  <a:srgbClr val="333333"/>
                </a:solidFill>
                <a:effectLst/>
                <a:latin typeface="Microsoft YaHei" panose="020B0503020204020204" pitchFamily="34" charset="-122"/>
                <a:ea typeface="Microsoft YaHei" panose="020B0503020204020204" pitchFamily="34" charset="-122"/>
              </a:rPr>
              <a:t>这些词都表示某物或某事只存在或持续很短时间，与</a:t>
            </a:r>
            <a:r>
              <a:rPr lang="en-US" altLang="zh-CN" sz="1000" b="0" i="0" dirty="0">
                <a:solidFill>
                  <a:srgbClr val="333333"/>
                </a:solidFill>
                <a:effectLst/>
                <a:latin typeface="Microsoft YaHei" panose="020B0503020204020204" pitchFamily="34" charset="-122"/>
                <a:ea typeface="Microsoft YaHei" panose="020B0503020204020204" pitchFamily="34" charset="-122"/>
              </a:rPr>
              <a:t>"ephemeral"</a:t>
            </a:r>
            <a:r>
              <a:rPr lang="zh-CN" altLang="en-US" sz="1000" b="0" i="0" dirty="0">
                <a:solidFill>
                  <a:srgbClr val="333333"/>
                </a:solidFill>
                <a:effectLst/>
                <a:latin typeface="Microsoft YaHei" panose="020B0503020204020204" pitchFamily="34" charset="-122"/>
                <a:ea typeface="Microsoft YaHei" panose="020B0503020204020204" pitchFamily="34" charset="-122"/>
              </a:rPr>
              <a:t>有着相似的含义，但在使用时可能会略有不同的语境和强调。请根据具体情况选择最适合的近义词。</a:t>
            </a:r>
          </a:p>
          <a:p>
            <a:pPr algn="l"/>
            <a:r>
              <a:rPr lang="en-US" altLang="zh-CN" sz="1000" b="1" i="0" dirty="0">
                <a:solidFill>
                  <a:srgbClr val="333333"/>
                </a:solidFill>
                <a:effectLst/>
                <a:latin typeface="Microsoft YaHei" panose="020B0503020204020204" pitchFamily="34" charset="-122"/>
                <a:ea typeface="Microsoft YaHei" panose="020B0503020204020204" pitchFamily="34" charset="-122"/>
              </a:rPr>
              <a:t>You:</a:t>
            </a:r>
            <a:r>
              <a:rPr lang="en-US" altLang="zh-CN" sz="1000" b="0" i="0" dirty="0">
                <a:solidFill>
                  <a:srgbClr val="333333"/>
                </a:solidFill>
                <a:effectLst/>
                <a:latin typeface="Microsoft YaHei" panose="020B0503020204020204" pitchFamily="34" charset="-122"/>
                <a:ea typeface="Microsoft YaHei" panose="020B0503020204020204" pitchFamily="34" charset="-122"/>
              </a:rPr>
              <a:t> Limerence</a:t>
            </a:r>
            <a:r>
              <a:rPr lang="zh-CN" altLang="en-US" sz="1000" b="0" i="0" dirty="0">
                <a:solidFill>
                  <a:srgbClr val="333333"/>
                </a:solidFill>
                <a:effectLst/>
                <a:latin typeface="Microsoft YaHei" panose="020B0503020204020204" pitchFamily="34" charset="-122"/>
                <a:ea typeface="Microsoft YaHei" panose="020B0503020204020204" pitchFamily="34" charset="-122"/>
              </a:rPr>
              <a:t>这个单词的用法能帮我举个例子吗？</a:t>
            </a:r>
          </a:p>
          <a:p>
            <a:pPr algn="l"/>
            <a:r>
              <a:rPr lang="en-US" altLang="zh-CN" sz="1000" b="1" i="0" dirty="0" err="1">
                <a:solidFill>
                  <a:srgbClr val="333333"/>
                </a:solidFill>
                <a:effectLst/>
                <a:latin typeface="Microsoft YaHei" panose="020B0503020204020204" pitchFamily="34" charset="-122"/>
                <a:ea typeface="Microsoft YaHei" panose="020B0503020204020204" pitchFamily="34" charset="-122"/>
              </a:rPr>
              <a:t>ChatAI</a:t>
            </a:r>
            <a:r>
              <a:rPr lang="en-US" altLang="zh-CN" sz="1000" b="1" i="0" dirty="0">
                <a:solidFill>
                  <a:srgbClr val="333333"/>
                </a:solidFill>
                <a:effectLst/>
                <a:latin typeface="Microsoft YaHei" panose="020B0503020204020204" pitchFamily="34" charset="-122"/>
                <a:ea typeface="Microsoft YaHei" panose="020B0503020204020204" pitchFamily="34" charset="-122"/>
              </a:rPr>
              <a:t>: </a:t>
            </a:r>
            <a:r>
              <a:rPr lang="zh-CN" altLang="en-US" sz="1000" b="0" i="0" dirty="0">
                <a:solidFill>
                  <a:srgbClr val="333333"/>
                </a:solidFill>
                <a:effectLst/>
                <a:latin typeface="Microsoft YaHei" panose="020B0503020204020204" pitchFamily="34" charset="-122"/>
                <a:ea typeface="Microsoft YaHei" panose="020B0503020204020204" pitchFamily="34" charset="-122"/>
              </a:rPr>
              <a:t>当然，以下是一个例句：</a:t>
            </a:r>
            <a:br>
              <a:rPr lang="zh-CN" altLang="en-US" sz="1000" b="0" i="0" dirty="0">
                <a:solidFill>
                  <a:srgbClr val="333333"/>
                </a:solidFill>
                <a:effectLst/>
                <a:latin typeface="Microsoft YaHei" panose="020B0503020204020204" pitchFamily="34" charset="-122"/>
                <a:ea typeface="Microsoft YaHei" panose="020B0503020204020204" pitchFamily="34" charset="-122"/>
              </a:rPr>
            </a:br>
            <a:br>
              <a:rPr lang="zh-CN" altLang="en-US"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"Jane experienced intense limerence towards her coworker, feeling overwhelming infatuation and longing for a romantic relationship with him."</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zh-CN" altLang="en-US" sz="1000" b="0" i="0" dirty="0">
                <a:solidFill>
                  <a:srgbClr val="333333"/>
                </a:solidFill>
                <a:effectLst/>
                <a:latin typeface="Microsoft YaHei" panose="020B0503020204020204" pitchFamily="34" charset="-122"/>
                <a:ea typeface="Microsoft YaHei" panose="020B0503020204020204" pitchFamily="34" charset="-122"/>
              </a:rPr>
              <a:t>这个例句描述了</a:t>
            </a:r>
            <a:r>
              <a:rPr lang="en-US" altLang="zh-CN" sz="1000" b="0" i="0" dirty="0">
                <a:solidFill>
                  <a:srgbClr val="333333"/>
                </a:solidFill>
                <a:effectLst/>
                <a:latin typeface="Microsoft YaHei" panose="020B0503020204020204" pitchFamily="34" charset="-122"/>
                <a:ea typeface="Microsoft YaHei" panose="020B0503020204020204" pitchFamily="34" charset="-122"/>
              </a:rPr>
              <a:t>Jane</a:t>
            </a:r>
            <a:r>
              <a:rPr lang="zh-CN" altLang="en-US" sz="1000" b="0" i="0" dirty="0">
                <a:solidFill>
                  <a:srgbClr val="333333"/>
                </a:solidFill>
                <a:effectLst/>
                <a:latin typeface="Microsoft YaHei" panose="020B0503020204020204" pitchFamily="34" charset="-122"/>
                <a:ea typeface="Microsoft YaHei" panose="020B0503020204020204" pitchFamily="34" charset="-122"/>
              </a:rPr>
              <a:t>对同事产生了强烈的</a:t>
            </a:r>
            <a:r>
              <a:rPr lang="en-US" altLang="zh-CN" sz="1000" b="0" i="0" dirty="0">
                <a:solidFill>
                  <a:srgbClr val="333333"/>
                </a:solidFill>
                <a:effectLst/>
                <a:latin typeface="Microsoft YaHei" panose="020B0503020204020204" pitchFamily="34" charset="-122"/>
                <a:ea typeface="Microsoft YaHei" panose="020B0503020204020204" pitchFamily="34" charset="-122"/>
              </a:rPr>
              <a:t>limerence</a:t>
            </a:r>
            <a:r>
              <a:rPr lang="zh-CN" altLang="en-US" sz="1000" b="0" i="0" dirty="0">
                <a:solidFill>
                  <a:srgbClr val="333333"/>
                </a:solidFill>
                <a:effectLst/>
                <a:latin typeface="Microsoft YaHei" panose="020B0503020204020204" pitchFamily="34" charset="-122"/>
                <a:ea typeface="Microsoft YaHei" panose="020B0503020204020204" pitchFamily="34" charset="-122"/>
              </a:rPr>
              <a:t>，表现出对他的强烈迷恋和渴望建立浪漫关系的感情。</a:t>
            </a:r>
            <a:r>
              <a:rPr lang="en-US" altLang="zh-CN" sz="1000" b="0" i="0" dirty="0">
                <a:solidFill>
                  <a:srgbClr val="333333"/>
                </a:solidFill>
                <a:effectLst/>
                <a:latin typeface="Microsoft YaHei" panose="020B0503020204020204" pitchFamily="34" charset="-122"/>
                <a:ea typeface="Microsoft YaHei" panose="020B0503020204020204" pitchFamily="34" charset="-122"/>
              </a:rPr>
              <a:t>"limerence"</a:t>
            </a:r>
            <a:r>
              <a:rPr lang="zh-CN" altLang="en-US" sz="1000" b="0" i="0" dirty="0">
                <a:solidFill>
                  <a:srgbClr val="333333"/>
                </a:solidFill>
                <a:effectLst/>
                <a:latin typeface="Microsoft YaHei" panose="020B0503020204020204" pitchFamily="34" charset="-122"/>
                <a:ea typeface="Microsoft YaHei" panose="020B0503020204020204" pitchFamily="34" charset="-122"/>
              </a:rPr>
              <a:t>指的是一种强烈的、持久的、以不断渴望得到他人回应为特征的恋爱状态。</a:t>
            </a:r>
          </a:p>
          <a:p>
            <a:pPr algn="l"/>
            <a:r>
              <a:rPr lang="en-US" altLang="zh-CN" sz="1000" b="1" i="0" dirty="0">
                <a:solidFill>
                  <a:srgbClr val="333333"/>
                </a:solidFill>
                <a:effectLst/>
                <a:latin typeface="Microsoft YaHei" panose="020B0503020204020204" pitchFamily="34" charset="-122"/>
                <a:ea typeface="Microsoft YaHei" panose="020B0503020204020204" pitchFamily="34" charset="-122"/>
              </a:rPr>
              <a:t>You:</a:t>
            </a:r>
            <a:r>
              <a:rPr lang="en-US" altLang="zh-CN" sz="1000" b="0" i="0" dirty="0">
                <a:solidFill>
                  <a:srgbClr val="333333"/>
                </a:solidFill>
                <a:effectLst/>
                <a:latin typeface="Microsoft YaHei" panose="020B0503020204020204" pitchFamily="34" charset="-122"/>
                <a:ea typeface="Microsoft YaHei" panose="020B0503020204020204" pitchFamily="34" charset="-122"/>
              </a:rPr>
              <a:t> </a:t>
            </a:r>
            <a:r>
              <a:rPr lang="zh-CN" altLang="en-US" sz="1000" b="0" i="0" dirty="0">
                <a:solidFill>
                  <a:srgbClr val="333333"/>
                </a:solidFill>
                <a:effectLst/>
                <a:latin typeface="Microsoft YaHei" panose="020B0503020204020204" pitchFamily="34" charset="-122"/>
                <a:ea typeface="Microsoft YaHei" panose="020B0503020204020204" pitchFamily="34" charset="-122"/>
              </a:rPr>
              <a:t>这个单词的近义词有什么，帮我附上中文翻译</a:t>
            </a:r>
          </a:p>
          <a:p>
            <a:pPr algn="l"/>
            <a:r>
              <a:rPr lang="en-US" altLang="zh-CN" sz="1000" b="1" i="0" dirty="0" err="1">
                <a:solidFill>
                  <a:srgbClr val="333333"/>
                </a:solidFill>
                <a:effectLst/>
                <a:latin typeface="Microsoft YaHei" panose="020B0503020204020204" pitchFamily="34" charset="-122"/>
                <a:ea typeface="Microsoft YaHei" panose="020B0503020204020204" pitchFamily="34" charset="-122"/>
              </a:rPr>
              <a:t>ChatAI</a:t>
            </a:r>
            <a:r>
              <a:rPr lang="en-US" altLang="zh-CN" sz="1000" b="1" i="0" dirty="0">
                <a:solidFill>
                  <a:srgbClr val="333333"/>
                </a:solidFill>
                <a:effectLst/>
                <a:latin typeface="Microsoft YaHei" panose="020B0503020204020204" pitchFamily="34" charset="-122"/>
                <a:ea typeface="Microsoft YaHei" panose="020B0503020204020204" pitchFamily="34" charset="-122"/>
              </a:rPr>
              <a:t>: </a:t>
            </a:r>
            <a:r>
              <a:rPr lang="en-US" altLang="zh-CN" sz="1000" b="0" i="0" dirty="0">
                <a:solidFill>
                  <a:srgbClr val="333333"/>
                </a:solidFill>
                <a:effectLst/>
                <a:latin typeface="Microsoft YaHei" panose="020B0503020204020204" pitchFamily="34" charset="-122"/>
                <a:ea typeface="Microsoft YaHei" panose="020B0503020204020204" pitchFamily="34" charset="-122"/>
              </a:rPr>
              <a:t>"Limerence"</a:t>
            </a:r>
            <a:r>
              <a:rPr lang="zh-CN" altLang="en-US" sz="1000" b="0" i="0" dirty="0">
                <a:solidFill>
                  <a:srgbClr val="333333"/>
                </a:solidFill>
                <a:effectLst/>
                <a:latin typeface="Microsoft YaHei" panose="020B0503020204020204" pitchFamily="34" charset="-122"/>
                <a:ea typeface="Microsoft YaHei" panose="020B0503020204020204" pitchFamily="34" charset="-122"/>
              </a:rPr>
              <a:t>这个词比较特定且不容易找到完全对应的近义词，不过以下是几个与其相关的词语：</a:t>
            </a:r>
            <a:br>
              <a:rPr lang="zh-CN" altLang="en-US" sz="1000" b="0" i="0" dirty="0">
                <a:solidFill>
                  <a:srgbClr val="333333"/>
                </a:solidFill>
                <a:effectLst/>
                <a:latin typeface="Microsoft YaHei" panose="020B0503020204020204" pitchFamily="34" charset="-122"/>
                <a:ea typeface="Microsoft YaHei" panose="020B0503020204020204" pitchFamily="34" charset="-122"/>
              </a:rPr>
            </a:br>
            <a:br>
              <a:rPr lang="zh-CN" altLang="en-US"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1. Infatuation (</a:t>
            </a:r>
            <a:r>
              <a:rPr lang="zh-CN" altLang="en-US" sz="1000" b="0" i="0" dirty="0">
                <a:solidFill>
                  <a:srgbClr val="333333"/>
                </a:solidFill>
                <a:effectLst/>
                <a:latin typeface="Microsoft YaHei" panose="020B0503020204020204" pitchFamily="34" charset="-122"/>
                <a:ea typeface="Microsoft YaHei" panose="020B0503020204020204" pitchFamily="34" charset="-122"/>
              </a:rPr>
              <a:t>迷恋</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2. Obsession (</a:t>
            </a:r>
            <a:r>
              <a:rPr lang="zh-CN" altLang="en-US" sz="1000" b="0" i="0" dirty="0">
                <a:solidFill>
                  <a:srgbClr val="333333"/>
                </a:solidFill>
                <a:effectLst/>
                <a:latin typeface="Microsoft YaHei" panose="020B0503020204020204" pitchFamily="34" charset="-122"/>
                <a:ea typeface="Microsoft YaHei" panose="020B0503020204020204" pitchFamily="34" charset="-122"/>
              </a:rPr>
              <a:t>痴迷</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3. Crush (</a:t>
            </a:r>
            <a:r>
              <a:rPr lang="zh-CN" altLang="en-US" sz="1000" b="0" i="0" dirty="0">
                <a:solidFill>
                  <a:srgbClr val="333333"/>
                </a:solidFill>
                <a:effectLst/>
                <a:latin typeface="Microsoft YaHei" panose="020B0503020204020204" pitchFamily="34" charset="-122"/>
                <a:ea typeface="Microsoft YaHei" panose="020B0503020204020204" pitchFamily="34" charset="-122"/>
              </a:rPr>
              <a:t>暗恋</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4. Passion (</a:t>
            </a:r>
            <a:r>
              <a:rPr lang="zh-CN" altLang="en-US" sz="1000" b="0" i="0" dirty="0">
                <a:solidFill>
                  <a:srgbClr val="333333"/>
                </a:solidFill>
                <a:effectLst/>
                <a:latin typeface="Microsoft YaHei" panose="020B0503020204020204" pitchFamily="34" charset="-122"/>
                <a:ea typeface="Microsoft YaHei" panose="020B0503020204020204" pitchFamily="34" charset="-122"/>
              </a:rPr>
              <a:t>激情</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5. Romantic attraction (</a:t>
            </a:r>
            <a:r>
              <a:rPr lang="zh-CN" altLang="en-US" sz="1000" b="0" i="0" dirty="0">
                <a:solidFill>
                  <a:srgbClr val="333333"/>
                </a:solidFill>
                <a:effectLst/>
                <a:latin typeface="Microsoft YaHei" panose="020B0503020204020204" pitchFamily="34" charset="-122"/>
                <a:ea typeface="Microsoft YaHei" panose="020B0503020204020204" pitchFamily="34" charset="-122"/>
              </a:rPr>
              <a:t>浪漫吸引力</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zh-CN" altLang="en-US" sz="1000" b="0" i="0" dirty="0">
                <a:solidFill>
                  <a:srgbClr val="333333"/>
                </a:solidFill>
                <a:effectLst/>
                <a:latin typeface="Microsoft YaHei" panose="020B0503020204020204" pitchFamily="34" charset="-122"/>
                <a:ea typeface="Microsoft YaHei" panose="020B0503020204020204" pitchFamily="34" charset="-122"/>
              </a:rPr>
              <a:t>这些词语都或多或少能涵盖</a:t>
            </a:r>
            <a:r>
              <a:rPr lang="en-US" altLang="zh-CN" sz="1000" b="0" i="0" dirty="0">
                <a:solidFill>
                  <a:srgbClr val="333333"/>
                </a:solidFill>
                <a:effectLst/>
                <a:latin typeface="Microsoft YaHei" panose="020B0503020204020204" pitchFamily="34" charset="-122"/>
                <a:ea typeface="Microsoft YaHei" panose="020B0503020204020204" pitchFamily="34" charset="-122"/>
              </a:rPr>
              <a:t>"limerence"</a:t>
            </a:r>
            <a:r>
              <a:rPr lang="zh-CN" altLang="en-US" sz="1000" b="0" i="0" dirty="0">
                <a:solidFill>
                  <a:srgbClr val="333333"/>
                </a:solidFill>
                <a:effectLst/>
                <a:latin typeface="Microsoft YaHei" panose="020B0503020204020204" pitchFamily="34" charset="-122"/>
                <a:ea typeface="Microsoft YaHei" panose="020B0503020204020204" pitchFamily="34" charset="-122"/>
              </a:rPr>
              <a:t>所描述的情感状态，即对某人产生强烈的、持久的、向往、渴望的感情。希望这些中文翻译能够帮到您。</a:t>
            </a:r>
          </a:p>
        </p:txBody>
      </p:sp>
      <p:sp>
        <p:nvSpPr>
          <p:cNvPr id="6" name="矩形 5"/>
          <p:cNvSpPr/>
          <p:nvPr/>
        </p:nvSpPr>
        <p:spPr>
          <a:xfrm>
            <a:off x="6182995" y="424815"/>
            <a:ext cx="5139055"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l"/>
            <a:r>
              <a:rPr lang="en-US" altLang="zh-CN" sz="800" b="1" i="0" dirty="0">
                <a:solidFill>
                  <a:srgbClr val="333333"/>
                </a:solidFill>
                <a:effectLst/>
                <a:latin typeface="Microsoft YaHei" panose="020B0503020204020204" pitchFamily="34" charset="-122"/>
                <a:ea typeface="Microsoft YaHei" panose="020B0503020204020204" pitchFamily="34" charset="-122"/>
              </a:rPr>
              <a:t>You:</a:t>
            </a:r>
            <a:r>
              <a:rPr lang="en-US" altLang="zh-CN" sz="800" b="0" i="0" dirty="0">
                <a:solidFill>
                  <a:srgbClr val="333333"/>
                </a:solidFill>
                <a:effectLst/>
                <a:latin typeface="Microsoft YaHei" panose="020B0503020204020204" pitchFamily="34" charset="-122"/>
                <a:ea typeface="Microsoft YaHei" panose="020B0503020204020204" pitchFamily="34" charset="-122"/>
              </a:rPr>
              <a:t> mellifluous</a:t>
            </a:r>
            <a:r>
              <a:rPr lang="zh-CN" altLang="en-US" sz="800" b="0" i="0" dirty="0">
                <a:solidFill>
                  <a:srgbClr val="333333"/>
                </a:solidFill>
                <a:effectLst/>
                <a:latin typeface="Microsoft YaHei" panose="020B0503020204020204" pitchFamily="34" charset="-122"/>
                <a:ea typeface="Microsoft YaHei" panose="020B0503020204020204" pitchFamily="34" charset="-122"/>
              </a:rPr>
              <a:t>这个单词用法举例</a:t>
            </a:r>
          </a:p>
          <a:p>
            <a:pPr algn="l"/>
            <a:r>
              <a:rPr lang="en-US" altLang="zh-CN" sz="800" b="1" i="0" dirty="0" err="1">
                <a:solidFill>
                  <a:srgbClr val="333333"/>
                </a:solidFill>
                <a:effectLst/>
                <a:latin typeface="Microsoft YaHei" panose="020B0503020204020204" pitchFamily="34" charset="-122"/>
                <a:ea typeface="Microsoft YaHei" panose="020B0503020204020204" pitchFamily="34" charset="-122"/>
              </a:rPr>
              <a:t>ChatAI</a:t>
            </a:r>
            <a:r>
              <a:rPr lang="en-US" altLang="zh-CN" sz="800" b="1" i="0" dirty="0">
                <a:solidFill>
                  <a:srgbClr val="333333"/>
                </a:solidFill>
                <a:effectLst/>
                <a:latin typeface="Microsoft YaHei" panose="020B0503020204020204" pitchFamily="34" charset="-122"/>
                <a:ea typeface="Microsoft YaHei" panose="020B0503020204020204" pitchFamily="34" charset="-122"/>
              </a:rPr>
              <a:t>: </a:t>
            </a:r>
            <a:r>
              <a:rPr lang="zh-CN" altLang="en-US" sz="800" b="0" i="0" dirty="0">
                <a:solidFill>
                  <a:srgbClr val="333333"/>
                </a:solidFill>
                <a:effectLst/>
                <a:latin typeface="Microsoft YaHei" panose="020B0503020204020204" pitchFamily="34" charset="-122"/>
                <a:ea typeface="Microsoft YaHei" panose="020B0503020204020204" pitchFamily="34" charset="-122"/>
              </a:rPr>
              <a:t>当然，以下是一个例句：</a:t>
            </a:r>
            <a:br>
              <a:rPr lang="zh-CN" altLang="en-US" sz="800" b="0" i="0" dirty="0">
                <a:solidFill>
                  <a:srgbClr val="333333"/>
                </a:solidFill>
                <a:effectLst/>
                <a:latin typeface="Microsoft YaHei" panose="020B0503020204020204" pitchFamily="34" charset="-122"/>
                <a:ea typeface="Microsoft YaHei" panose="020B0503020204020204" pitchFamily="34" charset="-122"/>
              </a:rPr>
            </a:br>
            <a:br>
              <a:rPr lang="zh-CN" altLang="en-US"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"Her mellifluous voice filled the concert hall, captivating the audience with its smooth and sweet tones."</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zh-CN" altLang="en-US" sz="800" b="0" i="0" dirty="0">
                <a:solidFill>
                  <a:srgbClr val="333333"/>
                </a:solidFill>
                <a:effectLst/>
                <a:latin typeface="Microsoft YaHei" panose="020B0503020204020204" pitchFamily="34" charset="-122"/>
                <a:ea typeface="Microsoft YaHei" panose="020B0503020204020204" pitchFamily="34" charset="-122"/>
              </a:rPr>
              <a:t>这句话描述了她那甜美动听的声音填满了音乐厅，其柔顺而甜美的音调迷住了听众。在这个例句中，“</a:t>
            </a:r>
            <a:r>
              <a:rPr lang="en-US" altLang="zh-CN" sz="800" b="0" i="0" dirty="0">
                <a:solidFill>
                  <a:srgbClr val="333333"/>
                </a:solidFill>
                <a:effectLst/>
                <a:latin typeface="Microsoft YaHei" panose="020B0503020204020204" pitchFamily="34" charset="-122"/>
                <a:ea typeface="Microsoft YaHei" panose="020B0503020204020204" pitchFamily="34" charset="-122"/>
              </a:rPr>
              <a:t>mellifluous”</a:t>
            </a:r>
            <a:r>
              <a:rPr lang="zh-CN" altLang="en-US" sz="800" b="0" i="0" dirty="0">
                <a:solidFill>
                  <a:srgbClr val="333333"/>
                </a:solidFill>
                <a:effectLst/>
                <a:latin typeface="Microsoft YaHei" panose="020B0503020204020204" pitchFamily="34" charset="-122"/>
                <a:ea typeface="Microsoft YaHei" panose="020B0503020204020204" pitchFamily="34" charset="-122"/>
              </a:rPr>
              <a:t>用来形容声音甜美、流畅而悦耳。</a:t>
            </a:r>
          </a:p>
          <a:p>
            <a:pPr algn="l"/>
            <a:r>
              <a:rPr lang="en-US" altLang="zh-CN" sz="800" b="1" i="0" dirty="0">
                <a:solidFill>
                  <a:srgbClr val="333333"/>
                </a:solidFill>
                <a:effectLst/>
                <a:latin typeface="Microsoft YaHei" panose="020B0503020204020204" pitchFamily="34" charset="-122"/>
                <a:ea typeface="Microsoft YaHei" panose="020B0503020204020204" pitchFamily="34" charset="-122"/>
              </a:rPr>
              <a:t>You:</a:t>
            </a:r>
            <a:r>
              <a:rPr lang="en-US" altLang="zh-CN" sz="800" b="0" i="0" dirty="0">
                <a:solidFill>
                  <a:srgbClr val="333333"/>
                </a:solidFill>
                <a:effectLst/>
                <a:latin typeface="Microsoft YaHei" panose="020B0503020204020204" pitchFamily="34" charset="-122"/>
                <a:ea typeface="Microsoft YaHei" panose="020B0503020204020204" pitchFamily="34" charset="-122"/>
              </a:rPr>
              <a:t> </a:t>
            </a:r>
            <a:r>
              <a:rPr lang="zh-CN" altLang="en-US" sz="800" b="0" i="0" dirty="0">
                <a:solidFill>
                  <a:srgbClr val="333333"/>
                </a:solidFill>
                <a:effectLst/>
                <a:latin typeface="Microsoft YaHei" panose="020B0503020204020204" pitchFamily="34" charset="-122"/>
                <a:ea typeface="Microsoft YaHei" panose="020B0503020204020204" pitchFamily="34" charset="-122"/>
              </a:rPr>
              <a:t>这个单词的近义词有什么，附上中文翻译</a:t>
            </a:r>
          </a:p>
          <a:p>
            <a:pPr algn="l"/>
            <a:r>
              <a:rPr lang="en-US" altLang="zh-CN" sz="800" b="1" i="0" dirty="0" err="1">
                <a:solidFill>
                  <a:srgbClr val="333333"/>
                </a:solidFill>
                <a:effectLst/>
                <a:latin typeface="Microsoft YaHei" panose="020B0503020204020204" pitchFamily="34" charset="-122"/>
                <a:ea typeface="Microsoft YaHei" panose="020B0503020204020204" pitchFamily="34" charset="-122"/>
              </a:rPr>
              <a:t>ChatAI</a:t>
            </a:r>
            <a:r>
              <a:rPr lang="en-US" altLang="zh-CN" sz="800" b="1" i="0" dirty="0">
                <a:solidFill>
                  <a:srgbClr val="333333"/>
                </a:solidFill>
                <a:effectLst/>
                <a:latin typeface="Microsoft YaHei" panose="020B0503020204020204" pitchFamily="34" charset="-122"/>
                <a:ea typeface="Microsoft YaHei" panose="020B0503020204020204" pitchFamily="34" charset="-122"/>
              </a:rPr>
              <a:t>: </a:t>
            </a:r>
            <a:r>
              <a:rPr lang="zh-CN" altLang="en-US" sz="800" b="0" i="0" dirty="0">
                <a:solidFill>
                  <a:srgbClr val="333333"/>
                </a:solidFill>
                <a:effectLst/>
                <a:latin typeface="Microsoft YaHei" panose="020B0503020204020204" pitchFamily="34" charset="-122"/>
                <a:ea typeface="Microsoft YaHei" panose="020B0503020204020204" pitchFamily="34" charset="-122"/>
              </a:rPr>
              <a:t>以下是几个与“</a:t>
            </a:r>
            <a:r>
              <a:rPr lang="en-US" altLang="zh-CN" sz="800" b="0" i="0" dirty="0">
                <a:solidFill>
                  <a:srgbClr val="333333"/>
                </a:solidFill>
                <a:effectLst/>
                <a:latin typeface="Microsoft YaHei" panose="020B0503020204020204" pitchFamily="34" charset="-122"/>
                <a:ea typeface="Microsoft YaHei" panose="020B0503020204020204" pitchFamily="34" charset="-122"/>
              </a:rPr>
              <a:t>mellifluous”</a:t>
            </a:r>
            <a:r>
              <a:rPr lang="zh-CN" altLang="en-US" sz="800" b="0" i="0" dirty="0">
                <a:solidFill>
                  <a:srgbClr val="333333"/>
                </a:solidFill>
                <a:effectLst/>
                <a:latin typeface="Microsoft YaHei" panose="020B0503020204020204" pitchFamily="34" charset="-122"/>
                <a:ea typeface="Microsoft YaHei" panose="020B0503020204020204" pitchFamily="34" charset="-122"/>
              </a:rPr>
              <a:t>相关的近义词，以及它们的中文翻译：</a:t>
            </a:r>
            <a:br>
              <a:rPr lang="zh-CN" altLang="en-US" sz="800" b="0" i="0" dirty="0">
                <a:solidFill>
                  <a:srgbClr val="333333"/>
                </a:solidFill>
                <a:effectLst/>
                <a:latin typeface="Microsoft YaHei" panose="020B0503020204020204" pitchFamily="34" charset="-122"/>
                <a:ea typeface="Microsoft YaHei" panose="020B0503020204020204" pitchFamily="34" charset="-122"/>
              </a:rPr>
            </a:br>
            <a:br>
              <a:rPr lang="zh-CN" altLang="en-US"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1. Dulcet (</a:t>
            </a:r>
            <a:r>
              <a:rPr lang="zh-CN" altLang="en-US" sz="800" b="0" i="0" dirty="0">
                <a:solidFill>
                  <a:srgbClr val="333333"/>
                </a:solidFill>
                <a:effectLst/>
                <a:latin typeface="Microsoft YaHei" panose="020B0503020204020204" pitchFamily="34" charset="-122"/>
                <a:ea typeface="Microsoft YaHei" panose="020B0503020204020204" pitchFamily="34" charset="-122"/>
              </a:rPr>
              <a:t>美妙动听的</a:t>
            </a:r>
            <a:r>
              <a:rPr lang="en-US" altLang="zh-CN" sz="800" b="0" i="0" dirty="0">
                <a:solidFill>
                  <a:srgbClr val="333333"/>
                </a:solidFill>
                <a:effectLst/>
                <a:latin typeface="Microsoft YaHei" panose="020B0503020204020204" pitchFamily="34" charset="-122"/>
                <a:ea typeface="Microsoft YaHei" panose="020B0503020204020204" pitchFamily="34" charset="-122"/>
              </a:rPr>
              <a:t>)</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2. Melodious (</a:t>
            </a:r>
            <a:r>
              <a:rPr lang="zh-CN" altLang="en-US" sz="800" b="0" i="0" dirty="0">
                <a:solidFill>
                  <a:srgbClr val="333333"/>
                </a:solidFill>
                <a:effectLst/>
                <a:latin typeface="Microsoft YaHei" panose="020B0503020204020204" pitchFamily="34" charset="-122"/>
                <a:ea typeface="Microsoft YaHei" panose="020B0503020204020204" pitchFamily="34" charset="-122"/>
              </a:rPr>
              <a:t>悦耳的</a:t>
            </a:r>
            <a:r>
              <a:rPr lang="en-US" altLang="zh-CN" sz="800" b="0" i="0" dirty="0">
                <a:solidFill>
                  <a:srgbClr val="333333"/>
                </a:solidFill>
                <a:effectLst/>
                <a:latin typeface="Microsoft YaHei" panose="020B0503020204020204" pitchFamily="34" charset="-122"/>
                <a:ea typeface="Microsoft YaHei" panose="020B0503020204020204" pitchFamily="34" charset="-122"/>
              </a:rPr>
              <a:t>)</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3. Harmonious (</a:t>
            </a:r>
            <a:r>
              <a:rPr lang="zh-CN" altLang="en-US" sz="800" b="0" i="0" dirty="0">
                <a:solidFill>
                  <a:srgbClr val="333333"/>
                </a:solidFill>
                <a:effectLst/>
                <a:latin typeface="Microsoft YaHei" panose="020B0503020204020204" pitchFamily="34" charset="-122"/>
                <a:ea typeface="Microsoft YaHei" panose="020B0503020204020204" pitchFamily="34" charset="-122"/>
              </a:rPr>
              <a:t>和谐的</a:t>
            </a:r>
            <a:r>
              <a:rPr lang="en-US" altLang="zh-CN" sz="800" b="0" i="0" dirty="0">
                <a:solidFill>
                  <a:srgbClr val="333333"/>
                </a:solidFill>
                <a:effectLst/>
                <a:latin typeface="Microsoft YaHei" panose="020B0503020204020204" pitchFamily="34" charset="-122"/>
                <a:ea typeface="Microsoft YaHei" panose="020B0503020204020204" pitchFamily="34" charset="-122"/>
              </a:rPr>
              <a:t>)</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4. Sweet-sounding (</a:t>
            </a:r>
            <a:r>
              <a:rPr lang="zh-CN" altLang="en-US" sz="800" b="0" i="0" dirty="0">
                <a:solidFill>
                  <a:srgbClr val="333333"/>
                </a:solidFill>
                <a:effectLst/>
                <a:latin typeface="Microsoft YaHei" panose="020B0503020204020204" pitchFamily="34" charset="-122"/>
                <a:ea typeface="Microsoft YaHei" panose="020B0503020204020204" pitchFamily="34" charset="-122"/>
              </a:rPr>
              <a:t>声音甜美的</a:t>
            </a:r>
            <a:r>
              <a:rPr lang="en-US" altLang="zh-CN" sz="800" b="0" i="0" dirty="0">
                <a:solidFill>
                  <a:srgbClr val="333333"/>
                </a:solidFill>
                <a:effectLst/>
                <a:latin typeface="Microsoft YaHei" panose="020B0503020204020204" pitchFamily="34" charset="-122"/>
                <a:ea typeface="Microsoft YaHei" panose="020B0503020204020204" pitchFamily="34" charset="-122"/>
              </a:rPr>
              <a:t>)</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5. Smooth (</a:t>
            </a:r>
            <a:r>
              <a:rPr lang="zh-CN" altLang="en-US" sz="800" b="0" i="0" dirty="0">
                <a:solidFill>
                  <a:srgbClr val="333333"/>
                </a:solidFill>
                <a:effectLst/>
                <a:latin typeface="Microsoft YaHei" panose="020B0503020204020204" pitchFamily="34" charset="-122"/>
                <a:ea typeface="Microsoft YaHei" panose="020B0503020204020204" pitchFamily="34" charset="-122"/>
              </a:rPr>
              <a:t>流畅的</a:t>
            </a:r>
            <a:r>
              <a:rPr lang="en-US" altLang="zh-CN" sz="800" b="0" i="0" dirty="0">
                <a:solidFill>
                  <a:srgbClr val="333333"/>
                </a:solidFill>
                <a:effectLst/>
                <a:latin typeface="Microsoft YaHei" panose="020B0503020204020204" pitchFamily="34" charset="-122"/>
                <a:ea typeface="Microsoft YaHei" panose="020B0503020204020204" pitchFamily="34" charset="-122"/>
              </a:rPr>
              <a:t>)</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zh-CN" altLang="en-US" sz="800" b="0" i="0" dirty="0">
                <a:solidFill>
                  <a:srgbClr val="333333"/>
                </a:solidFill>
                <a:effectLst/>
                <a:latin typeface="Microsoft YaHei" panose="020B0503020204020204" pitchFamily="34" charset="-122"/>
                <a:ea typeface="Microsoft YaHei" panose="020B0503020204020204" pitchFamily="34" charset="-122"/>
              </a:rPr>
              <a:t>这些词语都可以用来描述柔和、悦耳、甜美的声音或音乐。希望这些近义词和中文翻译对您有所帮助。</a:t>
            </a:r>
          </a:p>
          <a:p>
            <a:pPr algn="l"/>
            <a:r>
              <a:rPr lang="en-US" altLang="zh-CN" sz="800" b="1" i="0" dirty="0">
                <a:solidFill>
                  <a:srgbClr val="333333"/>
                </a:solidFill>
                <a:effectLst/>
                <a:latin typeface="Microsoft YaHei" panose="020B0503020204020204" pitchFamily="34" charset="-122"/>
                <a:ea typeface="Microsoft YaHei" panose="020B0503020204020204" pitchFamily="34" charset="-122"/>
              </a:rPr>
              <a:t>You:</a:t>
            </a:r>
            <a:r>
              <a:rPr lang="en-US" altLang="zh-CN" sz="800" b="0" i="0" dirty="0">
                <a:solidFill>
                  <a:srgbClr val="333333"/>
                </a:solidFill>
                <a:effectLst/>
                <a:latin typeface="Microsoft YaHei" panose="020B0503020204020204" pitchFamily="34" charset="-122"/>
                <a:ea typeface="Microsoft YaHei" panose="020B0503020204020204" pitchFamily="34" charset="-122"/>
              </a:rPr>
              <a:t> solitude</a:t>
            </a:r>
            <a:r>
              <a:rPr lang="zh-CN" altLang="en-US" sz="800" b="0" i="0" dirty="0">
                <a:solidFill>
                  <a:srgbClr val="333333"/>
                </a:solidFill>
                <a:effectLst/>
                <a:latin typeface="Microsoft YaHei" panose="020B0503020204020204" pitchFamily="34" charset="-122"/>
                <a:ea typeface="Microsoft YaHei" panose="020B0503020204020204" pitchFamily="34" charset="-122"/>
              </a:rPr>
              <a:t>这个单词的的用法举例</a:t>
            </a:r>
          </a:p>
          <a:p>
            <a:pPr algn="l"/>
            <a:r>
              <a:rPr lang="en-US" altLang="zh-CN" sz="800" b="1" i="0" dirty="0" err="1">
                <a:solidFill>
                  <a:srgbClr val="333333"/>
                </a:solidFill>
                <a:effectLst/>
                <a:latin typeface="Microsoft YaHei" panose="020B0503020204020204" pitchFamily="34" charset="-122"/>
                <a:ea typeface="Microsoft YaHei" panose="020B0503020204020204" pitchFamily="34" charset="-122"/>
              </a:rPr>
              <a:t>ChatAI</a:t>
            </a:r>
            <a:r>
              <a:rPr lang="en-US" altLang="zh-CN" sz="800" b="1" i="0" dirty="0">
                <a:solidFill>
                  <a:srgbClr val="333333"/>
                </a:solidFill>
                <a:effectLst/>
                <a:latin typeface="Microsoft YaHei" panose="020B0503020204020204" pitchFamily="34" charset="-122"/>
                <a:ea typeface="Microsoft YaHei" panose="020B0503020204020204" pitchFamily="34" charset="-122"/>
              </a:rPr>
              <a:t>: </a:t>
            </a:r>
            <a:r>
              <a:rPr lang="zh-CN" altLang="en-US" sz="800" b="0" i="0" dirty="0">
                <a:solidFill>
                  <a:srgbClr val="333333"/>
                </a:solidFill>
                <a:effectLst/>
                <a:latin typeface="Microsoft YaHei" panose="020B0503020204020204" pitchFamily="34" charset="-122"/>
                <a:ea typeface="Microsoft YaHei" panose="020B0503020204020204" pitchFamily="34" charset="-122"/>
              </a:rPr>
              <a:t>当然，以下是一个例句：</a:t>
            </a:r>
            <a:br>
              <a:rPr lang="zh-CN" altLang="en-US" sz="800" b="0" i="0" dirty="0">
                <a:solidFill>
                  <a:srgbClr val="333333"/>
                </a:solidFill>
                <a:effectLst/>
                <a:latin typeface="Microsoft YaHei" panose="020B0503020204020204" pitchFamily="34" charset="-122"/>
                <a:ea typeface="Microsoft YaHei" panose="020B0503020204020204" pitchFamily="34" charset="-122"/>
              </a:rPr>
            </a:br>
            <a:br>
              <a:rPr lang="zh-CN" altLang="en-US"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"After a long and busy day, she found solace in the solitude of her peaceful garden, enjoying the tranquility and quietness."</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zh-CN" altLang="en-US" sz="800" b="0" i="0" dirty="0">
                <a:solidFill>
                  <a:srgbClr val="333333"/>
                </a:solidFill>
                <a:effectLst/>
                <a:latin typeface="Microsoft YaHei" panose="020B0503020204020204" pitchFamily="34" charset="-122"/>
                <a:ea typeface="Microsoft YaHei" panose="020B0503020204020204" pitchFamily="34" charset="-122"/>
              </a:rPr>
              <a:t>这个例句表达了她在一个漫长而忙碌的一天后，找到了慰藉，享受在宁静的花园里独处的宁静和安静。在这个例句中，</a:t>
            </a:r>
            <a:r>
              <a:rPr lang="en-US" altLang="zh-CN" sz="800" b="0" i="0" dirty="0">
                <a:solidFill>
                  <a:srgbClr val="333333"/>
                </a:solidFill>
                <a:effectLst/>
                <a:latin typeface="Microsoft YaHei" panose="020B0503020204020204" pitchFamily="34" charset="-122"/>
                <a:ea typeface="Microsoft YaHei" panose="020B0503020204020204" pitchFamily="34" charset="-122"/>
              </a:rPr>
              <a:t>"solitude"</a:t>
            </a:r>
            <a:r>
              <a:rPr lang="zh-CN" altLang="en-US" sz="800" b="0" i="0" dirty="0">
                <a:solidFill>
                  <a:srgbClr val="333333"/>
                </a:solidFill>
                <a:effectLst/>
                <a:latin typeface="Microsoft YaHei" panose="020B0503020204020204" pitchFamily="34" charset="-122"/>
                <a:ea typeface="Microsoft YaHei" panose="020B0503020204020204" pitchFamily="34" charset="-122"/>
              </a:rPr>
              <a:t>用来描述一种与他人隔绝和独自沉思的状态。</a:t>
            </a:r>
          </a:p>
          <a:p>
            <a:pPr algn="l"/>
            <a:r>
              <a:rPr lang="en-US" altLang="zh-CN" sz="800" b="1" i="0" dirty="0">
                <a:solidFill>
                  <a:srgbClr val="333333"/>
                </a:solidFill>
                <a:effectLst/>
                <a:latin typeface="Microsoft YaHei" panose="020B0503020204020204" pitchFamily="34" charset="-122"/>
                <a:ea typeface="Microsoft YaHei" panose="020B0503020204020204" pitchFamily="34" charset="-122"/>
              </a:rPr>
              <a:t>You:</a:t>
            </a:r>
            <a:r>
              <a:rPr lang="en-US" altLang="zh-CN" sz="800" b="0" i="0" dirty="0">
                <a:solidFill>
                  <a:srgbClr val="333333"/>
                </a:solidFill>
                <a:effectLst/>
                <a:latin typeface="Microsoft YaHei" panose="020B0503020204020204" pitchFamily="34" charset="-122"/>
                <a:ea typeface="Microsoft YaHei" panose="020B0503020204020204" pitchFamily="34" charset="-122"/>
              </a:rPr>
              <a:t> solitude </a:t>
            </a:r>
            <a:r>
              <a:rPr lang="zh-CN" altLang="en-US" sz="800" b="0" i="0" dirty="0">
                <a:solidFill>
                  <a:srgbClr val="333333"/>
                </a:solidFill>
                <a:effectLst/>
                <a:latin typeface="Microsoft YaHei" panose="020B0503020204020204" pitchFamily="34" charset="-122"/>
                <a:ea typeface="Microsoft YaHei" panose="020B0503020204020204" pitchFamily="34" charset="-122"/>
              </a:rPr>
              <a:t>的近义词和反义词举例</a:t>
            </a:r>
          </a:p>
          <a:p>
            <a:pPr algn="l"/>
            <a:r>
              <a:rPr lang="en-US" altLang="zh-CN" sz="800" b="1" i="0" dirty="0" err="1">
                <a:solidFill>
                  <a:srgbClr val="333333"/>
                </a:solidFill>
                <a:effectLst/>
                <a:latin typeface="Microsoft YaHei" panose="020B0503020204020204" pitchFamily="34" charset="-122"/>
                <a:ea typeface="Microsoft YaHei" panose="020B0503020204020204" pitchFamily="34" charset="-122"/>
              </a:rPr>
              <a:t>ChatAI</a:t>
            </a:r>
            <a:r>
              <a:rPr lang="en-US" altLang="zh-CN" sz="800" b="1" i="0" dirty="0">
                <a:solidFill>
                  <a:srgbClr val="333333"/>
                </a:solidFill>
                <a:effectLst/>
                <a:latin typeface="Microsoft YaHei" panose="020B0503020204020204" pitchFamily="34" charset="-122"/>
                <a:ea typeface="Microsoft YaHei" panose="020B0503020204020204" pitchFamily="34" charset="-122"/>
              </a:rPr>
              <a:t>: </a:t>
            </a:r>
            <a:r>
              <a:rPr lang="zh-CN" altLang="en-US" sz="800" b="0" i="0" dirty="0">
                <a:solidFill>
                  <a:srgbClr val="333333"/>
                </a:solidFill>
                <a:effectLst/>
                <a:latin typeface="Microsoft YaHei" panose="020B0503020204020204" pitchFamily="34" charset="-122"/>
                <a:ea typeface="Microsoft YaHei" panose="020B0503020204020204" pitchFamily="34" charset="-122"/>
              </a:rPr>
              <a:t>以下是</a:t>
            </a:r>
            <a:r>
              <a:rPr lang="en-US" altLang="zh-CN" sz="800" b="0" i="0" dirty="0">
                <a:solidFill>
                  <a:srgbClr val="333333"/>
                </a:solidFill>
                <a:effectLst/>
                <a:latin typeface="Microsoft YaHei" panose="020B0503020204020204" pitchFamily="34" charset="-122"/>
                <a:ea typeface="Microsoft YaHei" panose="020B0503020204020204" pitchFamily="34" charset="-122"/>
              </a:rPr>
              <a:t>"solitude"</a:t>
            </a:r>
            <a:r>
              <a:rPr lang="zh-CN" altLang="en-US" sz="800" b="0" i="0" dirty="0">
                <a:solidFill>
                  <a:srgbClr val="333333"/>
                </a:solidFill>
                <a:effectLst/>
                <a:latin typeface="Microsoft YaHei" panose="020B0503020204020204" pitchFamily="34" charset="-122"/>
                <a:ea typeface="Microsoft YaHei" panose="020B0503020204020204" pitchFamily="34" charset="-122"/>
              </a:rPr>
              <a:t>的一些近义词和反义词，并附上例句：</a:t>
            </a:r>
            <a:br>
              <a:rPr lang="zh-CN" altLang="en-US" sz="800" b="0" i="0" dirty="0">
                <a:solidFill>
                  <a:srgbClr val="333333"/>
                </a:solidFill>
                <a:effectLst/>
                <a:latin typeface="Microsoft YaHei" panose="020B0503020204020204" pitchFamily="34" charset="-122"/>
                <a:ea typeface="Microsoft YaHei" panose="020B0503020204020204" pitchFamily="34" charset="-122"/>
              </a:rPr>
            </a:br>
            <a:br>
              <a:rPr lang="zh-CN" altLang="en-US" sz="800" b="0" i="0" dirty="0">
                <a:solidFill>
                  <a:srgbClr val="333333"/>
                </a:solidFill>
                <a:effectLst/>
                <a:latin typeface="Microsoft YaHei" panose="020B0503020204020204" pitchFamily="34" charset="-122"/>
                <a:ea typeface="Microsoft YaHei" panose="020B0503020204020204" pitchFamily="34" charset="-122"/>
              </a:rPr>
            </a:br>
            <a:r>
              <a:rPr lang="zh-CN" altLang="en-US" sz="800" b="0" i="0" dirty="0">
                <a:solidFill>
                  <a:srgbClr val="333333"/>
                </a:solidFill>
                <a:effectLst/>
                <a:latin typeface="Microsoft YaHei" panose="020B0503020204020204" pitchFamily="34" charset="-122"/>
                <a:ea typeface="Microsoft YaHei" panose="020B0503020204020204" pitchFamily="34" charset="-122"/>
              </a:rPr>
              <a:t>近义词：</a:t>
            </a:r>
            <a:br>
              <a:rPr lang="zh-CN" altLang="en-US"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1. Isolation (</a:t>
            </a:r>
            <a:r>
              <a:rPr lang="zh-CN" altLang="en-US" sz="800" b="0" i="0" dirty="0">
                <a:solidFill>
                  <a:srgbClr val="333333"/>
                </a:solidFill>
                <a:effectLst/>
                <a:latin typeface="Microsoft YaHei" panose="020B0503020204020204" pitchFamily="34" charset="-122"/>
                <a:ea typeface="Microsoft YaHei" panose="020B0503020204020204" pitchFamily="34" charset="-122"/>
              </a:rPr>
              <a:t>孤立</a:t>
            </a:r>
            <a:r>
              <a:rPr lang="en-US" altLang="zh-CN" sz="800" b="0" i="0" dirty="0">
                <a:solidFill>
                  <a:srgbClr val="333333"/>
                </a:solidFill>
                <a:effectLst/>
                <a:latin typeface="Microsoft YaHei" panose="020B0503020204020204" pitchFamily="34" charset="-122"/>
                <a:ea typeface="Microsoft YaHei" panose="020B0503020204020204" pitchFamily="34" charset="-122"/>
              </a:rPr>
              <a:t>) - He preferred the isolation of the mountains for some solitude.</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2. Seclusion (</a:t>
            </a:r>
            <a:r>
              <a:rPr lang="zh-CN" altLang="en-US" sz="800" b="0" i="0" dirty="0">
                <a:solidFill>
                  <a:srgbClr val="333333"/>
                </a:solidFill>
                <a:effectLst/>
                <a:latin typeface="Microsoft YaHei" panose="020B0503020204020204" pitchFamily="34" charset="-122"/>
                <a:ea typeface="Microsoft YaHei" panose="020B0503020204020204" pitchFamily="34" charset="-122"/>
              </a:rPr>
              <a:t>隔离</a:t>
            </a:r>
            <a:r>
              <a:rPr lang="en-US" altLang="zh-CN" sz="800" b="0" i="0" dirty="0">
                <a:solidFill>
                  <a:srgbClr val="333333"/>
                </a:solidFill>
                <a:effectLst/>
                <a:latin typeface="Microsoft YaHei" panose="020B0503020204020204" pitchFamily="34" charset="-122"/>
                <a:ea typeface="Microsoft YaHei" panose="020B0503020204020204" pitchFamily="34" charset="-122"/>
              </a:rPr>
              <a:t>) - The artist sought seclusion in his studio to find solitude.</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3. Loneliness (</a:t>
            </a:r>
            <a:r>
              <a:rPr lang="zh-CN" altLang="en-US" sz="800" b="0" i="0" dirty="0">
                <a:solidFill>
                  <a:srgbClr val="333333"/>
                </a:solidFill>
                <a:effectLst/>
                <a:latin typeface="Microsoft YaHei" panose="020B0503020204020204" pitchFamily="34" charset="-122"/>
                <a:ea typeface="Microsoft YaHei" panose="020B0503020204020204" pitchFamily="34" charset="-122"/>
              </a:rPr>
              <a:t>孤独</a:t>
            </a:r>
            <a:r>
              <a:rPr lang="en-US" altLang="zh-CN" sz="800" b="0" i="0" dirty="0">
                <a:solidFill>
                  <a:srgbClr val="333333"/>
                </a:solidFill>
                <a:effectLst/>
                <a:latin typeface="Microsoft YaHei" panose="020B0503020204020204" pitchFamily="34" charset="-122"/>
                <a:ea typeface="Microsoft YaHei" panose="020B0503020204020204" pitchFamily="34" charset="-122"/>
              </a:rPr>
              <a:t>) - Despite feeling lonely, she found comfort in the solitude of the forest.</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4. Peacefulness (</a:t>
            </a:r>
            <a:r>
              <a:rPr lang="zh-CN" altLang="en-US" sz="800" b="0" i="0" dirty="0">
                <a:solidFill>
                  <a:srgbClr val="333333"/>
                </a:solidFill>
                <a:effectLst/>
                <a:latin typeface="Microsoft YaHei" panose="020B0503020204020204" pitchFamily="34" charset="-122"/>
                <a:ea typeface="Microsoft YaHei" panose="020B0503020204020204" pitchFamily="34" charset="-122"/>
              </a:rPr>
              <a:t>宁静</a:t>
            </a:r>
            <a:r>
              <a:rPr lang="en-US" altLang="zh-CN" sz="800" b="0" i="0" dirty="0">
                <a:solidFill>
                  <a:srgbClr val="333333"/>
                </a:solidFill>
                <a:effectLst/>
                <a:latin typeface="Microsoft YaHei" panose="020B0503020204020204" pitchFamily="34" charset="-122"/>
                <a:ea typeface="Microsoft YaHei" panose="020B0503020204020204" pitchFamily="34" charset="-122"/>
              </a:rPr>
              <a:t>) - The beach provided a sense of peacefulness and solitude.</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5. Privacy (</a:t>
            </a:r>
            <a:r>
              <a:rPr lang="zh-CN" altLang="en-US" sz="800" b="0" i="0" dirty="0">
                <a:solidFill>
                  <a:srgbClr val="333333"/>
                </a:solidFill>
                <a:effectLst/>
                <a:latin typeface="Microsoft YaHei" panose="020B0503020204020204" pitchFamily="34" charset="-122"/>
                <a:ea typeface="Microsoft YaHei" panose="020B0503020204020204" pitchFamily="34" charset="-122"/>
              </a:rPr>
              <a:t>隐私</a:t>
            </a:r>
            <a:r>
              <a:rPr lang="en-US" altLang="zh-CN" sz="800" b="0" i="0" dirty="0">
                <a:solidFill>
                  <a:srgbClr val="333333"/>
                </a:solidFill>
                <a:effectLst/>
                <a:latin typeface="Microsoft YaHei" panose="020B0503020204020204" pitchFamily="34" charset="-122"/>
                <a:ea typeface="Microsoft YaHei" panose="020B0503020204020204" pitchFamily="34" charset="-122"/>
              </a:rPr>
              <a:t>) - The room offered a sense of privacy and solitude for reflection.</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zh-CN" altLang="en-US" sz="800" b="0" i="0" dirty="0">
                <a:solidFill>
                  <a:srgbClr val="333333"/>
                </a:solidFill>
                <a:effectLst/>
                <a:latin typeface="Microsoft YaHei" panose="020B0503020204020204" pitchFamily="34" charset="-122"/>
                <a:ea typeface="Microsoft YaHei" panose="020B0503020204020204" pitchFamily="34" charset="-122"/>
              </a:rPr>
              <a:t>反义词：</a:t>
            </a:r>
            <a:br>
              <a:rPr lang="zh-CN" altLang="en-US"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1. Crowdedness (</a:t>
            </a:r>
            <a:r>
              <a:rPr lang="zh-CN" altLang="en-US" sz="800" b="0" i="0" dirty="0">
                <a:solidFill>
                  <a:srgbClr val="333333"/>
                </a:solidFill>
                <a:effectLst/>
                <a:latin typeface="Microsoft YaHei" panose="020B0503020204020204" pitchFamily="34" charset="-122"/>
                <a:ea typeface="Microsoft YaHei" panose="020B0503020204020204" pitchFamily="34" charset="-122"/>
              </a:rPr>
              <a:t>拥挤</a:t>
            </a:r>
            <a:r>
              <a:rPr lang="en-US" altLang="zh-CN" sz="800" b="0" i="0" dirty="0">
                <a:solidFill>
                  <a:srgbClr val="333333"/>
                </a:solidFill>
                <a:effectLst/>
                <a:latin typeface="Microsoft YaHei" panose="020B0503020204020204" pitchFamily="34" charset="-122"/>
                <a:ea typeface="Microsoft YaHei" panose="020B0503020204020204" pitchFamily="34" charset="-122"/>
              </a:rPr>
              <a:t>) - The city's bustling streets were a stark contrast to the solitude of the countryside.</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2. Sociability (</a:t>
            </a:r>
            <a:r>
              <a:rPr lang="zh-CN" altLang="en-US" sz="800" b="0" i="0" dirty="0">
                <a:solidFill>
                  <a:srgbClr val="333333"/>
                </a:solidFill>
                <a:effectLst/>
                <a:latin typeface="Microsoft YaHei" panose="020B0503020204020204" pitchFamily="34" charset="-122"/>
                <a:ea typeface="Microsoft YaHei" panose="020B0503020204020204" pitchFamily="34" charset="-122"/>
              </a:rPr>
              <a:t>社交</a:t>
            </a:r>
            <a:r>
              <a:rPr lang="en-US" altLang="zh-CN" sz="800" b="0" i="0" dirty="0">
                <a:solidFill>
                  <a:srgbClr val="333333"/>
                </a:solidFill>
                <a:effectLst/>
                <a:latin typeface="Microsoft YaHei" panose="020B0503020204020204" pitchFamily="34" charset="-122"/>
                <a:ea typeface="Microsoft YaHei" panose="020B0503020204020204" pitchFamily="34" charset="-122"/>
              </a:rPr>
              <a:t>) - She enjoyed the sociability of the party after a week of solitude.</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3. Company (</a:t>
            </a:r>
            <a:r>
              <a:rPr lang="zh-CN" altLang="en-US" sz="800" b="0" i="0" dirty="0">
                <a:solidFill>
                  <a:srgbClr val="333333"/>
                </a:solidFill>
                <a:effectLst/>
                <a:latin typeface="Microsoft YaHei" panose="020B0503020204020204" pitchFamily="34" charset="-122"/>
                <a:ea typeface="Microsoft YaHei" panose="020B0503020204020204" pitchFamily="34" charset="-122"/>
              </a:rPr>
              <a:t>陪伴</a:t>
            </a:r>
            <a:r>
              <a:rPr lang="en-US" altLang="zh-CN" sz="800" b="0" i="0" dirty="0">
                <a:solidFill>
                  <a:srgbClr val="333333"/>
                </a:solidFill>
                <a:effectLst/>
                <a:latin typeface="Microsoft YaHei" panose="020B0503020204020204" pitchFamily="34" charset="-122"/>
                <a:ea typeface="Microsoft YaHei" panose="020B0503020204020204" pitchFamily="34" charset="-122"/>
              </a:rPr>
              <a:t>) - Sometimes she craved the company of others instead of solitude.</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4. Socialization (</a:t>
            </a:r>
            <a:r>
              <a:rPr lang="zh-CN" altLang="en-US" sz="800" b="0" i="0" dirty="0">
                <a:solidFill>
                  <a:srgbClr val="333333"/>
                </a:solidFill>
                <a:effectLst/>
                <a:latin typeface="Microsoft YaHei" panose="020B0503020204020204" pitchFamily="34" charset="-122"/>
                <a:ea typeface="Microsoft YaHei" panose="020B0503020204020204" pitchFamily="34" charset="-122"/>
              </a:rPr>
              <a:t>社交</a:t>
            </a:r>
            <a:r>
              <a:rPr lang="en-US" altLang="zh-CN" sz="800" b="0" i="0" dirty="0">
                <a:solidFill>
                  <a:srgbClr val="333333"/>
                </a:solidFill>
                <a:effectLst/>
                <a:latin typeface="Microsoft YaHei" panose="020B0503020204020204" pitchFamily="34" charset="-122"/>
                <a:ea typeface="Microsoft YaHei" panose="020B0503020204020204" pitchFamily="34" charset="-122"/>
              </a:rPr>
              <a:t>) - Socialization can be a challenge for those who value solitude.</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5. Bustling (</a:t>
            </a:r>
            <a:r>
              <a:rPr lang="zh-CN" altLang="en-US" sz="800" b="0" i="0" dirty="0">
                <a:solidFill>
                  <a:srgbClr val="333333"/>
                </a:solidFill>
                <a:effectLst/>
                <a:latin typeface="Microsoft YaHei" panose="020B0503020204020204" pitchFamily="34" charset="-122"/>
                <a:ea typeface="Microsoft YaHei" panose="020B0503020204020204" pitchFamily="34" charset="-122"/>
              </a:rPr>
              <a:t>熙熙攘攘</a:t>
            </a:r>
            <a:r>
              <a:rPr lang="en-US" altLang="zh-CN" sz="800" b="0" i="0" dirty="0">
                <a:solidFill>
                  <a:srgbClr val="333333"/>
                </a:solidFill>
                <a:effectLst/>
                <a:latin typeface="Microsoft YaHei" panose="020B0503020204020204" pitchFamily="34" charset="-122"/>
                <a:ea typeface="Microsoft YaHei" panose="020B0503020204020204" pitchFamily="34" charset="-122"/>
              </a:rPr>
              <a:t>) - The bustling city life was a far cry from the solitude of the remote cabin.</a:t>
            </a:r>
          </a:p>
        </p:txBody>
      </p:sp>
    </p:spTree>
    <p:extLst>
      <p:ext uri="{BB962C8B-B14F-4D97-AF65-F5344CB8AC3E}">
        <p14:creationId xmlns:p14="http://schemas.microsoft.com/office/powerpoint/2010/main" val="30055590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22C4FF3-3964-0228-002A-892F1015CF13}"/>
              </a:ext>
            </a:extLst>
          </p:cNvPr>
          <p:cNvSpPr>
            <a:spLocks noGrp="1"/>
          </p:cNvSpPr>
          <p:nvPr>
            <p:ph type="title"/>
          </p:nvPr>
        </p:nvSpPr>
        <p:spPr/>
        <p:txBody>
          <a:bodyPr/>
          <a:lstStyle/>
          <a:p>
            <a:endParaRPr lang="zh-CN" altLang="en-US"/>
          </a:p>
        </p:txBody>
      </p:sp>
      <p:sp>
        <p:nvSpPr>
          <p:cNvPr id="4" name="矩形 3">
            <a:extLst>
              <a:ext uri="{FF2B5EF4-FFF2-40B4-BE49-F238E27FC236}">
                <a16:creationId xmlns:a16="http://schemas.microsoft.com/office/drawing/2014/main" id="{C4540BF2-C601-FE11-BEFC-3BC04FEC69CE}"/>
              </a:ext>
            </a:extLst>
          </p:cNvPr>
          <p:cNvSpPr/>
          <p:nvPr/>
        </p:nvSpPr>
        <p:spPr>
          <a:xfrm>
            <a:off x="450808" y="424815"/>
            <a:ext cx="5257800" cy="632385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l"/>
            <a:r>
              <a:rPr lang="en-US" altLang="zh-CN" sz="1000" b="1" i="0" dirty="0">
                <a:solidFill>
                  <a:srgbClr val="333333"/>
                </a:solidFill>
                <a:effectLst/>
                <a:latin typeface="Microsoft YaHei" panose="020B0503020204020204" pitchFamily="34" charset="-122"/>
                <a:ea typeface="Microsoft YaHei" panose="020B0503020204020204" pitchFamily="34" charset="-122"/>
              </a:rPr>
              <a:t>You:</a:t>
            </a:r>
            <a:r>
              <a:rPr lang="en-US" altLang="zh-CN" sz="1000" b="0" i="0" dirty="0">
                <a:solidFill>
                  <a:srgbClr val="333333"/>
                </a:solidFill>
                <a:effectLst/>
                <a:latin typeface="Microsoft YaHei" panose="020B0503020204020204" pitchFamily="34" charset="-122"/>
                <a:ea typeface="Microsoft YaHei" panose="020B0503020204020204" pitchFamily="34" charset="-122"/>
              </a:rPr>
              <a:t> epiphany</a:t>
            </a:r>
            <a:r>
              <a:rPr lang="zh-CN" altLang="en-US" sz="1000" b="0" i="0" dirty="0">
                <a:solidFill>
                  <a:srgbClr val="333333"/>
                </a:solidFill>
                <a:effectLst/>
                <a:latin typeface="Microsoft YaHei" panose="020B0503020204020204" pitchFamily="34" charset="-122"/>
                <a:ea typeface="Microsoft YaHei" panose="020B0503020204020204" pitchFamily="34" charset="-122"/>
              </a:rPr>
              <a:t>这个单词的意思和用法</a:t>
            </a:r>
          </a:p>
          <a:p>
            <a:pPr algn="l"/>
            <a:r>
              <a:rPr lang="en-US" altLang="zh-CN" sz="1000" b="1" i="0" dirty="0" err="1">
                <a:solidFill>
                  <a:srgbClr val="333333"/>
                </a:solidFill>
                <a:effectLst/>
                <a:latin typeface="Microsoft YaHei" panose="020B0503020204020204" pitchFamily="34" charset="-122"/>
                <a:ea typeface="Microsoft YaHei" panose="020B0503020204020204" pitchFamily="34" charset="-122"/>
              </a:rPr>
              <a:t>ChatAI</a:t>
            </a:r>
            <a:r>
              <a:rPr lang="en-US" altLang="zh-CN" sz="1000" b="1" i="0" dirty="0">
                <a:solidFill>
                  <a:srgbClr val="333333"/>
                </a:solidFill>
                <a:effectLst/>
                <a:latin typeface="Microsoft YaHei" panose="020B0503020204020204" pitchFamily="34" charset="-122"/>
                <a:ea typeface="Microsoft YaHei" panose="020B0503020204020204" pitchFamily="34" charset="-122"/>
              </a:rPr>
              <a:t>: </a:t>
            </a:r>
            <a:r>
              <a:rPr lang="en-US" altLang="zh-CN" sz="1000" b="0" i="0" dirty="0">
                <a:solidFill>
                  <a:srgbClr val="333333"/>
                </a:solidFill>
                <a:effectLst/>
                <a:latin typeface="Microsoft YaHei" panose="020B0503020204020204" pitchFamily="34" charset="-122"/>
                <a:ea typeface="Microsoft YaHei" panose="020B0503020204020204" pitchFamily="34" charset="-122"/>
              </a:rPr>
              <a:t>"Epiphany"</a:t>
            </a:r>
            <a:r>
              <a:rPr lang="zh-CN" altLang="en-US" sz="1000" b="0" i="0" dirty="0">
                <a:solidFill>
                  <a:srgbClr val="333333"/>
                </a:solidFill>
                <a:effectLst/>
                <a:latin typeface="Microsoft YaHei" panose="020B0503020204020204" pitchFamily="34" charset="-122"/>
                <a:ea typeface="Microsoft YaHei" panose="020B0503020204020204" pitchFamily="34" charset="-122"/>
              </a:rPr>
              <a:t>这个词源于希腊文，意为突然领悟、顿悟。在英语中，这个词通常用来描述突然的、突破性的理解或领悟，特别是在解决问题、找到答案或意识到某个真理时。</a:t>
            </a:r>
            <a:r>
              <a:rPr lang="en-US" altLang="zh-CN" sz="1000" b="0" i="0" dirty="0">
                <a:solidFill>
                  <a:srgbClr val="333333"/>
                </a:solidFill>
                <a:effectLst/>
                <a:latin typeface="Microsoft YaHei" panose="020B0503020204020204" pitchFamily="34" charset="-122"/>
                <a:ea typeface="Microsoft YaHei" panose="020B0503020204020204" pitchFamily="34" charset="-122"/>
              </a:rPr>
              <a:t>Epiphany</a:t>
            </a:r>
            <a:r>
              <a:rPr lang="zh-CN" altLang="en-US" sz="1000" b="0" i="0" dirty="0">
                <a:solidFill>
                  <a:srgbClr val="333333"/>
                </a:solidFill>
                <a:effectLst/>
                <a:latin typeface="Microsoft YaHei" panose="020B0503020204020204" pitchFamily="34" charset="-122"/>
                <a:ea typeface="Microsoft YaHei" panose="020B0503020204020204" pitchFamily="34" charset="-122"/>
              </a:rPr>
              <a:t>一词还可以指一种宗教节日，在基督教传统中，这一节日纪念耶稣显灵给三位博士的故事。在日常用法中，</a:t>
            </a:r>
            <a:r>
              <a:rPr lang="en-US" altLang="zh-CN" sz="1000" b="0" i="0" dirty="0">
                <a:solidFill>
                  <a:srgbClr val="333333"/>
                </a:solidFill>
                <a:effectLst/>
                <a:latin typeface="Microsoft YaHei" panose="020B0503020204020204" pitchFamily="34" charset="-122"/>
                <a:ea typeface="Microsoft YaHei" panose="020B0503020204020204" pitchFamily="34" charset="-122"/>
              </a:rPr>
              <a:t>epiphany</a:t>
            </a:r>
            <a:r>
              <a:rPr lang="zh-CN" altLang="en-US" sz="1000" b="0" i="0" dirty="0">
                <a:solidFill>
                  <a:srgbClr val="333333"/>
                </a:solidFill>
                <a:effectLst/>
                <a:latin typeface="Microsoft YaHei" panose="020B0503020204020204" pitchFamily="34" charset="-122"/>
                <a:ea typeface="Microsoft YaHei" panose="020B0503020204020204" pitchFamily="34" charset="-122"/>
              </a:rPr>
              <a:t>通常用于描述精神上的突破、启示或领悟，是一种对事物本质性的理解或领悟。</a:t>
            </a:r>
            <a:br>
              <a:rPr lang="zh-CN" altLang="en-US" sz="1000" b="0" i="0" dirty="0">
                <a:solidFill>
                  <a:srgbClr val="333333"/>
                </a:solidFill>
                <a:effectLst/>
                <a:latin typeface="Microsoft YaHei" panose="020B0503020204020204" pitchFamily="34" charset="-122"/>
                <a:ea typeface="Microsoft YaHei" panose="020B0503020204020204" pitchFamily="34" charset="-122"/>
              </a:rPr>
            </a:br>
            <a:br>
              <a:rPr lang="zh-CN" altLang="en-US" sz="1000" b="0" i="0" dirty="0">
                <a:solidFill>
                  <a:srgbClr val="333333"/>
                </a:solidFill>
                <a:effectLst/>
                <a:latin typeface="Microsoft YaHei" panose="020B0503020204020204" pitchFamily="34" charset="-122"/>
                <a:ea typeface="Microsoft YaHei" panose="020B0503020204020204" pitchFamily="34" charset="-122"/>
              </a:rPr>
            </a:br>
            <a:r>
              <a:rPr lang="zh-CN" altLang="en-US" sz="1000" b="0" i="0" dirty="0">
                <a:solidFill>
                  <a:srgbClr val="333333"/>
                </a:solidFill>
                <a:effectLst/>
                <a:latin typeface="Microsoft YaHei" panose="020B0503020204020204" pitchFamily="34" charset="-122"/>
                <a:ea typeface="Microsoft YaHei" panose="020B0503020204020204" pitchFamily="34" charset="-122"/>
              </a:rPr>
              <a:t>例如：</a:t>
            </a:r>
            <a:br>
              <a:rPr lang="zh-CN" altLang="en-US"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"After months of struggling with the problem, she had an epiphany and suddenly knew the solution."</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zh-CN" altLang="en-US" sz="1000" b="0" i="0" dirty="0">
                <a:solidFill>
                  <a:srgbClr val="333333"/>
                </a:solidFill>
                <a:effectLst/>
                <a:latin typeface="Microsoft YaHei" panose="020B0503020204020204" pitchFamily="34" charset="-122"/>
                <a:ea typeface="Microsoft YaHei" panose="020B0503020204020204" pitchFamily="34" charset="-122"/>
              </a:rPr>
              <a:t>（在经过数月的苦苦挣扎后，她突然顿悟，顿时明白了解决方案。）</a:t>
            </a:r>
          </a:p>
          <a:p>
            <a:pPr algn="l"/>
            <a:r>
              <a:rPr lang="en-US" altLang="zh-CN" sz="1000" b="1" i="0" dirty="0">
                <a:solidFill>
                  <a:srgbClr val="333333"/>
                </a:solidFill>
                <a:effectLst/>
                <a:latin typeface="Microsoft YaHei" panose="020B0503020204020204" pitchFamily="34" charset="-122"/>
                <a:ea typeface="Microsoft YaHei" panose="020B0503020204020204" pitchFamily="34" charset="-122"/>
              </a:rPr>
              <a:t>You:</a:t>
            </a:r>
            <a:r>
              <a:rPr lang="en-US" altLang="zh-CN" sz="1000" b="0" i="0" dirty="0">
                <a:solidFill>
                  <a:srgbClr val="333333"/>
                </a:solidFill>
                <a:effectLst/>
                <a:latin typeface="Microsoft YaHei" panose="020B0503020204020204" pitchFamily="34" charset="-122"/>
                <a:ea typeface="Microsoft YaHei" panose="020B0503020204020204" pitchFamily="34" charset="-122"/>
              </a:rPr>
              <a:t> </a:t>
            </a:r>
            <a:r>
              <a:rPr lang="zh-CN" altLang="en-US" sz="1000" b="0" i="0" dirty="0">
                <a:solidFill>
                  <a:srgbClr val="333333"/>
                </a:solidFill>
                <a:effectLst/>
                <a:latin typeface="Microsoft YaHei" panose="020B0503020204020204" pitchFamily="34" charset="-122"/>
                <a:ea typeface="Microsoft YaHei" panose="020B0503020204020204" pitchFamily="34" charset="-122"/>
              </a:rPr>
              <a:t>这个单词的近义词举例，附上中文翻译</a:t>
            </a:r>
          </a:p>
          <a:p>
            <a:pPr algn="l"/>
            <a:r>
              <a:rPr lang="en-US" altLang="zh-CN" sz="1000" b="1" i="0" dirty="0" err="1">
                <a:solidFill>
                  <a:srgbClr val="333333"/>
                </a:solidFill>
                <a:effectLst/>
                <a:latin typeface="Microsoft YaHei" panose="020B0503020204020204" pitchFamily="34" charset="-122"/>
                <a:ea typeface="Microsoft YaHei" panose="020B0503020204020204" pitchFamily="34" charset="-122"/>
              </a:rPr>
              <a:t>ChatAI</a:t>
            </a:r>
            <a:r>
              <a:rPr lang="en-US" altLang="zh-CN" sz="1000" b="1" i="0" dirty="0">
                <a:solidFill>
                  <a:srgbClr val="333333"/>
                </a:solidFill>
                <a:effectLst/>
                <a:latin typeface="Microsoft YaHei" panose="020B0503020204020204" pitchFamily="34" charset="-122"/>
                <a:ea typeface="Microsoft YaHei" panose="020B0503020204020204" pitchFamily="34" charset="-122"/>
              </a:rPr>
              <a:t>: </a:t>
            </a:r>
            <a:r>
              <a:rPr lang="zh-CN" altLang="en-US" sz="1000" b="0" i="0" dirty="0">
                <a:solidFill>
                  <a:srgbClr val="333333"/>
                </a:solidFill>
                <a:effectLst/>
                <a:latin typeface="Microsoft YaHei" panose="020B0503020204020204" pitchFamily="34" charset="-122"/>
                <a:ea typeface="Microsoft YaHei" panose="020B0503020204020204" pitchFamily="34" charset="-122"/>
              </a:rPr>
              <a:t>以下是一些与</a:t>
            </a:r>
            <a:r>
              <a:rPr lang="en-US" altLang="zh-CN" sz="1000" b="0" i="0" dirty="0">
                <a:solidFill>
                  <a:srgbClr val="333333"/>
                </a:solidFill>
                <a:effectLst/>
                <a:latin typeface="Microsoft YaHei" panose="020B0503020204020204" pitchFamily="34" charset="-122"/>
                <a:ea typeface="Microsoft YaHei" panose="020B0503020204020204" pitchFamily="34" charset="-122"/>
              </a:rPr>
              <a:t>"epiphany"</a:t>
            </a:r>
            <a:r>
              <a:rPr lang="zh-CN" altLang="en-US" sz="1000" b="0" i="0" dirty="0">
                <a:solidFill>
                  <a:srgbClr val="333333"/>
                </a:solidFill>
                <a:effectLst/>
                <a:latin typeface="Microsoft YaHei" panose="020B0503020204020204" pitchFamily="34" charset="-122"/>
                <a:ea typeface="Microsoft YaHei" panose="020B0503020204020204" pitchFamily="34" charset="-122"/>
              </a:rPr>
              <a:t>相关的近义词，以及它们的中文翻译：</a:t>
            </a:r>
            <a:br>
              <a:rPr lang="zh-CN" altLang="en-US" sz="1000" b="0" i="0" dirty="0">
                <a:solidFill>
                  <a:srgbClr val="333333"/>
                </a:solidFill>
                <a:effectLst/>
                <a:latin typeface="Microsoft YaHei" panose="020B0503020204020204" pitchFamily="34" charset="-122"/>
                <a:ea typeface="Microsoft YaHei" panose="020B0503020204020204" pitchFamily="34" charset="-122"/>
              </a:rPr>
            </a:br>
            <a:br>
              <a:rPr lang="zh-CN" altLang="en-US"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1. Revelation (</a:t>
            </a:r>
            <a:r>
              <a:rPr lang="zh-CN" altLang="en-US" sz="1000" b="0" i="0" dirty="0">
                <a:solidFill>
                  <a:srgbClr val="333333"/>
                </a:solidFill>
                <a:effectLst/>
                <a:latin typeface="Microsoft YaHei" panose="020B0503020204020204" pitchFamily="34" charset="-122"/>
                <a:ea typeface="Microsoft YaHei" panose="020B0503020204020204" pitchFamily="34" charset="-122"/>
              </a:rPr>
              <a:t>启示</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2. Insight (</a:t>
            </a:r>
            <a:r>
              <a:rPr lang="zh-CN" altLang="en-US" sz="1000" b="0" i="0" dirty="0">
                <a:solidFill>
                  <a:srgbClr val="333333"/>
                </a:solidFill>
                <a:effectLst/>
                <a:latin typeface="Microsoft YaHei" panose="020B0503020204020204" pitchFamily="34" charset="-122"/>
                <a:ea typeface="Microsoft YaHei" panose="020B0503020204020204" pitchFamily="34" charset="-122"/>
              </a:rPr>
              <a:t>洞察力</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3. Realization (</a:t>
            </a:r>
            <a:r>
              <a:rPr lang="zh-CN" altLang="en-US" sz="1000" b="0" i="0" dirty="0">
                <a:solidFill>
                  <a:srgbClr val="333333"/>
                </a:solidFill>
                <a:effectLst/>
                <a:latin typeface="Microsoft YaHei" panose="020B0503020204020204" pitchFamily="34" charset="-122"/>
                <a:ea typeface="Microsoft YaHei" panose="020B0503020204020204" pitchFamily="34" charset="-122"/>
              </a:rPr>
              <a:t>认识</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4. Enlightenment (</a:t>
            </a:r>
            <a:r>
              <a:rPr lang="zh-CN" altLang="en-US" sz="1000" b="0" i="0" dirty="0">
                <a:solidFill>
                  <a:srgbClr val="333333"/>
                </a:solidFill>
                <a:effectLst/>
                <a:latin typeface="Microsoft YaHei" panose="020B0503020204020204" pitchFamily="34" charset="-122"/>
                <a:ea typeface="Microsoft YaHei" panose="020B0503020204020204" pitchFamily="34" charset="-122"/>
              </a:rPr>
              <a:t>启蒙</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5. Discovery (</a:t>
            </a:r>
            <a:r>
              <a:rPr lang="zh-CN" altLang="en-US" sz="1000" b="0" i="0" dirty="0">
                <a:solidFill>
                  <a:srgbClr val="333333"/>
                </a:solidFill>
                <a:effectLst/>
                <a:latin typeface="Microsoft YaHei" panose="020B0503020204020204" pitchFamily="34" charset="-122"/>
                <a:ea typeface="Microsoft YaHei" panose="020B0503020204020204" pitchFamily="34" charset="-122"/>
              </a:rPr>
              <a:t>发现</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zh-CN" altLang="en-US" sz="1000" b="0" i="0" dirty="0">
                <a:solidFill>
                  <a:srgbClr val="333333"/>
                </a:solidFill>
                <a:effectLst/>
                <a:latin typeface="Microsoft YaHei" panose="020B0503020204020204" pitchFamily="34" charset="-122"/>
                <a:ea typeface="Microsoft YaHei" panose="020B0503020204020204" pitchFamily="34" charset="-122"/>
              </a:rPr>
              <a:t>希望这些近义词和中文翻译能够帮助理解和运用</a:t>
            </a:r>
            <a:r>
              <a:rPr lang="en-US" altLang="zh-CN" sz="1000" b="0" i="0" dirty="0">
                <a:solidFill>
                  <a:srgbClr val="333333"/>
                </a:solidFill>
                <a:effectLst/>
                <a:latin typeface="Microsoft YaHei" panose="020B0503020204020204" pitchFamily="34" charset="-122"/>
                <a:ea typeface="Microsoft YaHei" panose="020B0503020204020204" pitchFamily="34" charset="-122"/>
              </a:rPr>
              <a:t>"epiphany"</a:t>
            </a:r>
            <a:r>
              <a:rPr lang="zh-CN" altLang="en-US" sz="1000" b="0" i="0" dirty="0">
                <a:solidFill>
                  <a:srgbClr val="333333"/>
                </a:solidFill>
                <a:effectLst/>
                <a:latin typeface="Microsoft YaHei" panose="020B0503020204020204" pitchFamily="34" charset="-122"/>
                <a:ea typeface="Microsoft YaHei" panose="020B0503020204020204" pitchFamily="34" charset="-122"/>
              </a:rPr>
              <a:t>这个词。</a:t>
            </a:r>
          </a:p>
          <a:p>
            <a:pPr algn="l"/>
            <a:r>
              <a:rPr lang="en-US" altLang="zh-CN" sz="1000" b="1" i="0" dirty="0">
                <a:solidFill>
                  <a:srgbClr val="333333"/>
                </a:solidFill>
                <a:effectLst/>
                <a:latin typeface="Microsoft YaHei" panose="020B0503020204020204" pitchFamily="34" charset="-122"/>
                <a:ea typeface="Microsoft YaHei" panose="020B0503020204020204" pitchFamily="34" charset="-122"/>
              </a:rPr>
              <a:t>You:</a:t>
            </a:r>
            <a:r>
              <a:rPr lang="en-US" altLang="zh-CN" sz="1000" b="0" i="0" dirty="0">
                <a:solidFill>
                  <a:srgbClr val="333333"/>
                </a:solidFill>
                <a:effectLst/>
                <a:latin typeface="Microsoft YaHei" panose="020B0503020204020204" pitchFamily="34" charset="-122"/>
                <a:ea typeface="Microsoft YaHei" panose="020B0503020204020204" pitchFamily="34" charset="-122"/>
              </a:rPr>
              <a:t> lugubrious</a:t>
            </a:r>
            <a:r>
              <a:rPr lang="zh-CN" altLang="en-US" sz="1000" b="0" i="0" dirty="0">
                <a:solidFill>
                  <a:srgbClr val="333333"/>
                </a:solidFill>
                <a:effectLst/>
                <a:latin typeface="Microsoft YaHei" panose="020B0503020204020204" pitchFamily="34" charset="-122"/>
                <a:ea typeface="Microsoft YaHei" panose="020B0503020204020204" pitchFamily="34" charset="-122"/>
              </a:rPr>
              <a:t>的意思和用法</a:t>
            </a:r>
          </a:p>
          <a:p>
            <a:pPr algn="l"/>
            <a:r>
              <a:rPr lang="en-US" altLang="zh-CN" sz="1000" b="1" i="0" dirty="0" err="1">
                <a:solidFill>
                  <a:srgbClr val="333333"/>
                </a:solidFill>
                <a:effectLst/>
                <a:latin typeface="Microsoft YaHei" panose="020B0503020204020204" pitchFamily="34" charset="-122"/>
                <a:ea typeface="Microsoft YaHei" panose="020B0503020204020204" pitchFamily="34" charset="-122"/>
              </a:rPr>
              <a:t>ChatAI</a:t>
            </a:r>
            <a:r>
              <a:rPr lang="en-US" altLang="zh-CN" sz="1000" b="1" i="0" dirty="0">
                <a:solidFill>
                  <a:srgbClr val="333333"/>
                </a:solidFill>
                <a:effectLst/>
                <a:latin typeface="Microsoft YaHei" panose="020B0503020204020204" pitchFamily="34" charset="-122"/>
                <a:ea typeface="Microsoft YaHei" panose="020B0503020204020204" pitchFamily="34" charset="-122"/>
              </a:rPr>
              <a:t>: </a:t>
            </a:r>
            <a:r>
              <a:rPr lang="en-US" altLang="zh-CN" sz="1000" b="0" i="0" dirty="0">
                <a:solidFill>
                  <a:srgbClr val="333333"/>
                </a:solidFill>
                <a:effectLst/>
                <a:latin typeface="Microsoft YaHei" panose="020B0503020204020204" pitchFamily="34" charset="-122"/>
                <a:ea typeface="Microsoft YaHei" panose="020B0503020204020204" pitchFamily="34" charset="-122"/>
              </a:rPr>
              <a:t>"Lugubrious"</a:t>
            </a:r>
            <a:r>
              <a:rPr lang="zh-CN" altLang="en-US" sz="1000" b="0" i="0" dirty="0">
                <a:solidFill>
                  <a:srgbClr val="333333"/>
                </a:solidFill>
                <a:effectLst/>
                <a:latin typeface="Microsoft YaHei" panose="020B0503020204020204" pitchFamily="34" charset="-122"/>
                <a:ea typeface="Microsoft YaHei" panose="020B0503020204020204" pitchFamily="34" charset="-122"/>
              </a:rPr>
              <a:t>是一个形容词，用来形容悲伤、忧郁、阴沉的情绪或氛围。它通常指的是过度悲伤或忧郁的状态，给人一种沉重、阴郁的感觉。</a:t>
            </a:r>
            <a:br>
              <a:rPr lang="zh-CN" altLang="en-US" sz="1000" b="0" i="0" dirty="0">
                <a:solidFill>
                  <a:srgbClr val="333333"/>
                </a:solidFill>
                <a:effectLst/>
                <a:latin typeface="Microsoft YaHei" panose="020B0503020204020204" pitchFamily="34" charset="-122"/>
                <a:ea typeface="Microsoft YaHei" panose="020B0503020204020204" pitchFamily="34" charset="-122"/>
              </a:rPr>
            </a:br>
            <a:br>
              <a:rPr lang="zh-CN" altLang="en-US" sz="1000" b="0" i="0" dirty="0">
                <a:solidFill>
                  <a:srgbClr val="333333"/>
                </a:solidFill>
                <a:effectLst/>
                <a:latin typeface="Microsoft YaHei" panose="020B0503020204020204" pitchFamily="34" charset="-122"/>
                <a:ea typeface="Microsoft YaHei" panose="020B0503020204020204" pitchFamily="34" charset="-122"/>
              </a:rPr>
            </a:br>
            <a:r>
              <a:rPr lang="zh-CN" altLang="en-US" sz="1000" b="0" i="0" dirty="0">
                <a:solidFill>
                  <a:srgbClr val="333333"/>
                </a:solidFill>
                <a:effectLst/>
                <a:latin typeface="Microsoft YaHei" panose="020B0503020204020204" pitchFamily="34" charset="-122"/>
                <a:ea typeface="Microsoft YaHei" panose="020B0503020204020204" pitchFamily="34" charset="-122"/>
              </a:rPr>
              <a:t>例如：</a:t>
            </a:r>
            <a:br>
              <a:rPr lang="zh-CN" altLang="en-US"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 His lugubrious expression indicated that he was still mourning the loss of his pet.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 The lugubrious music in the background set a somber tone for the film's tragic ending.</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"Lugubrious"</a:t>
            </a:r>
            <a:r>
              <a:rPr lang="zh-CN" altLang="en-US" sz="1000" b="0" i="0" dirty="0">
                <a:solidFill>
                  <a:srgbClr val="333333"/>
                </a:solidFill>
                <a:effectLst/>
                <a:latin typeface="Microsoft YaHei" panose="020B0503020204020204" pitchFamily="34" charset="-122"/>
                <a:ea typeface="Microsoft YaHei" panose="020B0503020204020204" pitchFamily="34" charset="-122"/>
              </a:rPr>
              <a:t>一词通常用于描述某人的表情、音乐或氛围，暗示了一种悲伤和阴郁的情绪。</a:t>
            </a:r>
          </a:p>
          <a:p>
            <a:pPr algn="l"/>
            <a:r>
              <a:rPr lang="en-US" altLang="zh-CN" sz="1000" b="1" i="0" dirty="0">
                <a:solidFill>
                  <a:srgbClr val="333333"/>
                </a:solidFill>
                <a:effectLst/>
                <a:latin typeface="Microsoft YaHei" panose="020B0503020204020204" pitchFamily="34" charset="-122"/>
                <a:ea typeface="Microsoft YaHei" panose="020B0503020204020204" pitchFamily="34" charset="-122"/>
              </a:rPr>
              <a:t>You:</a:t>
            </a:r>
            <a:r>
              <a:rPr lang="en-US" altLang="zh-CN" sz="1000" b="0" i="0" dirty="0">
                <a:solidFill>
                  <a:srgbClr val="333333"/>
                </a:solidFill>
                <a:effectLst/>
                <a:latin typeface="Microsoft YaHei" panose="020B0503020204020204" pitchFamily="34" charset="-122"/>
                <a:ea typeface="Microsoft YaHei" panose="020B0503020204020204" pitchFamily="34" charset="-122"/>
              </a:rPr>
              <a:t> </a:t>
            </a:r>
            <a:r>
              <a:rPr lang="zh-CN" altLang="en-US" sz="1000" b="0" i="0" dirty="0">
                <a:solidFill>
                  <a:srgbClr val="333333"/>
                </a:solidFill>
                <a:effectLst/>
                <a:latin typeface="Microsoft YaHei" panose="020B0503020204020204" pitchFamily="34" charset="-122"/>
                <a:ea typeface="Microsoft YaHei" panose="020B0503020204020204" pitchFamily="34" charset="-122"/>
              </a:rPr>
              <a:t>这个单词的近义词举例，附上中文意思</a:t>
            </a:r>
          </a:p>
          <a:p>
            <a:pPr algn="l"/>
            <a:r>
              <a:rPr lang="en-US" altLang="zh-CN" sz="1000" b="1" i="0" dirty="0" err="1">
                <a:solidFill>
                  <a:srgbClr val="333333"/>
                </a:solidFill>
                <a:effectLst/>
                <a:latin typeface="Microsoft YaHei" panose="020B0503020204020204" pitchFamily="34" charset="-122"/>
                <a:ea typeface="Microsoft YaHei" panose="020B0503020204020204" pitchFamily="34" charset="-122"/>
              </a:rPr>
              <a:t>ChatAI</a:t>
            </a:r>
            <a:r>
              <a:rPr lang="en-US" altLang="zh-CN" sz="1000" b="1" i="0" dirty="0">
                <a:solidFill>
                  <a:srgbClr val="333333"/>
                </a:solidFill>
                <a:effectLst/>
                <a:latin typeface="Microsoft YaHei" panose="020B0503020204020204" pitchFamily="34" charset="-122"/>
                <a:ea typeface="Microsoft YaHei" panose="020B0503020204020204" pitchFamily="34" charset="-122"/>
              </a:rPr>
              <a:t>: </a:t>
            </a:r>
            <a:r>
              <a:rPr lang="zh-CN" altLang="en-US" sz="1000" b="0" i="0" dirty="0">
                <a:solidFill>
                  <a:srgbClr val="333333"/>
                </a:solidFill>
                <a:effectLst/>
                <a:latin typeface="Microsoft YaHei" panose="020B0503020204020204" pitchFamily="34" charset="-122"/>
                <a:ea typeface="Microsoft YaHei" panose="020B0503020204020204" pitchFamily="34" charset="-122"/>
              </a:rPr>
              <a:t>以下是一些与</a:t>
            </a:r>
            <a:r>
              <a:rPr lang="en-US" altLang="zh-CN" sz="1000" b="0" i="0" dirty="0">
                <a:solidFill>
                  <a:srgbClr val="333333"/>
                </a:solidFill>
                <a:effectLst/>
                <a:latin typeface="Microsoft YaHei" panose="020B0503020204020204" pitchFamily="34" charset="-122"/>
                <a:ea typeface="Microsoft YaHei" panose="020B0503020204020204" pitchFamily="34" charset="-122"/>
              </a:rPr>
              <a:t>"lugubrious"</a:t>
            </a:r>
            <a:r>
              <a:rPr lang="zh-CN" altLang="en-US" sz="1000" b="0" i="0" dirty="0">
                <a:solidFill>
                  <a:srgbClr val="333333"/>
                </a:solidFill>
                <a:effectLst/>
                <a:latin typeface="Microsoft YaHei" panose="020B0503020204020204" pitchFamily="34" charset="-122"/>
                <a:ea typeface="Microsoft YaHei" panose="020B0503020204020204" pitchFamily="34" charset="-122"/>
              </a:rPr>
              <a:t>相关的近义词以及它们的中文意思：</a:t>
            </a:r>
            <a:br>
              <a:rPr lang="zh-CN" altLang="en-US" sz="1000" b="0" i="0" dirty="0">
                <a:solidFill>
                  <a:srgbClr val="333333"/>
                </a:solidFill>
                <a:effectLst/>
                <a:latin typeface="Microsoft YaHei" panose="020B0503020204020204" pitchFamily="34" charset="-122"/>
                <a:ea typeface="Microsoft YaHei" panose="020B0503020204020204" pitchFamily="34" charset="-122"/>
              </a:rPr>
            </a:br>
            <a:br>
              <a:rPr lang="zh-CN" altLang="en-US"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1. Mournful (</a:t>
            </a:r>
            <a:r>
              <a:rPr lang="zh-CN" altLang="en-US" sz="1000" b="0" i="0" dirty="0">
                <a:solidFill>
                  <a:srgbClr val="333333"/>
                </a:solidFill>
                <a:effectLst/>
                <a:latin typeface="Microsoft YaHei" panose="020B0503020204020204" pitchFamily="34" charset="-122"/>
                <a:ea typeface="Microsoft YaHei" panose="020B0503020204020204" pitchFamily="34" charset="-122"/>
              </a:rPr>
              <a:t>悲痛的</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2. Gloomy (</a:t>
            </a:r>
            <a:r>
              <a:rPr lang="zh-CN" altLang="en-US" sz="1000" b="0" i="0" dirty="0">
                <a:solidFill>
                  <a:srgbClr val="333333"/>
                </a:solidFill>
                <a:effectLst/>
                <a:latin typeface="Microsoft YaHei" panose="020B0503020204020204" pitchFamily="34" charset="-122"/>
                <a:ea typeface="Microsoft YaHei" panose="020B0503020204020204" pitchFamily="34" charset="-122"/>
              </a:rPr>
              <a:t>阴郁的</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3. Dismal (</a:t>
            </a:r>
            <a:r>
              <a:rPr lang="zh-CN" altLang="en-US" sz="1000" b="0" i="0" dirty="0">
                <a:solidFill>
                  <a:srgbClr val="333333"/>
                </a:solidFill>
                <a:effectLst/>
                <a:latin typeface="Microsoft YaHei" panose="020B0503020204020204" pitchFamily="34" charset="-122"/>
                <a:ea typeface="Microsoft YaHei" panose="020B0503020204020204" pitchFamily="34" charset="-122"/>
              </a:rPr>
              <a:t>令人沮丧的</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4. Melancholic (</a:t>
            </a:r>
            <a:r>
              <a:rPr lang="zh-CN" altLang="en-US" sz="1000" b="0" i="0" dirty="0">
                <a:solidFill>
                  <a:srgbClr val="333333"/>
                </a:solidFill>
                <a:effectLst/>
                <a:latin typeface="Microsoft YaHei" panose="020B0503020204020204" pitchFamily="34" charset="-122"/>
                <a:ea typeface="Microsoft YaHei" panose="020B0503020204020204" pitchFamily="34" charset="-122"/>
              </a:rPr>
              <a:t>忧郁的</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5. Funereal (</a:t>
            </a:r>
            <a:r>
              <a:rPr lang="zh-CN" altLang="en-US" sz="1000" b="0" i="0" dirty="0">
                <a:solidFill>
                  <a:srgbClr val="333333"/>
                </a:solidFill>
                <a:effectLst/>
                <a:latin typeface="Microsoft YaHei" panose="020B0503020204020204" pitchFamily="34" charset="-122"/>
                <a:ea typeface="Microsoft YaHei" panose="020B0503020204020204" pitchFamily="34" charset="-122"/>
              </a:rPr>
              <a:t>丧葬仪式的</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zh-CN" altLang="en-US" sz="1000" b="0" i="0" dirty="0">
                <a:solidFill>
                  <a:srgbClr val="333333"/>
                </a:solidFill>
                <a:effectLst/>
                <a:latin typeface="Microsoft YaHei" panose="020B0503020204020204" pitchFamily="34" charset="-122"/>
                <a:ea typeface="Microsoft YaHei" panose="020B0503020204020204" pitchFamily="34" charset="-122"/>
              </a:rPr>
              <a:t>这些近义词都具有指悲伤、忧郁或阴沉情绪的含义，可用来描述情绪、氛围或表情等方面。希望这些词语和中文意思对您有所帮助。</a:t>
            </a:r>
          </a:p>
        </p:txBody>
      </p:sp>
      <p:sp>
        <p:nvSpPr>
          <p:cNvPr id="5" name="内容占位符 4">
            <a:extLst>
              <a:ext uri="{FF2B5EF4-FFF2-40B4-BE49-F238E27FC236}">
                <a16:creationId xmlns:a16="http://schemas.microsoft.com/office/drawing/2014/main" id="{8907C42A-8790-4C28-F01F-2E71ED6160E7}"/>
              </a:ext>
            </a:extLst>
          </p:cNvPr>
          <p:cNvSpPr>
            <a:spLocks noGrp="1"/>
          </p:cNvSpPr>
          <p:nvPr>
            <p:ph idx="1"/>
          </p:nvPr>
        </p:nvSpPr>
        <p:spPr>
          <a:xfrm>
            <a:off x="6096000" y="516834"/>
            <a:ext cx="5257800" cy="6018143"/>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normAutofit/>
          </a:bodyPr>
          <a:lstStyle/>
          <a:p>
            <a:pPr algn="l"/>
            <a:r>
              <a:rPr lang="en-US" altLang="zh-CN" sz="800" b="1" i="0" dirty="0" err="1">
                <a:solidFill>
                  <a:srgbClr val="333333"/>
                </a:solidFill>
                <a:effectLst/>
                <a:latin typeface="Microsoft YaHei" panose="020B0503020204020204" pitchFamily="34" charset="-122"/>
                <a:ea typeface="Microsoft YaHei" panose="020B0503020204020204" pitchFamily="34" charset="-122"/>
              </a:rPr>
              <a:t>ChatAI</a:t>
            </a:r>
            <a:r>
              <a:rPr lang="en-US" altLang="zh-CN" sz="800" b="1" i="0" dirty="0">
                <a:solidFill>
                  <a:srgbClr val="333333"/>
                </a:solidFill>
                <a:effectLst/>
                <a:latin typeface="Microsoft YaHei" panose="020B0503020204020204" pitchFamily="34" charset="-122"/>
                <a:ea typeface="Microsoft YaHei" panose="020B0503020204020204" pitchFamily="34" charset="-122"/>
              </a:rPr>
              <a:t>:</a:t>
            </a:r>
            <a:r>
              <a:rPr lang="zh-CN" altLang="en-US" sz="800" b="0" i="0" dirty="0">
                <a:solidFill>
                  <a:srgbClr val="333333"/>
                </a:solidFill>
                <a:effectLst/>
                <a:latin typeface="Microsoft YaHei" panose="020B0503020204020204" pitchFamily="34" charset="-122"/>
                <a:ea typeface="Microsoft YaHei" panose="020B0503020204020204" pitchFamily="34" charset="-122"/>
              </a:rPr>
              <a:t> 请输入你的问题</a:t>
            </a:r>
          </a:p>
          <a:p>
            <a:pPr algn="l"/>
            <a:r>
              <a:rPr lang="en-US" altLang="zh-CN" sz="800" b="1" i="0" dirty="0">
                <a:solidFill>
                  <a:srgbClr val="333333"/>
                </a:solidFill>
                <a:effectLst/>
                <a:latin typeface="Microsoft YaHei" panose="020B0503020204020204" pitchFamily="34" charset="-122"/>
                <a:ea typeface="Microsoft YaHei" panose="020B0503020204020204" pitchFamily="34" charset="-122"/>
              </a:rPr>
              <a:t>You:</a:t>
            </a:r>
            <a:r>
              <a:rPr lang="zh-CN" altLang="en-US" sz="800" b="0" i="0" dirty="0">
                <a:solidFill>
                  <a:srgbClr val="333333"/>
                </a:solidFill>
                <a:effectLst/>
                <a:latin typeface="Microsoft YaHei" panose="020B0503020204020204" pitchFamily="34" charset="-122"/>
                <a:ea typeface="Microsoft YaHei" panose="020B0503020204020204" pitchFamily="34" charset="-122"/>
              </a:rPr>
              <a:t> </a:t>
            </a:r>
            <a:r>
              <a:rPr lang="en-US" altLang="zh-CN" sz="800" b="0" i="0" dirty="0">
                <a:solidFill>
                  <a:srgbClr val="333333"/>
                </a:solidFill>
                <a:effectLst/>
                <a:latin typeface="Microsoft YaHei" panose="020B0503020204020204" pitchFamily="34" charset="-122"/>
                <a:ea typeface="Microsoft YaHei" panose="020B0503020204020204" pitchFamily="34" charset="-122"/>
              </a:rPr>
              <a:t>supercilious</a:t>
            </a:r>
            <a:r>
              <a:rPr lang="zh-CN" altLang="en-US" sz="800" b="0" i="0" dirty="0">
                <a:solidFill>
                  <a:srgbClr val="333333"/>
                </a:solidFill>
                <a:effectLst/>
                <a:latin typeface="Microsoft YaHei" panose="020B0503020204020204" pitchFamily="34" charset="-122"/>
                <a:ea typeface="Microsoft YaHei" panose="020B0503020204020204" pitchFamily="34" charset="-122"/>
              </a:rPr>
              <a:t>这个单词的意思是什么？</a:t>
            </a:r>
          </a:p>
          <a:p>
            <a:pPr algn="l"/>
            <a:r>
              <a:rPr lang="en-US" altLang="zh-CN" sz="800" b="1" i="0" dirty="0" err="1">
                <a:solidFill>
                  <a:srgbClr val="333333"/>
                </a:solidFill>
                <a:effectLst/>
                <a:latin typeface="Microsoft YaHei" panose="020B0503020204020204" pitchFamily="34" charset="-122"/>
                <a:ea typeface="Microsoft YaHei" panose="020B0503020204020204" pitchFamily="34" charset="-122"/>
              </a:rPr>
              <a:t>ChatAI</a:t>
            </a:r>
            <a:r>
              <a:rPr lang="en-US" altLang="zh-CN" sz="800" b="1" i="0" dirty="0">
                <a:solidFill>
                  <a:srgbClr val="333333"/>
                </a:solidFill>
                <a:effectLst/>
                <a:latin typeface="Microsoft YaHei" panose="020B0503020204020204" pitchFamily="34" charset="-122"/>
                <a:ea typeface="Microsoft YaHei" panose="020B0503020204020204" pitchFamily="34" charset="-122"/>
              </a:rPr>
              <a:t>: </a:t>
            </a:r>
            <a:r>
              <a:rPr lang="en-US" altLang="zh-CN" sz="800" b="0" i="0" dirty="0">
                <a:solidFill>
                  <a:srgbClr val="333333"/>
                </a:solidFill>
                <a:effectLst/>
                <a:latin typeface="Microsoft YaHei" panose="020B0503020204020204" pitchFamily="34" charset="-122"/>
                <a:ea typeface="Microsoft YaHei" panose="020B0503020204020204" pitchFamily="34" charset="-122"/>
              </a:rPr>
              <a:t>supercilious</a:t>
            </a:r>
            <a:r>
              <a:rPr lang="zh-CN" altLang="en-US" sz="800" b="0" i="0" dirty="0">
                <a:solidFill>
                  <a:srgbClr val="333333"/>
                </a:solidFill>
                <a:effectLst/>
                <a:latin typeface="Microsoft YaHei" panose="020B0503020204020204" pitchFamily="34" charset="-122"/>
                <a:ea typeface="Microsoft YaHei" panose="020B0503020204020204" pitchFamily="34" charset="-122"/>
              </a:rPr>
              <a:t>一词形容一个人自以为高人一等，目中无人，轻视别人的态度。</a:t>
            </a:r>
          </a:p>
          <a:p>
            <a:pPr algn="l"/>
            <a:r>
              <a:rPr lang="en-US" altLang="zh-CN" sz="800" b="1" i="0" dirty="0">
                <a:solidFill>
                  <a:srgbClr val="333333"/>
                </a:solidFill>
                <a:effectLst/>
                <a:latin typeface="Microsoft YaHei" panose="020B0503020204020204" pitchFamily="34" charset="-122"/>
                <a:ea typeface="Microsoft YaHei" panose="020B0503020204020204" pitchFamily="34" charset="-122"/>
              </a:rPr>
              <a:t>You:</a:t>
            </a:r>
            <a:r>
              <a:rPr lang="zh-CN" altLang="en-US" sz="800" b="0" i="0" dirty="0">
                <a:solidFill>
                  <a:srgbClr val="333333"/>
                </a:solidFill>
                <a:effectLst/>
                <a:latin typeface="Microsoft YaHei" panose="020B0503020204020204" pitchFamily="34" charset="-122"/>
                <a:ea typeface="Microsoft YaHei" panose="020B0503020204020204" pitchFamily="34" charset="-122"/>
              </a:rPr>
              <a:t> 帮我举几个例子，我是一个三年级的小学生。</a:t>
            </a:r>
          </a:p>
          <a:p>
            <a:pPr algn="l"/>
            <a:r>
              <a:rPr lang="en-US" altLang="zh-CN" sz="800" b="1" i="0" dirty="0" err="1">
                <a:solidFill>
                  <a:srgbClr val="333333"/>
                </a:solidFill>
                <a:effectLst/>
                <a:latin typeface="Microsoft YaHei" panose="020B0503020204020204" pitchFamily="34" charset="-122"/>
                <a:ea typeface="Microsoft YaHei" panose="020B0503020204020204" pitchFamily="34" charset="-122"/>
              </a:rPr>
              <a:t>ChatAI</a:t>
            </a:r>
            <a:r>
              <a:rPr lang="en-US" altLang="zh-CN" sz="800" b="1" i="0" dirty="0">
                <a:solidFill>
                  <a:srgbClr val="333333"/>
                </a:solidFill>
                <a:effectLst/>
                <a:latin typeface="Microsoft YaHei" panose="020B0503020204020204" pitchFamily="34" charset="-122"/>
                <a:ea typeface="Microsoft YaHei" panose="020B0503020204020204" pitchFamily="34" charset="-122"/>
              </a:rPr>
              <a:t>: </a:t>
            </a:r>
            <a:r>
              <a:rPr lang="zh-CN" altLang="en-US" sz="800" b="0" i="0" dirty="0">
                <a:solidFill>
                  <a:srgbClr val="333333"/>
                </a:solidFill>
                <a:effectLst/>
                <a:latin typeface="Microsoft YaHei" panose="020B0503020204020204" pitchFamily="34" charset="-122"/>
                <a:ea typeface="Microsoft YaHei" panose="020B0503020204020204" pitchFamily="34" charset="-122"/>
              </a:rPr>
              <a:t>当一个人自以为更聪明或更好的时候，可能会表现出</a:t>
            </a:r>
            <a:r>
              <a:rPr lang="en-US" altLang="zh-CN" sz="800" b="0" i="0" dirty="0">
                <a:solidFill>
                  <a:srgbClr val="333333"/>
                </a:solidFill>
                <a:effectLst/>
                <a:latin typeface="Microsoft YaHei" panose="020B0503020204020204" pitchFamily="34" charset="-122"/>
                <a:ea typeface="Microsoft YaHei" panose="020B0503020204020204" pitchFamily="34" charset="-122"/>
              </a:rPr>
              <a:t>supercilious</a:t>
            </a:r>
            <a:r>
              <a:rPr lang="zh-CN" altLang="en-US" sz="800" b="0" i="0" dirty="0">
                <a:solidFill>
                  <a:srgbClr val="333333"/>
                </a:solidFill>
                <a:effectLst/>
                <a:latin typeface="Microsoft YaHei" panose="020B0503020204020204" pitchFamily="34" charset="-122"/>
                <a:ea typeface="Microsoft YaHei" panose="020B0503020204020204" pitchFamily="34" charset="-122"/>
              </a:rPr>
              <a:t>的态度。以下是一些例子：</a:t>
            </a:r>
            <a:br>
              <a:rPr lang="zh-CN" altLang="en-US" sz="800" b="0" i="0" dirty="0">
                <a:solidFill>
                  <a:srgbClr val="333333"/>
                </a:solidFill>
                <a:effectLst/>
                <a:latin typeface="Microsoft YaHei" panose="020B0503020204020204" pitchFamily="34" charset="-122"/>
                <a:ea typeface="Microsoft YaHei" panose="020B0503020204020204" pitchFamily="34" charset="-122"/>
              </a:rPr>
            </a:br>
            <a:br>
              <a:rPr lang="zh-CN" altLang="en-US"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1. </a:t>
            </a:r>
            <a:r>
              <a:rPr lang="zh-CN" altLang="en-US" sz="800" b="0" i="0" dirty="0">
                <a:solidFill>
                  <a:srgbClr val="333333"/>
                </a:solidFill>
                <a:effectLst/>
                <a:latin typeface="Microsoft YaHei" panose="020B0503020204020204" pitchFamily="34" charset="-122"/>
                <a:ea typeface="Microsoft YaHei" panose="020B0503020204020204" pitchFamily="34" charset="-122"/>
              </a:rPr>
              <a:t>当有一个同学回答问题错误时，另一个同学可能会冷笑或傲慢地表示自己知道正确答案。</a:t>
            </a:r>
            <a:br>
              <a:rPr lang="zh-CN" altLang="en-US"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2. </a:t>
            </a:r>
            <a:r>
              <a:rPr lang="zh-CN" altLang="en-US" sz="800" b="0" i="0" dirty="0">
                <a:solidFill>
                  <a:srgbClr val="333333"/>
                </a:solidFill>
                <a:effectLst/>
                <a:latin typeface="Microsoft YaHei" panose="020B0503020204020204" pitchFamily="34" charset="-122"/>
                <a:ea typeface="Microsoft YaHei" panose="020B0503020204020204" pitchFamily="34" charset="-122"/>
              </a:rPr>
              <a:t>在体育比赛中，一个学生可能会在赢得比赛后对输掉的队伍表现出不屑一顾的态度。</a:t>
            </a:r>
            <a:br>
              <a:rPr lang="zh-CN" altLang="en-US"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3. </a:t>
            </a:r>
            <a:r>
              <a:rPr lang="zh-CN" altLang="en-US" sz="800" b="0" i="0" dirty="0">
                <a:solidFill>
                  <a:srgbClr val="333333"/>
                </a:solidFill>
                <a:effectLst/>
                <a:latin typeface="Microsoft YaHei" panose="020B0503020204020204" pitchFamily="34" charset="-122"/>
                <a:ea typeface="Microsoft YaHei" panose="020B0503020204020204" pitchFamily="34" charset="-122"/>
              </a:rPr>
              <a:t>公园里玩耍时，一个孩子可能会嘲笑另一个孩子的玩具或服装，因为他觉得自己更好。</a:t>
            </a:r>
            <a:br>
              <a:rPr lang="zh-CN" altLang="en-US"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4. </a:t>
            </a:r>
            <a:r>
              <a:rPr lang="zh-CN" altLang="en-US" sz="800" b="0" i="0" dirty="0">
                <a:solidFill>
                  <a:srgbClr val="333333"/>
                </a:solidFill>
                <a:effectLst/>
                <a:latin typeface="Microsoft YaHei" panose="020B0503020204020204" pitchFamily="34" charset="-122"/>
                <a:ea typeface="Microsoft YaHei" panose="020B0503020204020204" pitchFamily="34" charset="-122"/>
              </a:rPr>
              <a:t>在小组项目中，有的学生可能会认为自己的主意比其他人更好，而且不愿意听取其他人的建议。</a:t>
            </a:r>
            <a:br>
              <a:rPr lang="zh-CN" altLang="en-US" sz="800" b="0" i="0" dirty="0">
                <a:solidFill>
                  <a:srgbClr val="333333"/>
                </a:solidFill>
                <a:effectLst/>
                <a:latin typeface="Microsoft YaHei" panose="020B0503020204020204" pitchFamily="34" charset="-122"/>
                <a:ea typeface="Microsoft YaHei" panose="020B0503020204020204" pitchFamily="34" charset="-122"/>
              </a:rPr>
            </a:br>
            <a:br>
              <a:rPr lang="zh-CN" altLang="en-US" sz="800" b="0" i="0" dirty="0">
                <a:solidFill>
                  <a:srgbClr val="333333"/>
                </a:solidFill>
                <a:effectLst/>
                <a:latin typeface="Microsoft YaHei" panose="020B0503020204020204" pitchFamily="34" charset="-122"/>
                <a:ea typeface="Microsoft YaHei" panose="020B0503020204020204" pitchFamily="34" charset="-122"/>
              </a:rPr>
            </a:br>
            <a:r>
              <a:rPr lang="zh-CN" altLang="en-US" sz="800" b="0" i="0" dirty="0">
                <a:solidFill>
                  <a:srgbClr val="333333"/>
                </a:solidFill>
                <a:effectLst/>
                <a:latin typeface="Microsoft YaHei" panose="020B0503020204020204" pitchFamily="34" charset="-122"/>
                <a:ea typeface="Microsoft YaHei" panose="020B0503020204020204" pitchFamily="34" charset="-122"/>
              </a:rPr>
              <a:t>希望这些例子能帮助你更好地理解</a:t>
            </a:r>
            <a:r>
              <a:rPr lang="en-US" altLang="zh-CN" sz="800" b="0" i="0" dirty="0">
                <a:solidFill>
                  <a:srgbClr val="333333"/>
                </a:solidFill>
                <a:effectLst/>
                <a:latin typeface="Microsoft YaHei" panose="020B0503020204020204" pitchFamily="34" charset="-122"/>
                <a:ea typeface="Microsoft YaHei" panose="020B0503020204020204" pitchFamily="34" charset="-122"/>
              </a:rPr>
              <a:t>supercilious</a:t>
            </a:r>
            <a:r>
              <a:rPr lang="zh-CN" altLang="en-US" sz="800" b="0" i="0" dirty="0">
                <a:solidFill>
                  <a:srgbClr val="333333"/>
                </a:solidFill>
                <a:effectLst/>
                <a:latin typeface="Microsoft YaHei" panose="020B0503020204020204" pitchFamily="34" charset="-122"/>
                <a:ea typeface="Microsoft YaHei" panose="020B0503020204020204" pitchFamily="34" charset="-122"/>
              </a:rPr>
              <a:t>这个词的意思。</a:t>
            </a:r>
          </a:p>
          <a:p>
            <a:pPr algn="l"/>
            <a:r>
              <a:rPr lang="en-US" altLang="zh-CN" sz="800" b="1" i="0" dirty="0">
                <a:solidFill>
                  <a:srgbClr val="333333"/>
                </a:solidFill>
                <a:effectLst/>
                <a:latin typeface="Microsoft YaHei" panose="020B0503020204020204" pitchFamily="34" charset="-122"/>
                <a:ea typeface="Microsoft YaHei" panose="020B0503020204020204" pitchFamily="34" charset="-122"/>
              </a:rPr>
              <a:t>You:</a:t>
            </a:r>
            <a:r>
              <a:rPr lang="zh-CN" altLang="en-US" sz="800" b="0" i="0" dirty="0">
                <a:solidFill>
                  <a:srgbClr val="333333"/>
                </a:solidFill>
                <a:effectLst/>
                <a:latin typeface="Microsoft YaHei" panose="020B0503020204020204" pitchFamily="34" charset="-122"/>
                <a:ea typeface="Microsoft YaHei" panose="020B0503020204020204" pitchFamily="34" charset="-122"/>
              </a:rPr>
              <a:t> </a:t>
            </a:r>
            <a:r>
              <a:rPr lang="en-US" altLang="zh-CN" sz="800" b="0" i="0" dirty="0">
                <a:solidFill>
                  <a:srgbClr val="333333"/>
                </a:solidFill>
                <a:effectLst/>
                <a:latin typeface="Microsoft YaHei" panose="020B0503020204020204" pitchFamily="34" charset="-122"/>
                <a:ea typeface="Microsoft YaHei" panose="020B0503020204020204" pitchFamily="34" charset="-122"/>
              </a:rPr>
              <a:t>petrichor</a:t>
            </a:r>
            <a:r>
              <a:rPr lang="zh-CN" altLang="en-US" sz="800" b="0" i="0" dirty="0">
                <a:solidFill>
                  <a:srgbClr val="333333"/>
                </a:solidFill>
                <a:effectLst/>
                <a:latin typeface="Microsoft YaHei" panose="020B0503020204020204" pitchFamily="34" charset="-122"/>
                <a:ea typeface="Microsoft YaHei" panose="020B0503020204020204" pitchFamily="34" charset="-122"/>
              </a:rPr>
              <a:t>这个单词是什么意思？</a:t>
            </a:r>
          </a:p>
          <a:p>
            <a:pPr algn="l"/>
            <a:r>
              <a:rPr lang="en-US" altLang="zh-CN" sz="800" b="1" i="0" dirty="0" err="1">
                <a:solidFill>
                  <a:srgbClr val="333333"/>
                </a:solidFill>
                <a:effectLst/>
                <a:latin typeface="Microsoft YaHei" panose="020B0503020204020204" pitchFamily="34" charset="-122"/>
                <a:ea typeface="Microsoft YaHei" panose="020B0503020204020204" pitchFamily="34" charset="-122"/>
              </a:rPr>
              <a:t>ChatAI</a:t>
            </a:r>
            <a:r>
              <a:rPr lang="en-US" altLang="zh-CN" sz="800" b="1" i="0" dirty="0">
                <a:solidFill>
                  <a:srgbClr val="333333"/>
                </a:solidFill>
                <a:effectLst/>
                <a:latin typeface="Microsoft YaHei" panose="020B0503020204020204" pitchFamily="34" charset="-122"/>
                <a:ea typeface="Microsoft YaHei" panose="020B0503020204020204" pitchFamily="34" charset="-122"/>
              </a:rPr>
              <a:t>: </a:t>
            </a:r>
            <a:r>
              <a:rPr lang="en-US" altLang="zh-CN" sz="800" b="0" i="0" dirty="0">
                <a:solidFill>
                  <a:srgbClr val="333333"/>
                </a:solidFill>
                <a:effectLst/>
                <a:latin typeface="Microsoft YaHei" panose="020B0503020204020204" pitchFamily="34" charset="-122"/>
                <a:ea typeface="Microsoft YaHei" panose="020B0503020204020204" pitchFamily="34" charset="-122"/>
              </a:rPr>
              <a:t>petrichor</a:t>
            </a:r>
            <a:r>
              <a:rPr lang="zh-CN" altLang="en-US" sz="800" b="0" i="0" dirty="0">
                <a:solidFill>
                  <a:srgbClr val="333333"/>
                </a:solidFill>
                <a:effectLst/>
                <a:latin typeface="Microsoft YaHei" panose="020B0503020204020204" pitchFamily="34" charset="-122"/>
                <a:ea typeface="Microsoft YaHei" panose="020B0503020204020204" pitchFamily="34" charset="-122"/>
              </a:rPr>
              <a:t>是指下雨后大地散发出的一种独特的清新、泥土的气味。这种气味是由雨水与土地上的微生物产生的挥发物和化学物质组成的，通常被认为是一种愉悦、清新的气味。</a:t>
            </a:r>
          </a:p>
          <a:p>
            <a:pPr algn="l"/>
            <a:r>
              <a:rPr lang="en-US" altLang="zh-CN" sz="800" b="1" i="0" dirty="0">
                <a:solidFill>
                  <a:srgbClr val="333333"/>
                </a:solidFill>
                <a:effectLst/>
                <a:latin typeface="Microsoft YaHei" panose="020B0503020204020204" pitchFamily="34" charset="-122"/>
                <a:ea typeface="Microsoft YaHei" panose="020B0503020204020204" pitchFamily="34" charset="-122"/>
              </a:rPr>
              <a:t>You:</a:t>
            </a:r>
            <a:r>
              <a:rPr lang="zh-CN" altLang="en-US" sz="800" b="0" i="0" dirty="0">
                <a:solidFill>
                  <a:srgbClr val="333333"/>
                </a:solidFill>
                <a:effectLst/>
                <a:latin typeface="Microsoft YaHei" panose="020B0503020204020204" pitchFamily="34" charset="-122"/>
                <a:ea typeface="Microsoft YaHei" panose="020B0503020204020204" pitchFamily="34" charset="-122"/>
              </a:rPr>
              <a:t> 这个单词的用法能帮我举个例子吗？</a:t>
            </a:r>
            <a:endParaRPr lang="en-US" altLang="zh-CN" sz="800" b="0" i="0" dirty="0">
              <a:solidFill>
                <a:srgbClr val="333333"/>
              </a:solidFill>
              <a:effectLst/>
              <a:latin typeface="Microsoft YaHei" panose="020B0503020204020204" pitchFamily="34" charset="-122"/>
              <a:ea typeface="Microsoft YaHei" panose="020B0503020204020204" pitchFamily="34" charset="-122"/>
            </a:endParaRPr>
          </a:p>
          <a:p>
            <a:pPr algn="l"/>
            <a:r>
              <a:rPr lang="en-US" altLang="zh-CN" sz="800" b="1" i="0" dirty="0" err="1">
                <a:solidFill>
                  <a:srgbClr val="333333"/>
                </a:solidFill>
                <a:effectLst/>
                <a:highlight>
                  <a:srgbClr val="FFFFFF"/>
                </a:highlight>
                <a:latin typeface="Microsoft YaHei" panose="020B0503020204020204" pitchFamily="34" charset="-122"/>
                <a:ea typeface="Microsoft YaHei" panose="020B0503020204020204" pitchFamily="34" charset="-122"/>
              </a:rPr>
              <a:t>ChatAI</a:t>
            </a:r>
            <a:r>
              <a:rPr lang="en-US" altLang="zh-CN" sz="800" b="1" i="0" dirty="0">
                <a:solidFill>
                  <a:srgbClr val="333333"/>
                </a:solidFill>
                <a:effectLst/>
                <a:highlight>
                  <a:srgbClr val="FFFFFF"/>
                </a:highlight>
                <a:latin typeface="Microsoft YaHei" panose="020B0503020204020204" pitchFamily="34" charset="-122"/>
                <a:ea typeface="Microsoft YaHei" panose="020B0503020204020204" pitchFamily="34" charset="-122"/>
              </a:rPr>
              <a:t>: </a:t>
            </a: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petrichor</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这个词通常用来描述下雨后散发出的那种清新的泥土气味。人们常常用</a:t>
            </a: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petrichor</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来表达这种特定气味的感受和体验。例如，在下雨后散步时，你可能会闻到</a:t>
            </a: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petrichor</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，感受到大自然的清新和美好，然后用</a:t>
            </a: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petrichor</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来描述这种独特的气味。</a:t>
            </a: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Petrichor</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这个词是来源于希腊词汇，由</a:t>
            </a: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a:t>
            </a:r>
            <a:r>
              <a:rPr lang="en-US" altLang="zh-CN" sz="800" b="0" i="0" dirty="0" err="1">
                <a:solidFill>
                  <a:srgbClr val="333333"/>
                </a:solidFill>
                <a:effectLst/>
                <a:highlight>
                  <a:srgbClr val="FFFFFF"/>
                </a:highlight>
                <a:latin typeface="Microsoft YaHei" panose="020B0503020204020204" pitchFamily="34" charset="-122"/>
                <a:ea typeface="Microsoft YaHei" panose="020B0503020204020204" pitchFamily="34" charset="-122"/>
              </a:rPr>
              <a:t>petra</a:t>
            </a: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（岩石）和</a:t>
            </a: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"ichor"</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（诸神的流体）组成，充分体现了雨水与大地间的独特互动。</a:t>
            </a: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Petrichor</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的使用通常与下雨后的气味联系在一起。</a:t>
            </a:r>
            <a:endParaRPr lang="zh-CN" altLang="en-US" sz="800" b="0" i="0" dirty="0">
              <a:solidFill>
                <a:srgbClr val="333333"/>
              </a:solidFill>
              <a:effectLst/>
              <a:latin typeface="Microsoft YaHei" panose="020B0503020204020204" pitchFamily="34" charset="-122"/>
              <a:ea typeface="Microsoft YaHei" panose="020B0503020204020204" pitchFamily="34" charset="-122"/>
            </a:endParaRPr>
          </a:p>
        </p:txBody>
      </p:sp>
    </p:spTree>
    <p:extLst>
      <p:ext uri="{BB962C8B-B14F-4D97-AF65-F5344CB8AC3E}">
        <p14:creationId xmlns:p14="http://schemas.microsoft.com/office/powerpoint/2010/main" val="11103298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89865" y="215900"/>
            <a:ext cx="11812905" cy="6405245"/>
          </a:xfrm>
          <a:prstGeom prst="rect">
            <a:avLst/>
          </a:prstGeom>
          <a:noFill/>
          <a:ln w="22225">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 name="矩形 5"/>
          <p:cNvSpPr/>
          <p:nvPr/>
        </p:nvSpPr>
        <p:spPr>
          <a:xfrm>
            <a:off x="407670" y="424815"/>
            <a:ext cx="4967605"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r>
              <a:rPr lang="zh-CN" altLang="zh-CN" b="1">
                <a:solidFill>
                  <a:schemeClr val="tx1"/>
                </a:solidFill>
              </a:rPr>
              <a:t>记录在挑战一种使用人工智能帮助自己学习英语，你有什么收获心得。</a:t>
            </a:r>
          </a:p>
        </p:txBody>
      </p:sp>
      <p:cxnSp>
        <p:nvCxnSpPr>
          <p:cNvPr id="7" name="直接连接符 6"/>
          <p:cNvCxnSpPr/>
          <p:nvPr/>
        </p:nvCxnSpPr>
        <p:spPr>
          <a:xfrm>
            <a:off x="5576570" y="2537460"/>
            <a:ext cx="6145530" cy="0"/>
          </a:xfrm>
          <a:prstGeom prst="line">
            <a:avLst/>
          </a:prstGeom>
          <a:ln w="28575">
            <a:solidFill>
              <a:schemeClr val="tx1"/>
            </a:solidFill>
          </a:ln>
        </p:spPr>
        <p:style>
          <a:lnRef idx="2">
            <a:schemeClr val="accent1"/>
          </a:lnRef>
          <a:fillRef idx="0">
            <a:srgbClr val="FFFFFF"/>
          </a:fillRef>
          <a:effectRef idx="0">
            <a:srgbClr val="FFFFFF"/>
          </a:effectRef>
          <a:fontRef idx="minor">
            <a:schemeClr val="tx1"/>
          </a:fontRef>
        </p:style>
      </p:cxnSp>
      <p:cxnSp>
        <p:nvCxnSpPr>
          <p:cNvPr id="10" name="直接连接符 9"/>
          <p:cNvCxnSpPr/>
          <p:nvPr/>
        </p:nvCxnSpPr>
        <p:spPr>
          <a:xfrm>
            <a:off x="5576570" y="3133725"/>
            <a:ext cx="6145530" cy="0"/>
          </a:xfrm>
          <a:prstGeom prst="line">
            <a:avLst/>
          </a:prstGeom>
          <a:ln w="28575">
            <a:solidFill>
              <a:schemeClr val="tx1"/>
            </a:solidFill>
          </a:ln>
        </p:spPr>
        <p:style>
          <a:lnRef idx="2">
            <a:schemeClr val="accent1"/>
          </a:lnRef>
          <a:fillRef idx="0">
            <a:srgbClr val="FFFFFF"/>
          </a:fillRef>
          <a:effectRef idx="0">
            <a:srgbClr val="FFFFFF"/>
          </a:effectRef>
          <a:fontRef idx="minor">
            <a:schemeClr val="tx1"/>
          </a:fontRef>
        </p:style>
      </p:cxnSp>
      <p:cxnSp>
        <p:nvCxnSpPr>
          <p:cNvPr id="11" name="直接连接符 10"/>
          <p:cNvCxnSpPr/>
          <p:nvPr/>
        </p:nvCxnSpPr>
        <p:spPr>
          <a:xfrm>
            <a:off x="5576570" y="3792220"/>
            <a:ext cx="6145530" cy="0"/>
          </a:xfrm>
          <a:prstGeom prst="line">
            <a:avLst/>
          </a:prstGeom>
          <a:ln w="28575">
            <a:solidFill>
              <a:schemeClr val="tx1"/>
            </a:solidFill>
          </a:ln>
        </p:spPr>
        <p:style>
          <a:lnRef idx="2">
            <a:schemeClr val="accent1"/>
          </a:lnRef>
          <a:fillRef idx="0">
            <a:srgbClr val="FFFFFF"/>
          </a:fillRef>
          <a:effectRef idx="0">
            <a:srgbClr val="FFFFFF"/>
          </a:effectRef>
          <a:fontRef idx="minor">
            <a:schemeClr val="tx1"/>
          </a:fontRef>
        </p:style>
      </p:cxnSp>
      <p:cxnSp>
        <p:nvCxnSpPr>
          <p:cNvPr id="12" name="直接连接符 11"/>
          <p:cNvCxnSpPr/>
          <p:nvPr/>
        </p:nvCxnSpPr>
        <p:spPr>
          <a:xfrm>
            <a:off x="5576570" y="4419600"/>
            <a:ext cx="6145530" cy="0"/>
          </a:xfrm>
          <a:prstGeom prst="line">
            <a:avLst/>
          </a:prstGeom>
          <a:ln w="28575">
            <a:solidFill>
              <a:schemeClr val="tx1"/>
            </a:solidFill>
          </a:ln>
        </p:spPr>
        <p:style>
          <a:lnRef idx="2">
            <a:schemeClr val="accent1"/>
          </a:lnRef>
          <a:fillRef idx="0">
            <a:srgbClr val="FFFFFF"/>
          </a:fillRef>
          <a:effectRef idx="0">
            <a:srgbClr val="FFFFFF"/>
          </a:effectRef>
          <a:fontRef idx="minor">
            <a:schemeClr val="tx1"/>
          </a:fontRef>
        </p:style>
      </p:cxnSp>
      <p:sp>
        <p:nvSpPr>
          <p:cNvPr id="19" name="文本框 18"/>
          <p:cNvSpPr txBox="1"/>
          <p:nvPr/>
        </p:nvSpPr>
        <p:spPr>
          <a:xfrm>
            <a:off x="5500370" y="1753870"/>
            <a:ext cx="4064000" cy="368300"/>
          </a:xfrm>
          <a:prstGeom prst="rect">
            <a:avLst/>
          </a:prstGeom>
          <a:noFill/>
        </p:spPr>
        <p:txBody>
          <a:bodyPr wrap="square" rtlCol="0">
            <a:spAutoFit/>
          </a:bodyPr>
          <a:lstStyle/>
          <a:p>
            <a:r>
              <a:rPr lang="zh-CN" altLang="en-US" b="1" dirty="0"/>
              <a:t>心得收获</a:t>
            </a:r>
            <a:r>
              <a:rPr lang="zh-CN" altLang="en-US" dirty="0"/>
              <a:t>：</a:t>
            </a:r>
          </a:p>
        </p:txBody>
      </p:sp>
      <p:sp>
        <p:nvSpPr>
          <p:cNvPr id="2" name="文本框 1">
            <a:extLst>
              <a:ext uri="{FF2B5EF4-FFF2-40B4-BE49-F238E27FC236}">
                <a16:creationId xmlns:a16="http://schemas.microsoft.com/office/drawing/2014/main" id="{D3985C20-4AEE-BD9E-7F75-665DBECD3107}"/>
              </a:ext>
            </a:extLst>
          </p:cNvPr>
          <p:cNvSpPr txBox="1"/>
          <p:nvPr/>
        </p:nvSpPr>
        <p:spPr>
          <a:xfrm>
            <a:off x="5546031" y="2131943"/>
            <a:ext cx="6647974" cy="2862322"/>
          </a:xfrm>
          <a:prstGeom prst="rect">
            <a:avLst/>
          </a:prstGeom>
          <a:noFill/>
        </p:spPr>
        <p:txBody>
          <a:bodyPr wrap="none" rtlCol="0">
            <a:spAutoFit/>
          </a:bodyPr>
          <a:lstStyle/>
          <a:p>
            <a:r>
              <a:rPr lang="zh-CN" altLang="en-US" dirty="0"/>
              <a:t>我觉得用人工智能来学英语能大大提高我的学习效率和准确度，</a:t>
            </a:r>
            <a:endParaRPr lang="en-US" altLang="zh-CN" dirty="0"/>
          </a:p>
          <a:p>
            <a:endParaRPr lang="en-US" altLang="zh-CN" dirty="0"/>
          </a:p>
          <a:p>
            <a:r>
              <a:rPr lang="zh-CN" altLang="en-US" dirty="0"/>
              <a:t>它可以根据我的需求做出应对，增加或降低难度，方便我掌握。</a:t>
            </a:r>
            <a:endParaRPr lang="en-US" altLang="zh-CN" dirty="0"/>
          </a:p>
          <a:p>
            <a:endParaRPr lang="en-US" altLang="zh-CN" dirty="0"/>
          </a:p>
          <a:p>
            <a:endParaRPr lang="en-US" altLang="zh-CN" dirty="0"/>
          </a:p>
          <a:p>
            <a:r>
              <a:rPr lang="zh-CN" altLang="en-US" dirty="0"/>
              <a:t>更为关键的是，当你需要全面了解这个单词或句子的时候，他</a:t>
            </a:r>
            <a:endParaRPr lang="en-US" altLang="zh-CN" dirty="0"/>
          </a:p>
          <a:p>
            <a:endParaRPr lang="en-US" altLang="zh-CN" dirty="0"/>
          </a:p>
          <a:p>
            <a:r>
              <a:rPr lang="zh-CN" altLang="en-US" dirty="0"/>
              <a:t>会从海量的数据库里帮你找到你需要的知识，而之前这个工作</a:t>
            </a:r>
            <a:endParaRPr lang="en-US" altLang="zh-CN" dirty="0"/>
          </a:p>
          <a:p>
            <a:endParaRPr lang="en-US" altLang="zh-CN" dirty="0"/>
          </a:p>
          <a:p>
            <a:r>
              <a:rPr lang="zh-CN" altLang="en-US" dirty="0"/>
              <a:t>如果通过人工的话，可能需要花上几天时间。</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89865" y="215900"/>
            <a:ext cx="11812905" cy="6405245"/>
          </a:xfrm>
          <a:prstGeom prst="rect">
            <a:avLst/>
          </a:prstGeom>
          <a:noFill/>
          <a:ln w="22225">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 name="矩形 5"/>
          <p:cNvSpPr/>
          <p:nvPr/>
        </p:nvSpPr>
        <p:spPr>
          <a:xfrm>
            <a:off x="278297" y="424815"/>
            <a:ext cx="11043754"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b="1" u="sng" dirty="0">
              <a:solidFill>
                <a:schemeClr val="tx1"/>
              </a:solidFill>
              <a:sym typeface="+mn-ea"/>
            </a:endParaRPr>
          </a:p>
        </p:txBody>
      </p:sp>
      <p:graphicFrame>
        <p:nvGraphicFramePr>
          <p:cNvPr id="8" name="表格 7"/>
          <p:cNvGraphicFramePr/>
          <p:nvPr>
            <p:custDataLst>
              <p:tags r:id="rId1"/>
            </p:custDataLst>
            <p:extLst>
              <p:ext uri="{D42A27DB-BD31-4B8C-83A1-F6EECF244321}">
                <p14:modId xmlns:p14="http://schemas.microsoft.com/office/powerpoint/2010/main" val="339577614"/>
              </p:ext>
            </p:extLst>
          </p:nvPr>
        </p:nvGraphicFramePr>
        <p:xfrm>
          <a:off x="397565" y="619760"/>
          <a:ext cx="10643815" cy="5812155"/>
        </p:xfrm>
        <a:graphic>
          <a:graphicData uri="http://schemas.openxmlformats.org/drawingml/2006/table">
            <a:tbl>
              <a:tblPr firstRow="1" bandRow="1">
                <a:tableStyleId>{5C22544A-7EE6-4342-B048-85BDC9FD1C3A}</a:tableStyleId>
              </a:tblPr>
              <a:tblGrid>
                <a:gridCol w="4885083">
                  <a:extLst>
                    <a:ext uri="{9D8B030D-6E8A-4147-A177-3AD203B41FA5}">
                      <a16:colId xmlns:a16="http://schemas.microsoft.com/office/drawing/2014/main" val="20000"/>
                    </a:ext>
                  </a:extLst>
                </a:gridCol>
                <a:gridCol w="5758732">
                  <a:extLst>
                    <a:ext uri="{9D8B030D-6E8A-4147-A177-3AD203B41FA5}">
                      <a16:colId xmlns:a16="http://schemas.microsoft.com/office/drawing/2014/main" val="20001"/>
                    </a:ext>
                  </a:extLst>
                </a:gridCol>
              </a:tblGrid>
              <a:tr h="503555">
                <a:tc>
                  <a:txBody>
                    <a:bodyPr/>
                    <a:lstStyle/>
                    <a:p>
                      <a:pPr algn="ctr">
                        <a:buNone/>
                      </a:pPr>
                      <a:r>
                        <a:rPr lang="zh-CN" altLang="en-US"/>
                        <a:t>句子</a:t>
                      </a:r>
                    </a:p>
                  </a:txBody>
                  <a:tcPr anchor="ctr"/>
                </a:tc>
                <a:tc>
                  <a:txBody>
                    <a:bodyPr/>
                    <a:lstStyle/>
                    <a:p>
                      <a:pPr algn="ctr">
                        <a:buNone/>
                      </a:pPr>
                      <a:r>
                        <a:rPr lang="zh-CN" altLang="en-US"/>
                        <a:t>使用一般的翻译软件翻译</a:t>
                      </a:r>
                    </a:p>
                  </a:txBody>
                  <a:tcPr anchor="ctr"/>
                </a:tc>
                <a:extLst>
                  <a:ext uri="{0D108BD9-81ED-4DB2-BD59-A6C34878D82A}">
                    <a16:rowId xmlns:a16="http://schemas.microsoft.com/office/drawing/2014/main" val="10000"/>
                  </a:ext>
                </a:extLst>
              </a:tr>
              <a:tr h="503555">
                <a:tc>
                  <a:txBody>
                    <a:bodyPr/>
                    <a:lstStyle/>
                    <a:p>
                      <a:pPr algn="ctr">
                        <a:buNone/>
                      </a:pPr>
                      <a:r>
                        <a:rPr lang="en-US" altLang="zh-CN" sz="1800" b="0" i="0" kern="1200" dirty="0">
                          <a:solidFill>
                            <a:schemeClr val="dk1"/>
                          </a:solidFill>
                          <a:effectLst/>
                          <a:latin typeface="+mn-lt"/>
                          <a:ea typeface="+mn-ea"/>
                          <a:cs typeface="+mn-cs"/>
                        </a:rPr>
                        <a:t>You cannot give him too much money</a:t>
                      </a:r>
                      <a:endParaRPr lang="zh-CN" altLang="en-US" dirty="0"/>
                    </a:p>
                  </a:txBody>
                  <a:tcPr/>
                </a:tc>
                <a:tc>
                  <a:txBody>
                    <a:bodyPr/>
                    <a:lstStyle/>
                    <a:p>
                      <a:pPr algn="ctr">
                        <a:buNone/>
                      </a:pPr>
                      <a:r>
                        <a:rPr lang="zh-CN" altLang="en-US" dirty="0"/>
                        <a:t>你不能给他太多钱</a:t>
                      </a:r>
                    </a:p>
                  </a:txBody>
                  <a:tcPr/>
                </a:tc>
                <a:extLst>
                  <a:ext uri="{0D108BD9-81ED-4DB2-BD59-A6C34878D82A}">
                    <a16:rowId xmlns:a16="http://schemas.microsoft.com/office/drawing/2014/main" val="10001"/>
                  </a:ext>
                </a:extLst>
              </a:tr>
              <a:tr h="503555">
                <a:tc>
                  <a:txBody>
                    <a:bodyPr/>
                    <a:lstStyle/>
                    <a:p>
                      <a:pPr algn="ctr">
                        <a:buNone/>
                      </a:pPr>
                      <a:r>
                        <a:rPr lang="en-US" altLang="zh-CN" sz="1800" b="0" i="0" kern="1200" dirty="0">
                          <a:solidFill>
                            <a:schemeClr val="dk1"/>
                          </a:solidFill>
                          <a:effectLst/>
                          <a:latin typeface="+mn-lt"/>
                          <a:ea typeface="+mn-ea"/>
                          <a:cs typeface="+mn-cs"/>
                        </a:rPr>
                        <a:t>He made a great difference</a:t>
                      </a:r>
                      <a:endParaRPr lang="zh-CN" altLang="en-US" dirty="0"/>
                    </a:p>
                  </a:txBody>
                  <a:tcPr/>
                </a:tc>
                <a:tc>
                  <a:txBody>
                    <a:bodyPr/>
                    <a:lstStyle/>
                    <a:p>
                      <a:pPr algn="ctr">
                        <a:buNone/>
                      </a:pPr>
                      <a:r>
                        <a:rPr lang="zh-CN" altLang="en-US" dirty="0"/>
                        <a:t>他做出了巨大的改变</a:t>
                      </a:r>
                    </a:p>
                  </a:txBody>
                  <a:tcPr/>
                </a:tc>
                <a:extLst>
                  <a:ext uri="{0D108BD9-81ED-4DB2-BD59-A6C34878D82A}">
                    <a16:rowId xmlns:a16="http://schemas.microsoft.com/office/drawing/2014/main" val="10002"/>
                  </a:ext>
                </a:extLst>
              </a:tr>
              <a:tr h="503555">
                <a:tc>
                  <a:txBody>
                    <a:bodyPr/>
                    <a:lstStyle/>
                    <a:p>
                      <a:pPr algn="ctr">
                        <a:buNone/>
                      </a:pPr>
                      <a:r>
                        <a:rPr lang="en-US" altLang="zh-CN" sz="1800" b="0" i="0" kern="1200" dirty="0">
                          <a:solidFill>
                            <a:schemeClr val="dk1"/>
                          </a:solidFill>
                          <a:effectLst/>
                          <a:latin typeface="+mn-lt"/>
                          <a:ea typeface="+mn-ea"/>
                          <a:cs typeface="+mn-cs"/>
                        </a:rPr>
                        <a:t>The pretty girl’s house sale is pretty good</a:t>
                      </a:r>
                      <a:endParaRPr lang="zh-CN" altLang="en-US" dirty="0"/>
                    </a:p>
                  </a:txBody>
                  <a:tcPr/>
                </a:tc>
                <a:tc>
                  <a:txBody>
                    <a:bodyPr/>
                    <a:lstStyle/>
                    <a:p>
                      <a:pPr algn="ctr">
                        <a:buNone/>
                      </a:pPr>
                      <a:r>
                        <a:rPr lang="zh-CN" altLang="en-US" dirty="0"/>
                        <a:t>这个漂亮女孩的房子卖得很好</a:t>
                      </a:r>
                    </a:p>
                  </a:txBody>
                  <a:tcPr/>
                </a:tc>
                <a:extLst>
                  <a:ext uri="{0D108BD9-81ED-4DB2-BD59-A6C34878D82A}">
                    <a16:rowId xmlns:a16="http://schemas.microsoft.com/office/drawing/2014/main" val="10003"/>
                  </a:ext>
                </a:extLst>
              </a:tr>
              <a:tr h="503555">
                <a:tc>
                  <a:txBody>
                    <a:bodyPr/>
                    <a:lstStyle/>
                    <a:p>
                      <a:pPr algn="ctr">
                        <a:buNone/>
                      </a:pPr>
                      <a:r>
                        <a:rPr lang="en-US" altLang="zh-CN" sz="1800" b="0" i="0" kern="1200" dirty="0">
                          <a:solidFill>
                            <a:schemeClr val="dk1"/>
                          </a:solidFill>
                          <a:effectLst/>
                          <a:latin typeface="+mn-lt"/>
                          <a:ea typeface="+mn-ea"/>
                          <a:cs typeface="+mn-cs"/>
                        </a:rPr>
                        <a:t>Live and learn</a:t>
                      </a:r>
                      <a:endParaRPr lang="zh-CN" altLang="en-US" dirty="0"/>
                    </a:p>
                  </a:txBody>
                  <a:tcPr/>
                </a:tc>
                <a:tc>
                  <a:txBody>
                    <a:bodyPr/>
                    <a:lstStyle/>
                    <a:p>
                      <a:pPr algn="ctr">
                        <a:buNone/>
                      </a:pPr>
                      <a:r>
                        <a:rPr lang="zh-CN" altLang="en-US" dirty="0"/>
                        <a:t>生活和学习</a:t>
                      </a:r>
                    </a:p>
                  </a:txBody>
                  <a:tcPr/>
                </a:tc>
                <a:extLst>
                  <a:ext uri="{0D108BD9-81ED-4DB2-BD59-A6C34878D82A}">
                    <a16:rowId xmlns:a16="http://schemas.microsoft.com/office/drawing/2014/main" val="10004"/>
                  </a:ext>
                </a:extLst>
              </a:tr>
              <a:tr h="503555">
                <a:tc>
                  <a:txBody>
                    <a:bodyPr/>
                    <a:lstStyle/>
                    <a:p>
                      <a:pPr algn="ctr">
                        <a:buNone/>
                      </a:pPr>
                      <a:r>
                        <a:rPr lang="en-US" altLang="zh-CN" sz="1800" b="0" i="0" kern="1200" dirty="0">
                          <a:solidFill>
                            <a:schemeClr val="dk1"/>
                          </a:solidFill>
                          <a:effectLst/>
                          <a:latin typeface="+mn-lt"/>
                          <a:ea typeface="+mn-ea"/>
                          <a:cs typeface="+mn-cs"/>
                        </a:rPr>
                        <a:t>You can only learn and live.</a:t>
                      </a:r>
                      <a:endParaRPr lang="zh-CN" altLang="en-US" dirty="0"/>
                    </a:p>
                  </a:txBody>
                  <a:tcPr/>
                </a:tc>
                <a:tc>
                  <a:txBody>
                    <a:bodyPr/>
                    <a:lstStyle/>
                    <a:p>
                      <a:pPr algn="ctr">
                        <a:buNone/>
                      </a:pPr>
                      <a:r>
                        <a:rPr lang="zh-CN" altLang="en-US" dirty="0"/>
                        <a:t>人不能稀里糊涂地活着。</a:t>
                      </a:r>
                    </a:p>
                  </a:txBody>
                  <a:tcPr/>
                </a:tc>
                <a:extLst>
                  <a:ext uri="{0D108BD9-81ED-4DB2-BD59-A6C34878D82A}">
                    <a16:rowId xmlns:a16="http://schemas.microsoft.com/office/drawing/2014/main" val="10005"/>
                  </a:ext>
                </a:extLst>
              </a:tr>
              <a:tr h="503555">
                <a:tc>
                  <a:txBody>
                    <a:bodyPr/>
                    <a:lstStyle/>
                    <a:p>
                      <a:pPr algn="ctr">
                        <a:buNone/>
                      </a:pPr>
                      <a:r>
                        <a:rPr lang="en-US" altLang="zh-CN" sz="1800" b="0" i="0" kern="1200" dirty="0">
                          <a:solidFill>
                            <a:schemeClr val="dk1"/>
                          </a:solidFill>
                          <a:effectLst/>
                          <a:latin typeface="+mn-lt"/>
                          <a:ea typeface="+mn-ea"/>
                          <a:cs typeface="+mn-cs"/>
                        </a:rPr>
                        <a:t>Work once and work twice</a:t>
                      </a:r>
                      <a:endParaRPr lang="zh-CN" altLang="en-US" dirty="0"/>
                    </a:p>
                  </a:txBody>
                  <a:tcPr/>
                </a:tc>
                <a:tc>
                  <a:txBody>
                    <a:bodyPr/>
                    <a:lstStyle/>
                    <a:p>
                      <a:pPr algn="ctr">
                        <a:buNone/>
                      </a:pPr>
                      <a:r>
                        <a:rPr lang="zh-CN" altLang="en-US" dirty="0"/>
                        <a:t>一次有效，再次有效</a:t>
                      </a:r>
                    </a:p>
                  </a:txBody>
                  <a:tcPr/>
                </a:tc>
                <a:extLst>
                  <a:ext uri="{0D108BD9-81ED-4DB2-BD59-A6C34878D82A}">
                    <a16:rowId xmlns:a16="http://schemas.microsoft.com/office/drawing/2014/main" val="10006"/>
                  </a:ext>
                </a:extLst>
              </a:tr>
              <a:tr h="503555">
                <a:tc>
                  <a:txBody>
                    <a:bodyPr/>
                    <a:lstStyle/>
                    <a:p>
                      <a:pPr algn="ctr">
                        <a:buNone/>
                      </a:pPr>
                      <a:r>
                        <a:rPr lang="en-US" altLang="zh-CN" sz="1800" b="0" i="0" kern="1200" dirty="0">
                          <a:solidFill>
                            <a:schemeClr val="dk1"/>
                          </a:solidFill>
                          <a:effectLst/>
                          <a:latin typeface="+mn-lt"/>
                          <a:ea typeface="+mn-ea"/>
                          <a:cs typeface="+mn-cs"/>
                        </a:rPr>
                        <a:t>The American-born Japanese is only not a dead man</a:t>
                      </a:r>
                      <a:endParaRPr lang="zh-CN" altLang="en-US" dirty="0"/>
                    </a:p>
                  </a:txBody>
                  <a:tcPr/>
                </a:tc>
                <a:tc>
                  <a:txBody>
                    <a:bodyPr/>
                    <a:lstStyle/>
                    <a:p>
                      <a:pPr algn="ctr">
                        <a:buNone/>
                      </a:pPr>
                      <a:r>
                        <a:rPr lang="zh-CN" altLang="en-US" dirty="0"/>
                        <a:t>美国出生的日本人不是死人</a:t>
                      </a:r>
                    </a:p>
                  </a:txBody>
                  <a:tcPr/>
                </a:tc>
                <a:extLst>
                  <a:ext uri="{0D108BD9-81ED-4DB2-BD59-A6C34878D82A}">
                    <a16:rowId xmlns:a16="http://schemas.microsoft.com/office/drawing/2014/main" val="10007"/>
                  </a:ext>
                </a:extLst>
              </a:tr>
              <a:tr h="503555">
                <a:tc>
                  <a:txBody>
                    <a:bodyPr/>
                    <a:lstStyle/>
                    <a:p>
                      <a:pPr algn="ctr">
                        <a:buNone/>
                      </a:pPr>
                      <a:r>
                        <a:rPr lang="en-US" altLang="zh-CN" sz="1800" b="0" i="0" kern="1200" dirty="0">
                          <a:solidFill>
                            <a:schemeClr val="dk1"/>
                          </a:solidFill>
                          <a:effectLst/>
                          <a:latin typeface="+mn-lt"/>
                          <a:ea typeface="+mn-ea"/>
                          <a:cs typeface="+mn-cs"/>
                        </a:rPr>
                        <a:t>We are kept in the dark, so we’d better hold our horses now.</a:t>
                      </a:r>
                      <a:endParaRPr lang="zh-CN" altLang="en-US" dirty="0"/>
                    </a:p>
                  </a:txBody>
                  <a:tcPr/>
                </a:tc>
                <a:tc>
                  <a:txBody>
                    <a:bodyPr/>
                    <a:lstStyle/>
                    <a:p>
                      <a:pPr algn="ctr">
                        <a:buNone/>
                      </a:pPr>
                      <a:r>
                        <a:rPr lang="zh-CN" altLang="en-US" dirty="0"/>
                        <a:t>我们被蒙在鼓里，所以我们最好现在就按兵不动。</a:t>
                      </a:r>
                    </a:p>
                  </a:txBody>
                  <a:tcPr/>
                </a:tc>
                <a:extLst>
                  <a:ext uri="{0D108BD9-81ED-4DB2-BD59-A6C34878D82A}">
                    <a16:rowId xmlns:a16="http://schemas.microsoft.com/office/drawing/2014/main" val="10008"/>
                  </a:ext>
                </a:extLst>
              </a:tr>
              <a:tr h="503555">
                <a:tc>
                  <a:txBody>
                    <a:bodyPr/>
                    <a:lstStyle/>
                    <a:p>
                      <a:pPr algn="ctr">
                        <a:buNone/>
                      </a:pPr>
                      <a:r>
                        <a:rPr lang="en-US" altLang="zh-CN" sz="1800" b="0" i="0" kern="1200" dirty="0">
                          <a:solidFill>
                            <a:schemeClr val="dk1"/>
                          </a:solidFill>
                          <a:effectLst/>
                          <a:latin typeface="+mn-lt"/>
                          <a:ea typeface="+mn-ea"/>
                          <a:cs typeface="+mn-cs"/>
                        </a:rPr>
                        <a:t>The elevator girl reads between passengers.</a:t>
                      </a:r>
                      <a:endParaRPr lang="zh-CN" altLang="en-US" dirty="0"/>
                    </a:p>
                  </a:txBody>
                  <a:tcPr/>
                </a:tc>
                <a:tc>
                  <a:txBody>
                    <a:bodyPr/>
                    <a:lstStyle/>
                    <a:p>
                      <a:pPr algn="ctr">
                        <a:buNone/>
                      </a:pPr>
                      <a:r>
                        <a:rPr lang="zh-CN" altLang="en-US" dirty="0"/>
                        <a:t>电梯女孩在乘客之间看书。</a:t>
                      </a:r>
                    </a:p>
                  </a:txBody>
                  <a:tcPr/>
                </a:tc>
                <a:extLst>
                  <a:ext uri="{0D108BD9-81ED-4DB2-BD59-A6C34878D82A}">
                    <a16:rowId xmlns:a16="http://schemas.microsoft.com/office/drawing/2014/main" val="10009"/>
                  </a:ext>
                </a:extLst>
              </a:tr>
              <a:tr h="503555">
                <a:tc>
                  <a:txBody>
                    <a:bodyPr/>
                    <a:lstStyle/>
                    <a:p>
                      <a:pPr algn="ctr">
                        <a:buNone/>
                      </a:pPr>
                      <a:r>
                        <a:rPr lang="en-US" altLang="zh-CN" sz="1800" b="0" i="0" kern="1200" dirty="0">
                          <a:solidFill>
                            <a:schemeClr val="dk1"/>
                          </a:solidFill>
                          <a:effectLst/>
                          <a:latin typeface="+mn-lt"/>
                          <a:ea typeface="+mn-ea"/>
                          <a:cs typeface="+mn-cs"/>
                        </a:rPr>
                        <a:t>The students are still arriving</a:t>
                      </a:r>
                      <a:endParaRPr lang="zh-CN" altLang="en-US" dirty="0"/>
                    </a:p>
                  </a:txBody>
                  <a:tcPr/>
                </a:tc>
                <a:tc>
                  <a:txBody>
                    <a:bodyPr/>
                    <a:lstStyle/>
                    <a:p>
                      <a:pPr algn="ctr">
                        <a:buNone/>
                      </a:pPr>
                      <a:r>
                        <a:rPr lang="zh-CN" altLang="en-US" dirty="0"/>
                        <a:t>学生们还在陆续到达</a:t>
                      </a:r>
                    </a:p>
                  </a:txBody>
                  <a:tcPr/>
                </a:tc>
                <a:extLst>
                  <a:ext uri="{0D108BD9-81ED-4DB2-BD59-A6C34878D82A}">
                    <a16:rowId xmlns:a16="http://schemas.microsoft.com/office/drawing/2014/main" val="10010"/>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89865" y="215900"/>
            <a:ext cx="11812905" cy="6405245"/>
          </a:xfrm>
          <a:prstGeom prst="rect">
            <a:avLst/>
          </a:prstGeom>
          <a:noFill/>
          <a:ln w="22225">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 name="矩形 5"/>
          <p:cNvSpPr/>
          <p:nvPr/>
        </p:nvSpPr>
        <p:spPr>
          <a:xfrm>
            <a:off x="288235" y="424815"/>
            <a:ext cx="11033815"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b="1" u="sng" dirty="0">
              <a:solidFill>
                <a:schemeClr val="tx1"/>
              </a:solidFill>
              <a:sym typeface="+mn-ea"/>
            </a:endParaRPr>
          </a:p>
        </p:txBody>
      </p:sp>
      <p:graphicFrame>
        <p:nvGraphicFramePr>
          <p:cNvPr id="8" name="表格 7"/>
          <p:cNvGraphicFramePr/>
          <p:nvPr>
            <p:custDataLst>
              <p:tags r:id="rId1"/>
            </p:custDataLst>
            <p:extLst>
              <p:ext uri="{D42A27DB-BD31-4B8C-83A1-F6EECF244321}">
                <p14:modId xmlns:p14="http://schemas.microsoft.com/office/powerpoint/2010/main" val="1694132110"/>
              </p:ext>
            </p:extLst>
          </p:nvPr>
        </p:nvGraphicFramePr>
        <p:xfrm>
          <a:off x="337930" y="619760"/>
          <a:ext cx="10703450" cy="5812155"/>
        </p:xfrm>
        <a:graphic>
          <a:graphicData uri="http://schemas.openxmlformats.org/drawingml/2006/table">
            <a:tbl>
              <a:tblPr firstRow="1" bandRow="1">
                <a:tableStyleId>{5C22544A-7EE6-4342-B048-85BDC9FD1C3A}</a:tableStyleId>
              </a:tblPr>
              <a:tblGrid>
                <a:gridCol w="4989444">
                  <a:extLst>
                    <a:ext uri="{9D8B030D-6E8A-4147-A177-3AD203B41FA5}">
                      <a16:colId xmlns:a16="http://schemas.microsoft.com/office/drawing/2014/main" val="20000"/>
                    </a:ext>
                  </a:extLst>
                </a:gridCol>
                <a:gridCol w="5714006">
                  <a:extLst>
                    <a:ext uri="{9D8B030D-6E8A-4147-A177-3AD203B41FA5}">
                      <a16:colId xmlns:a16="http://schemas.microsoft.com/office/drawing/2014/main" val="20001"/>
                    </a:ext>
                  </a:extLst>
                </a:gridCol>
              </a:tblGrid>
              <a:tr h="503555">
                <a:tc>
                  <a:txBody>
                    <a:bodyPr/>
                    <a:lstStyle/>
                    <a:p>
                      <a:pPr algn="ctr">
                        <a:buNone/>
                      </a:pPr>
                      <a:r>
                        <a:rPr lang="zh-CN" altLang="en-US"/>
                        <a:t>句子</a:t>
                      </a:r>
                    </a:p>
                  </a:txBody>
                  <a:tcPr anchor="ctr"/>
                </a:tc>
                <a:tc>
                  <a:txBody>
                    <a:bodyPr/>
                    <a:lstStyle/>
                    <a:p>
                      <a:pPr algn="ctr">
                        <a:buNone/>
                      </a:pPr>
                      <a:r>
                        <a:rPr lang="zh-CN" altLang="en-US"/>
                        <a:t>使用大语言模型翻译</a:t>
                      </a:r>
                    </a:p>
                  </a:txBody>
                  <a:tcPr anchor="ctr"/>
                </a:tc>
                <a:extLst>
                  <a:ext uri="{0D108BD9-81ED-4DB2-BD59-A6C34878D82A}">
                    <a16:rowId xmlns:a16="http://schemas.microsoft.com/office/drawing/2014/main" val="10000"/>
                  </a:ext>
                </a:extLst>
              </a:tr>
              <a:tr h="503555">
                <a:tc>
                  <a:txBody>
                    <a:bodyPr/>
                    <a:lstStyle/>
                    <a:p>
                      <a:pPr algn="ctr">
                        <a:buNone/>
                      </a:pPr>
                      <a:r>
                        <a:rPr lang="en-US" altLang="zh-CN" sz="1800" b="0" i="0" kern="1200" dirty="0">
                          <a:solidFill>
                            <a:schemeClr val="dk1"/>
                          </a:solidFill>
                          <a:effectLst/>
                          <a:latin typeface="+mn-lt"/>
                          <a:ea typeface="+mn-ea"/>
                          <a:cs typeface="+mn-cs"/>
                        </a:rPr>
                        <a:t>You cannot give him too much money</a:t>
                      </a:r>
                      <a:endParaRPr lang="zh-CN" altLang="en-US"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dirty="0"/>
                        <a:t>你不能给他太多钱</a:t>
                      </a:r>
                    </a:p>
                  </a:txBody>
                  <a:tcPr/>
                </a:tc>
                <a:extLst>
                  <a:ext uri="{0D108BD9-81ED-4DB2-BD59-A6C34878D82A}">
                    <a16:rowId xmlns:a16="http://schemas.microsoft.com/office/drawing/2014/main" val="10001"/>
                  </a:ext>
                </a:extLst>
              </a:tr>
              <a:tr h="503555">
                <a:tc>
                  <a:txBody>
                    <a:bodyPr/>
                    <a:lstStyle/>
                    <a:p>
                      <a:pPr algn="ctr">
                        <a:buNone/>
                      </a:pPr>
                      <a:r>
                        <a:rPr lang="en-US" altLang="zh-CN" sz="1800" b="0" i="0" kern="1200" dirty="0">
                          <a:solidFill>
                            <a:schemeClr val="dk1"/>
                          </a:solidFill>
                          <a:effectLst/>
                          <a:latin typeface="+mn-lt"/>
                          <a:ea typeface="+mn-ea"/>
                          <a:cs typeface="+mn-cs"/>
                        </a:rPr>
                        <a:t>He made a great difference</a:t>
                      </a:r>
                      <a:endParaRPr lang="zh-CN" altLang="en-US" dirty="0"/>
                    </a:p>
                  </a:txBody>
                  <a:tcPr/>
                </a:tc>
                <a:tc>
                  <a:txBody>
                    <a:bodyPr/>
                    <a:lstStyle/>
                    <a:p>
                      <a:pPr algn="ctr">
                        <a:buNone/>
                      </a:pPr>
                      <a:r>
                        <a:rPr lang="zh-CN" altLang="en-US" sz="1800" b="0" i="0" kern="1200" dirty="0">
                          <a:solidFill>
                            <a:schemeClr val="dk1"/>
                          </a:solidFill>
                          <a:effectLst/>
                          <a:latin typeface="+mn-lt"/>
                          <a:ea typeface="+mn-ea"/>
                          <a:cs typeface="+mn-cs"/>
                        </a:rPr>
                        <a:t>他带来了很大的改变</a:t>
                      </a:r>
                      <a:endParaRPr lang="zh-CN" altLang="en-US" dirty="0"/>
                    </a:p>
                  </a:txBody>
                  <a:tcPr/>
                </a:tc>
                <a:extLst>
                  <a:ext uri="{0D108BD9-81ED-4DB2-BD59-A6C34878D82A}">
                    <a16:rowId xmlns:a16="http://schemas.microsoft.com/office/drawing/2014/main" val="10002"/>
                  </a:ext>
                </a:extLst>
              </a:tr>
              <a:tr h="503555">
                <a:tc>
                  <a:txBody>
                    <a:bodyPr/>
                    <a:lstStyle/>
                    <a:p>
                      <a:pPr algn="ctr">
                        <a:buNone/>
                      </a:pPr>
                      <a:r>
                        <a:rPr lang="en-US" altLang="zh-CN" sz="1800" b="0" i="0" kern="1200" dirty="0">
                          <a:solidFill>
                            <a:schemeClr val="dk1"/>
                          </a:solidFill>
                          <a:effectLst/>
                          <a:latin typeface="+mn-lt"/>
                          <a:ea typeface="+mn-ea"/>
                          <a:cs typeface="+mn-cs"/>
                        </a:rPr>
                        <a:t>The pretty girl’s house sale is pretty good</a:t>
                      </a:r>
                      <a:endParaRPr lang="zh-CN" altLang="en-US" dirty="0"/>
                    </a:p>
                  </a:txBody>
                  <a:tcPr/>
                </a:tc>
                <a:tc>
                  <a:txBody>
                    <a:bodyPr/>
                    <a:lstStyle/>
                    <a:p>
                      <a:pPr algn="ctr">
                        <a:buNone/>
                      </a:pPr>
                      <a:r>
                        <a:rPr lang="zh-CN" altLang="en-US" sz="1800" b="0" i="0" kern="1200" dirty="0">
                          <a:solidFill>
                            <a:schemeClr val="dk1"/>
                          </a:solidFill>
                          <a:effectLst/>
                          <a:latin typeface="+mn-lt"/>
                          <a:ea typeface="+mn-ea"/>
                          <a:cs typeface="+mn-cs"/>
                        </a:rPr>
                        <a:t>漂亮女孩的房子卖得非常好。</a:t>
                      </a:r>
                      <a:endParaRPr lang="zh-CN" altLang="en-US" dirty="0"/>
                    </a:p>
                  </a:txBody>
                  <a:tcPr/>
                </a:tc>
                <a:extLst>
                  <a:ext uri="{0D108BD9-81ED-4DB2-BD59-A6C34878D82A}">
                    <a16:rowId xmlns:a16="http://schemas.microsoft.com/office/drawing/2014/main" val="10003"/>
                  </a:ext>
                </a:extLst>
              </a:tr>
              <a:tr h="503555">
                <a:tc>
                  <a:txBody>
                    <a:bodyPr/>
                    <a:lstStyle/>
                    <a:p>
                      <a:pPr algn="ctr">
                        <a:buNone/>
                      </a:pPr>
                      <a:r>
                        <a:rPr lang="en-US" altLang="zh-CN" sz="1800" b="0" i="0" kern="1200" dirty="0">
                          <a:solidFill>
                            <a:schemeClr val="dk1"/>
                          </a:solidFill>
                          <a:effectLst/>
                          <a:latin typeface="+mn-lt"/>
                          <a:ea typeface="+mn-ea"/>
                          <a:cs typeface="+mn-cs"/>
                        </a:rPr>
                        <a:t>Live and learn</a:t>
                      </a:r>
                      <a:endParaRPr lang="zh-CN" altLang="en-US" dirty="0"/>
                    </a:p>
                  </a:txBody>
                  <a:tcPr/>
                </a:tc>
                <a:tc>
                  <a:txBody>
                    <a:bodyPr/>
                    <a:lstStyle/>
                    <a:p>
                      <a:pPr algn="ctr">
                        <a:buNone/>
                      </a:pPr>
                      <a:r>
                        <a:rPr lang="zh-CN" altLang="en-US" sz="1200" b="0" i="0" kern="1200" dirty="0">
                          <a:solidFill>
                            <a:schemeClr val="dk1"/>
                          </a:solidFill>
                          <a:effectLst/>
                          <a:latin typeface="+mn-lt"/>
                          <a:ea typeface="+mn-ea"/>
                          <a:cs typeface="+mn-cs"/>
                        </a:rPr>
                        <a:t>活到老，学到老”。这句话意味着人类一生都在学习和成长，经验和教训是人生的宝贵财富。</a:t>
                      </a:r>
                      <a:endParaRPr lang="zh-CN" altLang="en-US" sz="1200" dirty="0"/>
                    </a:p>
                  </a:txBody>
                  <a:tcPr/>
                </a:tc>
                <a:extLst>
                  <a:ext uri="{0D108BD9-81ED-4DB2-BD59-A6C34878D82A}">
                    <a16:rowId xmlns:a16="http://schemas.microsoft.com/office/drawing/2014/main" val="10004"/>
                  </a:ext>
                </a:extLst>
              </a:tr>
              <a:tr h="503555">
                <a:tc>
                  <a:txBody>
                    <a:bodyPr/>
                    <a:lstStyle/>
                    <a:p>
                      <a:pPr algn="ctr">
                        <a:buNone/>
                      </a:pPr>
                      <a:r>
                        <a:rPr lang="en-US" altLang="zh-CN" sz="1800" b="0" i="0" kern="1200" dirty="0">
                          <a:solidFill>
                            <a:schemeClr val="dk1"/>
                          </a:solidFill>
                          <a:effectLst/>
                          <a:latin typeface="+mn-lt"/>
                          <a:ea typeface="+mn-ea"/>
                          <a:cs typeface="+mn-cs"/>
                        </a:rPr>
                        <a:t>You can only learn and live.</a:t>
                      </a:r>
                      <a:endParaRPr lang="zh-CN" altLang="en-US" dirty="0"/>
                    </a:p>
                  </a:txBody>
                  <a:tcPr/>
                </a:tc>
                <a:tc>
                  <a:txBody>
                    <a:bodyPr/>
                    <a:lstStyle/>
                    <a:p>
                      <a:pPr algn="ctr">
                        <a:buNone/>
                      </a:pPr>
                      <a:r>
                        <a:rPr lang="zh-CN" altLang="en-US" sz="1800" b="0" i="0" kern="1200" dirty="0">
                          <a:solidFill>
                            <a:schemeClr val="dk1"/>
                          </a:solidFill>
                          <a:effectLst/>
                          <a:latin typeface="+mn-lt"/>
                          <a:ea typeface="+mn-ea"/>
                          <a:cs typeface="+mn-cs"/>
                        </a:rPr>
                        <a:t>你只能学习和生活</a:t>
                      </a:r>
                      <a:endParaRPr lang="zh-CN" altLang="en-US" dirty="0"/>
                    </a:p>
                  </a:txBody>
                  <a:tcPr/>
                </a:tc>
                <a:extLst>
                  <a:ext uri="{0D108BD9-81ED-4DB2-BD59-A6C34878D82A}">
                    <a16:rowId xmlns:a16="http://schemas.microsoft.com/office/drawing/2014/main" val="10005"/>
                  </a:ext>
                </a:extLst>
              </a:tr>
              <a:tr h="503555">
                <a:tc>
                  <a:txBody>
                    <a:bodyPr/>
                    <a:lstStyle/>
                    <a:p>
                      <a:pPr algn="ctr">
                        <a:buNone/>
                      </a:pPr>
                      <a:r>
                        <a:rPr lang="en-US" altLang="zh-CN" sz="1800" b="0" i="0" kern="1200" dirty="0">
                          <a:solidFill>
                            <a:schemeClr val="dk1"/>
                          </a:solidFill>
                          <a:effectLst/>
                          <a:latin typeface="+mn-lt"/>
                          <a:ea typeface="+mn-ea"/>
                          <a:cs typeface="+mn-cs"/>
                        </a:rPr>
                        <a:t>Work once and work twice</a:t>
                      </a:r>
                      <a:endParaRPr lang="zh-CN" altLang="en-US" dirty="0"/>
                    </a:p>
                  </a:txBody>
                  <a:tcPr/>
                </a:tc>
                <a:tc>
                  <a:txBody>
                    <a:bodyPr/>
                    <a:lstStyle/>
                    <a:p>
                      <a:pPr algn="ctr">
                        <a:buNone/>
                      </a:pPr>
                      <a:r>
                        <a:rPr lang="zh-CN" altLang="en-US" sz="1800" b="0" i="0" kern="1200" dirty="0">
                          <a:solidFill>
                            <a:schemeClr val="dk1"/>
                          </a:solidFill>
                          <a:effectLst/>
                          <a:latin typeface="+mn-lt"/>
                          <a:ea typeface="+mn-ea"/>
                          <a:cs typeface="+mn-cs"/>
                        </a:rPr>
                        <a:t>工作一次，工作两次。</a:t>
                      </a:r>
                      <a:endParaRPr lang="zh-CN" altLang="en-US" dirty="0"/>
                    </a:p>
                  </a:txBody>
                  <a:tcPr/>
                </a:tc>
                <a:extLst>
                  <a:ext uri="{0D108BD9-81ED-4DB2-BD59-A6C34878D82A}">
                    <a16:rowId xmlns:a16="http://schemas.microsoft.com/office/drawing/2014/main" val="10006"/>
                  </a:ext>
                </a:extLst>
              </a:tr>
              <a:tr h="503555">
                <a:tc>
                  <a:txBody>
                    <a:bodyPr/>
                    <a:lstStyle/>
                    <a:p>
                      <a:pPr algn="ctr">
                        <a:buNone/>
                      </a:pPr>
                      <a:r>
                        <a:rPr lang="en-US" altLang="zh-CN" sz="1800" b="0" i="0" kern="1200" dirty="0">
                          <a:solidFill>
                            <a:schemeClr val="dk1"/>
                          </a:solidFill>
                          <a:effectLst/>
                          <a:latin typeface="+mn-lt"/>
                          <a:ea typeface="+mn-ea"/>
                          <a:cs typeface="+mn-cs"/>
                        </a:rPr>
                        <a:t>The American-born Japanese is only not a dead man</a:t>
                      </a:r>
                      <a:endParaRPr lang="zh-CN" altLang="en-US" dirty="0"/>
                    </a:p>
                  </a:txBody>
                  <a:tcPr/>
                </a:tc>
                <a:tc>
                  <a:txBody>
                    <a:bodyPr/>
                    <a:lstStyle/>
                    <a:p>
                      <a:pPr algn="ctr">
                        <a:buNone/>
                      </a:pPr>
                      <a:r>
                        <a:rPr lang="zh-CN" altLang="en-US" sz="1800" b="0" i="0" kern="1200" dirty="0">
                          <a:solidFill>
                            <a:schemeClr val="dk1"/>
                          </a:solidFill>
                          <a:effectLst/>
                          <a:latin typeface="+mn-lt"/>
                          <a:ea typeface="+mn-ea"/>
                          <a:cs typeface="+mn-cs"/>
                        </a:rPr>
                        <a:t>美国出生的日本人只不过是一个不死的人。</a:t>
                      </a:r>
                      <a:endParaRPr lang="zh-CN" altLang="en-US" dirty="0"/>
                    </a:p>
                  </a:txBody>
                  <a:tcPr/>
                </a:tc>
                <a:extLst>
                  <a:ext uri="{0D108BD9-81ED-4DB2-BD59-A6C34878D82A}">
                    <a16:rowId xmlns:a16="http://schemas.microsoft.com/office/drawing/2014/main" val="10007"/>
                  </a:ext>
                </a:extLst>
              </a:tr>
              <a:tr h="503555">
                <a:tc>
                  <a:txBody>
                    <a:bodyPr/>
                    <a:lstStyle/>
                    <a:p>
                      <a:pPr algn="ctr">
                        <a:buNone/>
                      </a:pPr>
                      <a:r>
                        <a:rPr lang="en-US" altLang="zh-CN" sz="1800" b="0" i="0" kern="1200" dirty="0">
                          <a:solidFill>
                            <a:schemeClr val="dk1"/>
                          </a:solidFill>
                          <a:effectLst/>
                          <a:latin typeface="+mn-lt"/>
                          <a:ea typeface="+mn-ea"/>
                          <a:cs typeface="+mn-cs"/>
                        </a:rPr>
                        <a:t>We are kept in the dark, so we’d better hold our horses now.</a:t>
                      </a:r>
                      <a:endParaRPr lang="zh-CN" altLang="en-US" dirty="0"/>
                    </a:p>
                  </a:txBody>
                  <a:tcPr/>
                </a:tc>
                <a:tc>
                  <a:txBody>
                    <a:bodyPr/>
                    <a:lstStyle/>
                    <a:p>
                      <a:pPr algn="ctr">
                        <a:buNone/>
                      </a:pPr>
                      <a:r>
                        <a:rPr lang="zh-CN" altLang="en-US" sz="1800" b="0" i="0" kern="1200" dirty="0">
                          <a:solidFill>
                            <a:schemeClr val="dk1"/>
                          </a:solidFill>
                          <a:effectLst/>
                          <a:latin typeface="+mn-lt"/>
                          <a:ea typeface="+mn-ea"/>
                          <a:cs typeface="+mn-cs"/>
                        </a:rPr>
                        <a:t>我们被蒙在鼓里，所以最好现在克制一下。</a:t>
                      </a:r>
                      <a:endParaRPr lang="zh-CN" altLang="en-US" dirty="0"/>
                    </a:p>
                  </a:txBody>
                  <a:tcPr/>
                </a:tc>
                <a:extLst>
                  <a:ext uri="{0D108BD9-81ED-4DB2-BD59-A6C34878D82A}">
                    <a16:rowId xmlns:a16="http://schemas.microsoft.com/office/drawing/2014/main" val="10008"/>
                  </a:ext>
                </a:extLst>
              </a:tr>
              <a:tr h="503555">
                <a:tc>
                  <a:txBody>
                    <a:bodyPr/>
                    <a:lstStyle/>
                    <a:p>
                      <a:pPr algn="ctr">
                        <a:buNone/>
                      </a:pPr>
                      <a:r>
                        <a:rPr lang="en-US" altLang="zh-CN" sz="1800" b="0" i="0" kern="1200" dirty="0">
                          <a:solidFill>
                            <a:schemeClr val="dk1"/>
                          </a:solidFill>
                          <a:effectLst/>
                          <a:latin typeface="+mn-lt"/>
                          <a:ea typeface="+mn-ea"/>
                          <a:cs typeface="+mn-cs"/>
                        </a:rPr>
                        <a:t>The elevator girl reads between passengers.</a:t>
                      </a:r>
                      <a:endParaRPr lang="zh-CN" altLang="en-US" dirty="0"/>
                    </a:p>
                  </a:txBody>
                  <a:tcPr/>
                </a:tc>
                <a:tc>
                  <a:txBody>
                    <a:bodyPr/>
                    <a:lstStyle/>
                    <a:p>
                      <a:pPr algn="ctr">
                        <a:buNone/>
                      </a:pPr>
                      <a:r>
                        <a:rPr lang="zh-CN" altLang="en-US" sz="1800" b="0" i="0" kern="1200" dirty="0">
                          <a:solidFill>
                            <a:schemeClr val="dk1"/>
                          </a:solidFill>
                          <a:effectLst/>
                          <a:latin typeface="+mn-lt"/>
                          <a:ea typeface="+mn-ea"/>
                          <a:cs typeface="+mn-cs"/>
                        </a:rPr>
                        <a:t>电梯女孩在乘客之间阅读</a:t>
                      </a:r>
                      <a:endParaRPr lang="zh-CN" altLang="en-US" dirty="0"/>
                    </a:p>
                  </a:txBody>
                  <a:tcPr/>
                </a:tc>
                <a:extLst>
                  <a:ext uri="{0D108BD9-81ED-4DB2-BD59-A6C34878D82A}">
                    <a16:rowId xmlns:a16="http://schemas.microsoft.com/office/drawing/2014/main" val="10009"/>
                  </a:ext>
                </a:extLst>
              </a:tr>
              <a:tr h="503555">
                <a:tc>
                  <a:txBody>
                    <a:bodyPr/>
                    <a:lstStyle/>
                    <a:p>
                      <a:pPr algn="ctr">
                        <a:buNone/>
                      </a:pPr>
                      <a:r>
                        <a:rPr lang="en-US" altLang="zh-CN" sz="1800" b="0" i="0" kern="1200" dirty="0">
                          <a:solidFill>
                            <a:schemeClr val="dk1"/>
                          </a:solidFill>
                          <a:effectLst/>
                          <a:latin typeface="+mn-lt"/>
                          <a:ea typeface="+mn-ea"/>
                          <a:cs typeface="+mn-cs"/>
                        </a:rPr>
                        <a:t>The students are still arriving</a:t>
                      </a:r>
                      <a:endParaRPr lang="zh-CN" altLang="en-US" dirty="0"/>
                    </a:p>
                  </a:txBody>
                  <a:tcPr/>
                </a:tc>
                <a:tc>
                  <a:txBody>
                    <a:bodyPr/>
                    <a:lstStyle/>
                    <a:p>
                      <a:pPr algn="ctr">
                        <a:buNone/>
                      </a:pPr>
                      <a:r>
                        <a:rPr lang="zh-CN" altLang="en-US" sz="1800" b="0" i="0" kern="1200" dirty="0">
                          <a:solidFill>
                            <a:schemeClr val="dk1"/>
                          </a:solidFill>
                          <a:effectLst/>
                          <a:latin typeface="+mn-lt"/>
                          <a:ea typeface="+mn-ea"/>
                          <a:cs typeface="+mn-cs"/>
                        </a:rPr>
                        <a:t>学生们仍在到达</a:t>
                      </a:r>
                      <a:endParaRPr lang="zh-CN" altLang="en-US" dirty="0"/>
                    </a:p>
                  </a:txBody>
                  <a:tcPr/>
                </a:tc>
                <a:extLst>
                  <a:ext uri="{0D108BD9-81ED-4DB2-BD59-A6C34878D82A}">
                    <a16:rowId xmlns:a16="http://schemas.microsoft.com/office/drawing/2014/main" val="10010"/>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89865" y="215900"/>
            <a:ext cx="11812905" cy="6405245"/>
          </a:xfrm>
          <a:prstGeom prst="rect">
            <a:avLst/>
          </a:prstGeom>
          <a:noFill/>
          <a:ln w="22225">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 name="矩形 5"/>
          <p:cNvSpPr/>
          <p:nvPr/>
        </p:nvSpPr>
        <p:spPr>
          <a:xfrm>
            <a:off x="407670" y="424815"/>
            <a:ext cx="4967605"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r>
              <a:rPr lang="zh-CN" altLang="zh-CN" b="1">
                <a:solidFill>
                  <a:schemeClr val="tx1"/>
                </a:solidFill>
              </a:rPr>
              <a:t>记录在挑战二种使用人工智能帮助自己学习英语，你有什么收获心得。</a:t>
            </a:r>
          </a:p>
        </p:txBody>
      </p:sp>
      <p:cxnSp>
        <p:nvCxnSpPr>
          <p:cNvPr id="7" name="直接连接符 6"/>
          <p:cNvCxnSpPr/>
          <p:nvPr/>
        </p:nvCxnSpPr>
        <p:spPr>
          <a:xfrm>
            <a:off x="5576570" y="2537460"/>
            <a:ext cx="6145530" cy="0"/>
          </a:xfrm>
          <a:prstGeom prst="line">
            <a:avLst/>
          </a:prstGeom>
          <a:ln w="28575">
            <a:solidFill>
              <a:schemeClr val="tx1"/>
            </a:solidFill>
          </a:ln>
        </p:spPr>
        <p:style>
          <a:lnRef idx="2">
            <a:schemeClr val="accent1"/>
          </a:lnRef>
          <a:fillRef idx="0">
            <a:srgbClr val="FFFFFF"/>
          </a:fillRef>
          <a:effectRef idx="0">
            <a:srgbClr val="FFFFFF"/>
          </a:effectRef>
          <a:fontRef idx="minor">
            <a:schemeClr val="tx1"/>
          </a:fontRef>
        </p:style>
      </p:cxnSp>
      <p:cxnSp>
        <p:nvCxnSpPr>
          <p:cNvPr id="10" name="直接连接符 9"/>
          <p:cNvCxnSpPr/>
          <p:nvPr/>
        </p:nvCxnSpPr>
        <p:spPr>
          <a:xfrm>
            <a:off x="5576570" y="3133725"/>
            <a:ext cx="6145530" cy="0"/>
          </a:xfrm>
          <a:prstGeom prst="line">
            <a:avLst/>
          </a:prstGeom>
          <a:ln w="28575">
            <a:solidFill>
              <a:schemeClr val="tx1"/>
            </a:solidFill>
          </a:ln>
        </p:spPr>
        <p:style>
          <a:lnRef idx="2">
            <a:schemeClr val="accent1"/>
          </a:lnRef>
          <a:fillRef idx="0">
            <a:srgbClr val="FFFFFF"/>
          </a:fillRef>
          <a:effectRef idx="0">
            <a:srgbClr val="FFFFFF"/>
          </a:effectRef>
          <a:fontRef idx="minor">
            <a:schemeClr val="tx1"/>
          </a:fontRef>
        </p:style>
      </p:cxnSp>
      <p:cxnSp>
        <p:nvCxnSpPr>
          <p:cNvPr id="11" name="直接连接符 10"/>
          <p:cNvCxnSpPr/>
          <p:nvPr/>
        </p:nvCxnSpPr>
        <p:spPr>
          <a:xfrm>
            <a:off x="5576570" y="3792220"/>
            <a:ext cx="6145530" cy="0"/>
          </a:xfrm>
          <a:prstGeom prst="line">
            <a:avLst/>
          </a:prstGeom>
          <a:ln w="28575">
            <a:solidFill>
              <a:schemeClr val="tx1"/>
            </a:solidFill>
          </a:ln>
        </p:spPr>
        <p:style>
          <a:lnRef idx="2">
            <a:schemeClr val="accent1"/>
          </a:lnRef>
          <a:fillRef idx="0">
            <a:srgbClr val="FFFFFF"/>
          </a:fillRef>
          <a:effectRef idx="0">
            <a:srgbClr val="FFFFFF"/>
          </a:effectRef>
          <a:fontRef idx="minor">
            <a:schemeClr val="tx1"/>
          </a:fontRef>
        </p:style>
      </p:cxnSp>
      <p:cxnSp>
        <p:nvCxnSpPr>
          <p:cNvPr id="12" name="直接连接符 11"/>
          <p:cNvCxnSpPr/>
          <p:nvPr/>
        </p:nvCxnSpPr>
        <p:spPr>
          <a:xfrm>
            <a:off x="5576570" y="4419600"/>
            <a:ext cx="6145530" cy="0"/>
          </a:xfrm>
          <a:prstGeom prst="line">
            <a:avLst/>
          </a:prstGeom>
          <a:ln w="28575">
            <a:solidFill>
              <a:schemeClr val="tx1"/>
            </a:solidFill>
          </a:ln>
        </p:spPr>
        <p:style>
          <a:lnRef idx="2">
            <a:schemeClr val="accent1"/>
          </a:lnRef>
          <a:fillRef idx="0">
            <a:srgbClr val="FFFFFF"/>
          </a:fillRef>
          <a:effectRef idx="0">
            <a:srgbClr val="FFFFFF"/>
          </a:effectRef>
          <a:fontRef idx="minor">
            <a:schemeClr val="tx1"/>
          </a:fontRef>
        </p:style>
      </p:cxnSp>
      <p:sp>
        <p:nvSpPr>
          <p:cNvPr id="19" name="文本框 18"/>
          <p:cNvSpPr txBox="1"/>
          <p:nvPr/>
        </p:nvSpPr>
        <p:spPr>
          <a:xfrm>
            <a:off x="5500370" y="1753870"/>
            <a:ext cx="4064000" cy="368300"/>
          </a:xfrm>
          <a:prstGeom prst="rect">
            <a:avLst/>
          </a:prstGeom>
          <a:noFill/>
        </p:spPr>
        <p:txBody>
          <a:bodyPr wrap="square" rtlCol="0">
            <a:spAutoFit/>
          </a:bodyPr>
          <a:lstStyle/>
          <a:p>
            <a:r>
              <a:rPr lang="zh-CN" altLang="en-US" b="1"/>
              <a:t>心得收获</a:t>
            </a:r>
            <a:r>
              <a:rPr lang="zh-CN" altLang="en-US"/>
              <a:t>：</a:t>
            </a:r>
          </a:p>
        </p:txBody>
      </p:sp>
      <p:sp>
        <p:nvSpPr>
          <p:cNvPr id="2" name="文本框 1">
            <a:extLst>
              <a:ext uri="{FF2B5EF4-FFF2-40B4-BE49-F238E27FC236}">
                <a16:creationId xmlns:a16="http://schemas.microsoft.com/office/drawing/2014/main" id="{0CA555B0-3230-D864-EA35-796CAF35A4D5}"/>
              </a:ext>
            </a:extLst>
          </p:cNvPr>
          <p:cNvSpPr txBox="1"/>
          <p:nvPr/>
        </p:nvSpPr>
        <p:spPr>
          <a:xfrm>
            <a:off x="5703404" y="2145149"/>
            <a:ext cx="5547692" cy="2308324"/>
          </a:xfrm>
          <a:prstGeom prst="rect">
            <a:avLst/>
          </a:prstGeom>
          <a:noFill/>
        </p:spPr>
        <p:txBody>
          <a:bodyPr wrap="square" rtlCol="0">
            <a:spAutoFit/>
          </a:bodyPr>
          <a:lstStyle/>
          <a:p>
            <a:r>
              <a:rPr lang="zh-CN" altLang="en-US" dirty="0"/>
              <a:t>我觉得用人工智能翻译句子，有时候能够理解句子的</a:t>
            </a:r>
            <a:endParaRPr lang="en-US" altLang="zh-CN" dirty="0"/>
          </a:p>
          <a:p>
            <a:endParaRPr lang="en-US" altLang="zh-CN" dirty="0"/>
          </a:p>
          <a:p>
            <a:r>
              <a:rPr lang="zh-CN" altLang="en-US" dirty="0"/>
              <a:t>话外音，而不仅仅是把每个单词意思解释完就结束了，</a:t>
            </a:r>
            <a:endParaRPr lang="en-US" altLang="zh-CN" dirty="0"/>
          </a:p>
          <a:p>
            <a:endParaRPr lang="en-US" altLang="zh-CN" dirty="0"/>
          </a:p>
          <a:p>
            <a:r>
              <a:rPr lang="zh-CN" altLang="en-US" dirty="0"/>
              <a:t>所以，很多时候人工智能会更加准确。但在我的尝试</a:t>
            </a:r>
            <a:endParaRPr lang="en-US" altLang="zh-CN" dirty="0"/>
          </a:p>
          <a:p>
            <a:endParaRPr lang="en-US" altLang="zh-CN" dirty="0"/>
          </a:p>
          <a:p>
            <a:r>
              <a:rPr lang="zh-CN" altLang="en-US" dirty="0"/>
              <a:t>过程中发现人工智能也会没有表达出句子中的隐藏含义。</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89865" y="215900"/>
            <a:ext cx="11812905" cy="6405245"/>
          </a:xfrm>
          <a:prstGeom prst="rect">
            <a:avLst/>
          </a:prstGeom>
          <a:noFill/>
          <a:ln w="22225">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7" name="矩形 6"/>
          <p:cNvSpPr/>
          <p:nvPr/>
        </p:nvSpPr>
        <p:spPr>
          <a:xfrm>
            <a:off x="407670" y="424815"/>
            <a:ext cx="5139055"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b="1" u="sng" dirty="0">
              <a:solidFill>
                <a:schemeClr val="tx1"/>
              </a:solidFill>
              <a:sym typeface="+mn-ea"/>
            </a:endParaRPr>
          </a:p>
        </p:txBody>
      </p:sp>
      <p:sp>
        <p:nvSpPr>
          <p:cNvPr id="8" name="矩形 7"/>
          <p:cNvSpPr/>
          <p:nvPr/>
        </p:nvSpPr>
        <p:spPr>
          <a:xfrm>
            <a:off x="6104255" y="424815"/>
            <a:ext cx="5251450"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t" anchorCtr="0"/>
          <a:lstStyle/>
          <a:p>
            <a:pPr algn="l"/>
            <a:r>
              <a:rPr lang="zh-CN" b="1">
                <a:solidFill>
                  <a:schemeClr val="tx1"/>
                </a:solidFill>
              </a:rPr>
              <a:t>记录词汇：</a:t>
            </a:r>
            <a:br>
              <a:rPr lang="zh-CN">
                <a:solidFill>
                  <a:schemeClr val="tx1"/>
                </a:solidFill>
              </a:rPr>
            </a:br>
            <a:endParaRPr lang="zh-CN">
              <a:solidFill>
                <a:schemeClr val="tx1"/>
              </a:solidFill>
            </a:endParaRPr>
          </a:p>
        </p:txBody>
      </p:sp>
      <p:graphicFrame>
        <p:nvGraphicFramePr>
          <p:cNvPr id="2" name="表格 1"/>
          <p:cNvGraphicFramePr/>
          <p:nvPr>
            <p:custDataLst>
              <p:tags r:id="rId1"/>
            </p:custDataLst>
          </p:nvPr>
        </p:nvGraphicFramePr>
        <p:xfrm>
          <a:off x="6557010" y="989965"/>
          <a:ext cx="2190750" cy="5109845"/>
        </p:xfrm>
        <a:graphic>
          <a:graphicData uri="http://schemas.openxmlformats.org/drawingml/2006/table">
            <a:tbl>
              <a:tblPr firstRow="1" bandRow="1">
                <a:tableStyleId>{5C22544A-7EE6-4342-B048-85BDC9FD1C3A}</a:tableStyleId>
              </a:tblPr>
              <a:tblGrid>
                <a:gridCol w="1095375">
                  <a:extLst>
                    <a:ext uri="{9D8B030D-6E8A-4147-A177-3AD203B41FA5}">
                      <a16:colId xmlns:a16="http://schemas.microsoft.com/office/drawing/2014/main" val="20000"/>
                    </a:ext>
                  </a:extLst>
                </a:gridCol>
                <a:gridCol w="1095375">
                  <a:extLst>
                    <a:ext uri="{9D8B030D-6E8A-4147-A177-3AD203B41FA5}">
                      <a16:colId xmlns:a16="http://schemas.microsoft.com/office/drawing/2014/main" val="20001"/>
                    </a:ext>
                  </a:extLst>
                </a:gridCol>
              </a:tblGrid>
              <a:tr h="393065">
                <a:tc>
                  <a:txBody>
                    <a:bodyPr/>
                    <a:lstStyle/>
                    <a:p>
                      <a:pPr algn="ctr">
                        <a:buNone/>
                      </a:pPr>
                      <a:r>
                        <a:rPr lang="zh-CN" altLang="en-US"/>
                        <a:t>单词</a:t>
                      </a:r>
                    </a:p>
                  </a:txBody>
                  <a:tcPr/>
                </a:tc>
                <a:tc>
                  <a:txBody>
                    <a:bodyPr/>
                    <a:lstStyle/>
                    <a:p>
                      <a:pPr algn="ctr">
                        <a:buNone/>
                      </a:pPr>
                      <a:r>
                        <a:rPr lang="zh-CN" altLang="en-US"/>
                        <a:t>翻译</a:t>
                      </a:r>
                    </a:p>
                  </a:txBody>
                  <a:tcPr/>
                </a:tc>
                <a:extLst>
                  <a:ext uri="{0D108BD9-81ED-4DB2-BD59-A6C34878D82A}">
                    <a16:rowId xmlns:a16="http://schemas.microsoft.com/office/drawing/2014/main" val="10000"/>
                  </a:ext>
                </a:extLst>
              </a:tr>
              <a:tr h="393065">
                <a:tc>
                  <a:txBody>
                    <a:bodyPr/>
                    <a:lstStyle/>
                    <a:p>
                      <a:pPr algn="ctr">
                        <a:buNone/>
                      </a:pPr>
                      <a:r>
                        <a:rPr lang="en-US" altLang="zh-CN" dirty="0"/>
                        <a:t>spoon</a:t>
                      </a:r>
                      <a:endParaRPr lang="zh-CN" altLang="en-US" dirty="0"/>
                    </a:p>
                  </a:txBody>
                  <a:tcPr/>
                </a:tc>
                <a:tc>
                  <a:txBody>
                    <a:bodyPr/>
                    <a:lstStyle/>
                    <a:p>
                      <a:pPr algn="ctr">
                        <a:buNone/>
                      </a:pPr>
                      <a:r>
                        <a:rPr lang="zh-CN" altLang="en-US" dirty="0"/>
                        <a:t>勺子</a:t>
                      </a:r>
                    </a:p>
                  </a:txBody>
                  <a:tcPr/>
                </a:tc>
                <a:extLst>
                  <a:ext uri="{0D108BD9-81ED-4DB2-BD59-A6C34878D82A}">
                    <a16:rowId xmlns:a16="http://schemas.microsoft.com/office/drawing/2014/main" val="10001"/>
                  </a:ext>
                </a:extLst>
              </a:tr>
              <a:tr h="393065">
                <a:tc>
                  <a:txBody>
                    <a:bodyPr/>
                    <a:lstStyle/>
                    <a:p>
                      <a:pPr algn="ctr">
                        <a:buNone/>
                      </a:pPr>
                      <a:r>
                        <a:rPr lang="en-US" altLang="zh-CN" dirty="0"/>
                        <a:t>moon</a:t>
                      </a:r>
                      <a:endParaRPr lang="zh-CN" altLang="en-US" dirty="0"/>
                    </a:p>
                  </a:txBody>
                  <a:tcPr/>
                </a:tc>
                <a:tc>
                  <a:txBody>
                    <a:bodyPr/>
                    <a:lstStyle/>
                    <a:p>
                      <a:pPr algn="ctr">
                        <a:buNone/>
                      </a:pPr>
                      <a:r>
                        <a:rPr lang="zh-CN" altLang="en-US" dirty="0"/>
                        <a:t>月亮</a:t>
                      </a:r>
                    </a:p>
                  </a:txBody>
                  <a:tcPr/>
                </a:tc>
                <a:extLst>
                  <a:ext uri="{0D108BD9-81ED-4DB2-BD59-A6C34878D82A}">
                    <a16:rowId xmlns:a16="http://schemas.microsoft.com/office/drawing/2014/main" val="10002"/>
                  </a:ext>
                </a:extLst>
              </a:tr>
              <a:tr h="393065">
                <a:tc>
                  <a:txBody>
                    <a:bodyPr/>
                    <a:lstStyle/>
                    <a:p>
                      <a:pPr algn="ctr">
                        <a:buNone/>
                      </a:pPr>
                      <a:r>
                        <a:rPr lang="en-US" altLang="zh-CN" dirty="0"/>
                        <a:t>boot</a:t>
                      </a:r>
                      <a:endParaRPr lang="zh-CN" altLang="en-US" dirty="0"/>
                    </a:p>
                  </a:txBody>
                  <a:tcPr/>
                </a:tc>
                <a:tc>
                  <a:txBody>
                    <a:bodyPr/>
                    <a:lstStyle/>
                    <a:p>
                      <a:pPr algn="ctr">
                        <a:buNone/>
                      </a:pPr>
                      <a:r>
                        <a:rPr lang="zh-CN" altLang="en-US" dirty="0"/>
                        <a:t>靴子</a:t>
                      </a:r>
                    </a:p>
                  </a:txBody>
                  <a:tcPr/>
                </a:tc>
                <a:extLst>
                  <a:ext uri="{0D108BD9-81ED-4DB2-BD59-A6C34878D82A}">
                    <a16:rowId xmlns:a16="http://schemas.microsoft.com/office/drawing/2014/main" val="10003"/>
                  </a:ext>
                </a:extLst>
              </a:tr>
              <a:tr h="393065">
                <a:tc>
                  <a:txBody>
                    <a:bodyPr/>
                    <a:lstStyle/>
                    <a:p>
                      <a:pPr algn="ctr">
                        <a:buNone/>
                      </a:pPr>
                      <a:r>
                        <a:rPr lang="en-US" altLang="zh-CN" dirty="0"/>
                        <a:t>Cool</a:t>
                      </a:r>
                      <a:endParaRPr lang="zh-CN" altLang="en-US" dirty="0"/>
                    </a:p>
                  </a:txBody>
                  <a:tcPr/>
                </a:tc>
                <a:tc>
                  <a:txBody>
                    <a:bodyPr/>
                    <a:lstStyle/>
                    <a:p>
                      <a:pPr algn="ctr">
                        <a:buNone/>
                      </a:pPr>
                      <a:r>
                        <a:rPr lang="zh-CN" altLang="en-US" dirty="0"/>
                        <a:t>凉快</a:t>
                      </a:r>
                    </a:p>
                  </a:txBody>
                  <a:tcPr/>
                </a:tc>
                <a:extLst>
                  <a:ext uri="{0D108BD9-81ED-4DB2-BD59-A6C34878D82A}">
                    <a16:rowId xmlns:a16="http://schemas.microsoft.com/office/drawing/2014/main" val="10004"/>
                  </a:ext>
                </a:extLst>
              </a:tr>
              <a:tr h="393065">
                <a:tc>
                  <a:txBody>
                    <a:bodyPr/>
                    <a:lstStyle/>
                    <a:p>
                      <a:pPr algn="ctr">
                        <a:buNone/>
                      </a:pPr>
                      <a:r>
                        <a:rPr lang="en-US" altLang="zh-CN" dirty="0"/>
                        <a:t>Room</a:t>
                      </a:r>
                      <a:endParaRPr lang="zh-CN" altLang="en-US" dirty="0"/>
                    </a:p>
                  </a:txBody>
                  <a:tcPr/>
                </a:tc>
                <a:tc>
                  <a:txBody>
                    <a:bodyPr/>
                    <a:lstStyle/>
                    <a:p>
                      <a:pPr algn="ctr">
                        <a:buNone/>
                      </a:pPr>
                      <a:r>
                        <a:rPr lang="zh-CN" altLang="en-US" dirty="0"/>
                        <a:t>房间</a:t>
                      </a:r>
                    </a:p>
                  </a:txBody>
                  <a:tcPr/>
                </a:tc>
                <a:extLst>
                  <a:ext uri="{0D108BD9-81ED-4DB2-BD59-A6C34878D82A}">
                    <a16:rowId xmlns:a16="http://schemas.microsoft.com/office/drawing/2014/main" val="10005"/>
                  </a:ext>
                </a:extLst>
              </a:tr>
              <a:tr h="393065">
                <a:tc>
                  <a:txBody>
                    <a:bodyPr/>
                    <a:lstStyle/>
                    <a:p>
                      <a:pPr algn="ctr">
                        <a:buNone/>
                      </a:pPr>
                      <a:r>
                        <a:rPr lang="en-US" altLang="zh-CN" dirty="0"/>
                        <a:t>Broom</a:t>
                      </a:r>
                      <a:endParaRPr lang="zh-CN" altLang="en-US" dirty="0"/>
                    </a:p>
                  </a:txBody>
                  <a:tcPr/>
                </a:tc>
                <a:tc>
                  <a:txBody>
                    <a:bodyPr/>
                    <a:lstStyle/>
                    <a:p>
                      <a:pPr algn="ctr">
                        <a:buNone/>
                      </a:pPr>
                      <a:r>
                        <a:rPr lang="zh-CN" altLang="en-US" dirty="0"/>
                        <a:t>扫帚</a:t>
                      </a:r>
                    </a:p>
                  </a:txBody>
                  <a:tcPr/>
                </a:tc>
                <a:extLst>
                  <a:ext uri="{0D108BD9-81ED-4DB2-BD59-A6C34878D82A}">
                    <a16:rowId xmlns:a16="http://schemas.microsoft.com/office/drawing/2014/main" val="10006"/>
                  </a:ext>
                </a:extLst>
              </a:tr>
              <a:tr h="393065">
                <a:tc>
                  <a:txBody>
                    <a:bodyPr/>
                    <a:lstStyle/>
                    <a:p>
                      <a:pPr algn="ctr">
                        <a:buNone/>
                      </a:pPr>
                      <a:r>
                        <a:rPr lang="en-US" altLang="zh-CN" dirty="0"/>
                        <a:t>zoom</a:t>
                      </a:r>
                      <a:endParaRPr lang="zh-CN" altLang="en-US" dirty="0"/>
                    </a:p>
                  </a:txBody>
                  <a:tcPr/>
                </a:tc>
                <a:tc>
                  <a:txBody>
                    <a:bodyPr/>
                    <a:lstStyle/>
                    <a:p>
                      <a:pPr algn="ctr">
                        <a:buNone/>
                      </a:pPr>
                      <a:r>
                        <a:rPr lang="zh-CN" altLang="en-US" dirty="0"/>
                        <a:t>猛冲</a:t>
                      </a:r>
                    </a:p>
                  </a:txBody>
                  <a:tcPr/>
                </a:tc>
                <a:extLst>
                  <a:ext uri="{0D108BD9-81ED-4DB2-BD59-A6C34878D82A}">
                    <a16:rowId xmlns:a16="http://schemas.microsoft.com/office/drawing/2014/main" val="10007"/>
                  </a:ext>
                </a:extLst>
              </a:tr>
              <a:tr h="393065">
                <a:tc>
                  <a:txBody>
                    <a:bodyPr/>
                    <a:lstStyle/>
                    <a:p>
                      <a:pPr algn="ctr">
                        <a:buNone/>
                      </a:pPr>
                      <a:r>
                        <a:rPr lang="en-US" altLang="zh-CN" dirty="0"/>
                        <a:t>Pool</a:t>
                      </a:r>
                      <a:endParaRPr lang="zh-CN" altLang="en-US" dirty="0"/>
                    </a:p>
                  </a:txBody>
                  <a:tcPr/>
                </a:tc>
                <a:tc>
                  <a:txBody>
                    <a:bodyPr/>
                    <a:lstStyle/>
                    <a:p>
                      <a:pPr algn="ctr">
                        <a:buNone/>
                      </a:pPr>
                      <a:r>
                        <a:rPr lang="zh-CN" altLang="en-US" dirty="0"/>
                        <a:t>游泳池</a:t>
                      </a:r>
                    </a:p>
                  </a:txBody>
                  <a:tcPr/>
                </a:tc>
                <a:extLst>
                  <a:ext uri="{0D108BD9-81ED-4DB2-BD59-A6C34878D82A}">
                    <a16:rowId xmlns:a16="http://schemas.microsoft.com/office/drawing/2014/main" val="10008"/>
                  </a:ext>
                </a:extLst>
              </a:tr>
              <a:tr h="393065">
                <a:tc>
                  <a:txBody>
                    <a:bodyPr/>
                    <a:lstStyle/>
                    <a:p>
                      <a:pPr algn="ctr">
                        <a:buNone/>
                      </a:pPr>
                      <a:r>
                        <a:rPr lang="en-US" altLang="zh-CN" dirty="0"/>
                        <a:t>Noon</a:t>
                      </a:r>
                      <a:endParaRPr lang="zh-CN" altLang="en-US" dirty="0"/>
                    </a:p>
                  </a:txBody>
                  <a:tcPr/>
                </a:tc>
                <a:tc>
                  <a:txBody>
                    <a:bodyPr/>
                    <a:lstStyle/>
                    <a:p>
                      <a:pPr algn="ctr">
                        <a:buNone/>
                      </a:pPr>
                      <a:r>
                        <a:rPr lang="zh-CN" altLang="en-US" dirty="0"/>
                        <a:t>中午</a:t>
                      </a:r>
                    </a:p>
                  </a:txBody>
                  <a:tcPr/>
                </a:tc>
                <a:extLst>
                  <a:ext uri="{0D108BD9-81ED-4DB2-BD59-A6C34878D82A}">
                    <a16:rowId xmlns:a16="http://schemas.microsoft.com/office/drawing/2014/main" val="10009"/>
                  </a:ext>
                </a:extLst>
              </a:tr>
              <a:tr h="393065">
                <a:tc>
                  <a:txBody>
                    <a:bodyPr/>
                    <a:lstStyle/>
                    <a:p>
                      <a:pPr algn="ctr">
                        <a:buNone/>
                      </a:pPr>
                      <a:r>
                        <a:rPr lang="en-US" altLang="zh-CN" dirty="0"/>
                        <a:t>Wool</a:t>
                      </a:r>
                      <a:endParaRPr lang="zh-CN" altLang="en-US" dirty="0"/>
                    </a:p>
                  </a:txBody>
                  <a:tcPr/>
                </a:tc>
                <a:tc>
                  <a:txBody>
                    <a:bodyPr/>
                    <a:lstStyle/>
                    <a:p>
                      <a:pPr algn="ctr">
                        <a:buNone/>
                      </a:pPr>
                      <a:r>
                        <a:rPr lang="zh-CN" altLang="en-US" dirty="0"/>
                        <a:t>羊毛</a:t>
                      </a:r>
                    </a:p>
                  </a:txBody>
                  <a:tcPr/>
                </a:tc>
                <a:extLst>
                  <a:ext uri="{0D108BD9-81ED-4DB2-BD59-A6C34878D82A}">
                    <a16:rowId xmlns:a16="http://schemas.microsoft.com/office/drawing/2014/main" val="10010"/>
                  </a:ext>
                </a:extLst>
              </a:tr>
              <a:tr h="393065">
                <a:tc>
                  <a:txBody>
                    <a:bodyPr/>
                    <a:lstStyle/>
                    <a:p>
                      <a:pPr algn="ctr">
                        <a:buNone/>
                      </a:pPr>
                      <a:r>
                        <a:rPr lang="en-US" altLang="zh-CN" dirty="0"/>
                        <a:t>Tooth</a:t>
                      </a:r>
                      <a:endParaRPr lang="zh-CN" altLang="en-US" dirty="0"/>
                    </a:p>
                  </a:txBody>
                  <a:tcPr/>
                </a:tc>
                <a:tc>
                  <a:txBody>
                    <a:bodyPr/>
                    <a:lstStyle/>
                    <a:p>
                      <a:pPr algn="ctr">
                        <a:buNone/>
                      </a:pPr>
                      <a:r>
                        <a:rPr lang="zh-CN" altLang="en-US" dirty="0"/>
                        <a:t>牙齿</a:t>
                      </a:r>
                    </a:p>
                  </a:txBody>
                  <a:tcPr/>
                </a:tc>
                <a:extLst>
                  <a:ext uri="{0D108BD9-81ED-4DB2-BD59-A6C34878D82A}">
                    <a16:rowId xmlns:a16="http://schemas.microsoft.com/office/drawing/2014/main" val="10011"/>
                  </a:ext>
                </a:extLst>
              </a:tr>
              <a:tr h="393065">
                <a:tc>
                  <a:txBody>
                    <a:bodyPr/>
                    <a:lstStyle/>
                    <a:p>
                      <a:pPr algn="ctr">
                        <a:buNone/>
                      </a:pPr>
                      <a:r>
                        <a:rPr lang="en-US" altLang="zh-CN" dirty="0"/>
                        <a:t>Tool</a:t>
                      </a:r>
                      <a:endParaRPr lang="zh-CN" altLang="en-US" dirty="0"/>
                    </a:p>
                  </a:txBody>
                  <a:tcPr/>
                </a:tc>
                <a:tc>
                  <a:txBody>
                    <a:bodyPr/>
                    <a:lstStyle/>
                    <a:p>
                      <a:pPr algn="ctr">
                        <a:buNone/>
                      </a:pPr>
                      <a:r>
                        <a:rPr lang="zh-CN" altLang="en-US" dirty="0"/>
                        <a:t>工具</a:t>
                      </a:r>
                    </a:p>
                  </a:txBody>
                  <a:tcPr/>
                </a:tc>
                <a:extLst>
                  <a:ext uri="{0D108BD9-81ED-4DB2-BD59-A6C34878D82A}">
                    <a16:rowId xmlns:a16="http://schemas.microsoft.com/office/drawing/2014/main" val="10012"/>
                  </a:ext>
                </a:extLst>
              </a:tr>
            </a:tbl>
          </a:graphicData>
        </a:graphic>
      </p:graphicFrame>
      <p:graphicFrame>
        <p:nvGraphicFramePr>
          <p:cNvPr id="10" name="表格 9"/>
          <p:cNvGraphicFramePr/>
          <p:nvPr>
            <p:custDataLst>
              <p:tags r:id="rId2"/>
            </p:custDataLst>
          </p:nvPr>
        </p:nvGraphicFramePr>
        <p:xfrm>
          <a:off x="8940165" y="989965"/>
          <a:ext cx="2052320" cy="5109845"/>
        </p:xfrm>
        <a:graphic>
          <a:graphicData uri="http://schemas.openxmlformats.org/drawingml/2006/table">
            <a:tbl>
              <a:tblPr firstRow="1" bandRow="1">
                <a:tableStyleId>{5C22544A-7EE6-4342-B048-85BDC9FD1C3A}</a:tableStyleId>
              </a:tblPr>
              <a:tblGrid>
                <a:gridCol w="1026160">
                  <a:extLst>
                    <a:ext uri="{9D8B030D-6E8A-4147-A177-3AD203B41FA5}">
                      <a16:colId xmlns:a16="http://schemas.microsoft.com/office/drawing/2014/main" val="20000"/>
                    </a:ext>
                  </a:extLst>
                </a:gridCol>
                <a:gridCol w="1026160">
                  <a:extLst>
                    <a:ext uri="{9D8B030D-6E8A-4147-A177-3AD203B41FA5}">
                      <a16:colId xmlns:a16="http://schemas.microsoft.com/office/drawing/2014/main" val="20001"/>
                    </a:ext>
                  </a:extLst>
                </a:gridCol>
              </a:tblGrid>
              <a:tr h="393065">
                <a:tc>
                  <a:txBody>
                    <a:bodyPr/>
                    <a:lstStyle/>
                    <a:p>
                      <a:pPr algn="ctr">
                        <a:buNone/>
                      </a:pPr>
                      <a:r>
                        <a:rPr lang="zh-CN" altLang="en-US"/>
                        <a:t>单词</a:t>
                      </a:r>
                    </a:p>
                  </a:txBody>
                  <a:tcPr>
                    <a:solidFill>
                      <a:schemeClr val="accent2"/>
                    </a:solidFill>
                  </a:tcPr>
                </a:tc>
                <a:tc>
                  <a:txBody>
                    <a:bodyPr/>
                    <a:lstStyle/>
                    <a:p>
                      <a:pPr algn="ctr">
                        <a:buNone/>
                      </a:pPr>
                      <a:r>
                        <a:rPr lang="zh-CN" altLang="en-US"/>
                        <a:t>翻译</a:t>
                      </a:r>
                    </a:p>
                  </a:txBody>
                  <a:tcPr>
                    <a:solidFill>
                      <a:schemeClr val="accent2"/>
                    </a:solidFill>
                  </a:tcPr>
                </a:tc>
                <a:extLst>
                  <a:ext uri="{0D108BD9-81ED-4DB2-BD59-A6C34878D82A}">
                    <a16:rowId xmlns:a16="http://schemas.microsoft.com/office/drawing/2014/main" val="10000"/>
                  </a:ext>
                </a:extLst>
              </a:tr>
              <a:tr h="393065">
                <a:tc>
                  <a:txBody>
                    <a:bodyPr/>
                    <a:lstStyle/>
                    <a:p>
                      <a:pPr algn="ctr">
                        <a:buNone/>
                      </a:pPr>
                      <a:r>
                        <a:rPr lang="en-US" altLang="zh-CN" dirty="0"/>
                        <a:t>goof</a:t>
                      </a:r>
                      <a:endParaRPr lang="zh-CN" altLang="en-US" dirty="0"/>
                    </a:p>
                  </a:txBody>
                  <a:tcPr/>
                </a:tc>
                <a:tc>
                  <a:txBody>
                    <a:bodyPr/>
                    <a:lstStyle/>
                    <a:p>
                      <a:pPr algn="ctr">
                        <a:buNone/>
                      </a:pPr>
                      <a:r>
                        <a:rPr lang="zh-CN" altLang="en-US" dirty="0"/>
                        <a:t>笨蛋</a:t>
                      </a:r>
                    </a:p>
                  </a:txBody>
                  <a:tcPr/>
                </a:tc>
                <a:extLst>
                  <a:ext uri="{0D108BD9-81ED-4DB2-BD59-A6C34878D82A}">
                    <a16:rowId xmlns:a16="http://schemas.microsoft.com/office/drawing/2014/main" val="10001"/>
                  </a:ext>
                </a:extLst>
              </a:tr>
              <a:tr h="393065">
                <a:tc>
                  <a:txBody>
                    <a:bodyPr/>
                    <a:lstStyle/>
                    <a:p>
                      <a:pPr algn="ctr">
                        <a:buNone/>
                      </a:pPr>
                      <a:r>
                        <a:rPr lang="en-US" altLang="zh-CN" dirty="0"/>
                        <a:t>Hood</a:t>
                      </a:r>
                      <a:endParaRPr lang="zh-CN" altLang="en-US" dirty="0"/>
                    </a:p>
                  </a:txBody>
                  <a:tcPr/>
                </a:tc>
                <a:tc>
                  <a:txBody>
                    <a:bodyPr/>
                    <a:lstStyle/>
                    <a:p>
                      <a:pPr algn="ctr">
                        <a:buNone/>
                      </a:pPr>
                      <a:r>
                        <a:rPr lang="zh-CN" altLang="en-US" dirty="0"/>
                        <a:t>头巾</a:t>
                      </a:r>
                    </a:p>
                  </a:txBody>
                  <a:tcPr/>
                </a:tc>
                <a:extLst>
                  <a:ext uri="{0D108BD9-81ED-4DB2-BD59-A6C34878D82A}">
                    <a16:rowId xmlns:a16="http://schemas.microsoft.com/office/drawing/2014/main" val="10002"/>
                  </a:ext>
                </a:extLst>
              </a:tr>
              <a:tr h="393065">
                <a:tc>
                  <a:txBody>
                    <a:bodyPr/>
                    <a:lstStyle/>
                    <a:p>
                      <a:pPr algn="ctr">
                        <a:buNone/>
                      </a:pPr>
                      <a:r>
                        <a:rPr lang="en-US" altLang="zh-CN" dirty="0"/>
                        <a:t>Roof</a:t>
                      </a:r>
                      <a:endParaRPr lang="zh-CN" altLang="en-US" dirty="0"/>
                    </a:p>
                  </a:txBody>
                  <a:tcPr/>
                </a:tc>
                <a:tc>
                  <a:txBody>
                    <a:bodyPr/>
                    <a:lstStyle/>
                    <a:p>
                      <a:pPr algn="ctr">
                        <a:buNone/>
                      </a:pPr>
                      <a:r>
                        <a:rPr lang="zh-CN" altLang="en-US" dirty="0"/>
                        <a:t>屋顶</a:t>
                      </a:r>
                    </a:p>
                  </a:txBody>
                  <a:tcPr/>
                </a:tc>
                <a:extLst>
                  <a:ext uri="{0D108BD9-81ED-4DB2-BD59-A6C34878D82A}">
                    <a16:rowId xmlns:a16="http://schemas.microsoft.com/office/drawing/2014/main" val="10003"/>
                  </a:ext>
                </a:extLst>
              </a:tr>
              <a:tr h="393065">
                <a:tc>
                  <a:txBody>
                    <a:bodyPr/>
                    <a:lstStyle/>
                    <a:p>
                      <a:pPr algn="ctr">
                        <a:buNone/>
                      </a:pPr>
                      <a:r>
                        <a:rPr lang="en-US" altLang="zh-CN" dirty="0"/>
                        <a:t>Shoot</a:t>
                      </a:r>
                      <a:endParaRPr lang="zh-CN" altLang="en-US" dirty="0"/>
                    </a:p>
                  </a:txBody>
                  <a:tcPr/>
                </a:tc>
                <a:tc>
                  <a:txBody>
                    <a:bodyPr/>
                    <a:lstStyle/>
                    <a:p>
                      <a:pPr algn="ctr">
                        <a:buNone/>
                      </a:pPr>
                      <a:r>
                        <a:rPr lang="zh-CN" altLang="en-US" dirty="0"/>
                        <a:t>射击</a:t>
                      </a:r>
                    </a:p>
                  </a:txBody>
                  <a:tcPr/>
                </a:tc>
                <a:extLst>
                  <a:ext uri="{0D108BD9-81ED-4DB2-BD59-A6C34878D82A}">
                    <a16:rowId xmlns:a16="http://schemas.microsoft.com/office/drawing/2014/main" val="10004"/>
                  </a:ext>
                </a:extLst>
              </a:tr>
              <a:tr h="393065">
                <a:tc>
                  <a:txBody>
                    <a:bodyPr/>
                    <a:lstStyle/>
                    <a:p>
                      <a:pPr algn="ctr">
                        <a:buNone/>
                      </a:pPr>
                      <a:r>
                        <a:rPr lang="en-US" altLang="zh-CN" dirty="0"/>
                        <a:t>groom</a:t>
                      </a:r>
                      <a:endParaRPr lang="zh-CN" altLang="en-US" dirty="0"/>
                    </a:p>
                  </a:txBody>
                  <a:tcPr/>
                </a:tc>
                <a:tc>
                  <a:txBody>
                    <a:bodyPr/>
                    <a:lstStyle/>
                    <a:p>
                      <a:pPr algn="ctr">
                        <a:buNone/>
                      </a:pPr>
                      <a:r>
                        <a:rPr lang="zh-CN" altLang="en-US" dirty="0"/>
                        <a:t>新郎</a:t>
                      </a:r>
                    </a:p>
                  </a:txBody>
                  <a:tcPr/>
                </a:tc>
                <a:extLst>
                  <a:ext uri="{0D108BD9-81ED-4DB2-BD59-A6C34878D82A}">
                    <a16:rowId xmlns:a16="http://schemas.microsoft.com/office/drawing/2014/main" val="10005"/>
                  </a:ext>
                </a:extLst>
              </a:tr>
              <a:tr h="393065">
                <a:tc>
                  <a:txBody>
                    <a:bodyPr/>
                    <a:lstStyle/>
                    <a:p>
                      <a:pPr algn="ctr">
                        <a:buNone/>
                      </a:pPr>
                      <a:r>
                        <a:rPr lang="en-US" altLang="zh-CN" dirty="0"/>
                        <a:t>Bamboo</a:t>
                      </a:r>
                      <a:endParaRPr lang="zh-CN" altLang="en-US" dirty="0"/>
                    </a:p>
                  </a:txBody>
                  <a:tcPr/>
                </a:tc>
                <a:tc>
                  <a:txBody>
                    <a:bodyPr/>
                    <a:lstStyle/>
                    <a:p>
                      <a:pPr algn="ctr">
                        <a:buNone/>
                      </a:pPr>
                      <a:r>
                        <a:rPr lang="zh-CN" altLang="en-US" dirty="0"/>
                        <a:t>竹子</a:t>
                      </a:r>
                    </a:p>
                  </a:txBody>
                  <a:tcPr/>
                </a:tc>
                <a:extLst>
                  <a:ext uri="{0D108BD9-81ED-4DB2-BD59-A6C34878D82A}">
                    <a16:rowId xmlns:a16="http://schemas.microsoft.com/office/drawing/2014/main" val="10006"/>
                  </a:ext>
                </a:extLst>
              </a:tr>
              <a:tr h="393065">
                <a:tc>
                  <a:txBody>
                    <a:bodyPr/>
                    <a:lstStyle/>
                    <a:p>
                      <a:pPr algn="ctr">
                        <a:buNone/>
                      </a:pPr>
                      <a:r>
                        <a:rPr lang="en-US" altLang="zh-CN" dirty="0"/>
                        <a:t>Loop</a:t>
                      </a:r>
                      <a:endParaRPr lang="zh-CN" altLang="en-US" dirty="0"/>
                    </a:p>
                  </a:txBody>
                  <a:tcPr/>
                </a:tc>
                <a:tc>
                  <a:txBody>
                    <a:bodyPr/>
                    <a:lstStyle/>
                    <a:p>
                      <a:pPr algn="ctr">
                        <a:buNone/>
                      </a:pPr>
                      <a:r>
                        <a:rPr lang="zh-CN" altLang="en-US" dirty="0"/>
                        <a:t>圈</a:t>
                      </a:r>
                    </a:p>
                  </a:txBody>
                  <a:tcPr/>
                </a:tc>
                <a:extLst>
                  <a:ext uri="{0D108BD9-81ED-4DB2-BD59-A6C34878D82A}">
                    <a16:rowId xmlns:a16="http://schemas.microsoft.com/office/drawing/2014/main" val="10007"/>
                  </a:ext>
                </a:extLst>
              </a:tr>
              <a:tr h="393065">
                <a:tc>
                  <a:txBody>
                    <a:bodyPr/>
                    <a:lstStyle/>
                    <a:p>
                      <a:pPr algn="ctr">
                        <a:buNone/>
                      </a:pPr>
                      <a:r>
                        <a:rPr lang="en-US" altLang="zh-CN" dirty="0"/>
                        <a:t>Look</a:t>
                      </a:r>
                      <a:endParaRPr lang="zh-CN" altLang="en-US" dirty="0"/>
                    </a:p>
                  </a:txBody>
                  <a:tcPr/>
                </a:tc>
                <a:tc>
                  <a:txBody>
                    <a:bodyPr/>
                    <a:lstStyle/>
                    <a:p>
                      <a:pPr algn="ctr">
                        <a:buNone/>
                      </a:pPr>
                      <a:r>
                        <a:rPr lang="zh-CN" altLang="en-US" dirty="0"/>
                        <a:t>看</a:t>
                      </a:r>
                    </a:p>
                  </a:txBody>
                  <a:tcPr/>
                </a:tc>
                <a:extLst>
                  <a:ext uri="{0D108BD9-81ED-4DB2-BD59-A6C34878D82A}">
                    <a16:rowId xmlns:a16="http://schemas.microsoft.com/office/drawing/2014/main" val="10008"/>
                  </a:ext>
                </a:extLst>
              </a:tr>
              <a:tr h="393065">
                <a:tc>
                  <a:txBody>
                    <a:bodyPr/>
                    <a:lstStyle/>
                    <a:p>
                      <a:pPr algn="ctr">
                        <a:buNone/>
                      </a:pPr>
                      <a:r>
                        <a:rPr lang="en-US" altLang="zh-CN" dirty="0"/>
                        <a:t>Root</a:t>
                      </a:r>
                      <a:endParaRPr lang="zh-CN" altLang="en-US" dirty="0"/>
                    </a:p>
                  </a:txBody>
                  <a:tcPr/>
                </a:tc>
                <a:tc>
                  <a:txBody>
                    <a:bodyPr/>
                    <a:lstStyle/>
                    <a:p>
                      <a:pPr algn="ctr">
                        <a:buNone/>
                      </a:pPr>
                      <a:r>
                        <a:rPr lang="zh-CN" altLang="en-US" dirty="0"/>
                        <a:t>根</a:t>
                      </a:r>
                    </a:p>
                  </a:txBody>
                  <a:tcPr/>
                </a:tc>
                <a:extLst>
                  <a:ext uri="{0D108BD9-81ED-4DB2-BD59-A6C34878D82A}">
                    <a16:rowId xmlns:a16="http://schemas.microsoft.com/office/drawing/2014/main" val="10009"/>
                  </a:ext>
                </a:extLst>
              </a:tr>
              <a:tr h="393065">
                <a:tc>
                  <a:txBody>
                    <a:bodyPr/>
                    <a:lstStyle/>
                    <a:p>
                      <a:pPr algn="ctr">
                        <a:buNone/>
                      </a:pPr>
                      <a:r>
                        <a:rPr lang="en-US" altLang="zh-CN" dirty="0"/>
                        <a:t>Troop</a:t>
                      </a:r>
                      <a:endParaRPr lang="zh-CN" altLang="en-US" dirty="0"/>
                    </a:p>
                  </a:txBody>
                  <a:tcPr/>
                </a:tc>
                <a:tc>
                  <a:txBody>
                    <a:bodyPr/>
                    <a:lstStyle/>
                    <a:p>
                      <a:pPr algn="ctr">
                        <a:buNone/>
                      </a:pPr>
                      <a:r>
                        <a:rPr lang="zh-CN" altLang="en-US" dirty="0"/>
                        <a:t>部队</a:t>
                      </a:r>
                    </a:p>
                  </a:txBody>
                  <a:tcPr/>
                </a:tc>
                <a:extLst>
                  <a:ext uri="{0D108BD9-81ED-4DB2-BD59-A6C34878D82A}">
                    <a16:rowId xmlns:a16="http://schemas.microsoft.com/office/drawing/2014/main" val="10010"/>
                  </a:ext>
                </a:extLst>
              </a:tr>
              <a:tr h="393065">
                <a:tc>
                  <a:txBody>
                    <a:bodyPr/>
                    <a:lstStyle/>
                    <a:p>
                      <a:pPr algn="ctr">
                        <a:buNone/>
                      </a:pPr>
                      <a:r>
                        <a:rPr lang="en-US" altLang="zh-CN" dirty="0"/>
                        <a:t>Spook</a:t>
                      </a:r>
                      <a:endParaRPr lang="zh-CN" altLang="en-US" dirty="0"/>
                    </a:p>
                  </a:txBody>
                  <a:tcPr/>
                </a:tc>
                <a:tc>
                  <a:txBody>
                    <a:bodyPr/>
                    <a:lstStyle/>
                    <a:p>
                      <a:pPr algn="ctr">
                        <a:buNone/>
                      </a:pPr>
                      <a:r>
                        <a:rPr lang="zh-CN" altLang="en-US" dirty="0"/>
                        <a:t>幽灵</a:t>
                      </a:r>
                    </a:p>
                  </a:txBody>
                  <a:tcPr/>
                </a:tc>
                <a:extLst>
                  <a:ext uri="{0D108BD9-81ED-4DB2-BD59-A6C34878D82A}">
                    <a16:rowId xmlns:a16="http://schemas.microsoft.com/office/drawing/2014/main" val="10011"/>
                  </a:ext>
                </a:extLst>
              </a:tr>
              <a:tr h="393065">
                <a:tc>
                  <a:txBody>
                    <a:bodyPr/>
                    <a:lstStyle/>
                    <a:p>
                      <a:pPr algn="ctr">
                        <a:buNone/>
                      </a:pPr>
                      <a:r>
                        <a:rPr lang="en-US" altLang="zh-CN" dirty="0"/>
                        <a:t>Stoop </a:t>
                      </a:r>
                      <a:endParaRPr lang="zh-CN" altLang="en-US" dirty="0"/>
                    </a:p>
                  </a:txBody>
                  <a:tcPr/>
                </a:tc>
                <a:tc>
                  <a:txBody>
                    <a:bodyPr/>
                    <a:lstStyle/>
                    <a:p>
                      <a:pPr algn="ctr">
                        <a:buNone/>
                      </a:pPr>
                      <a:r>
                        <a:rPr lang="zh-CN" altLang="en-US" dirty="0"/>
                        <a:t>弯腰</a:t>
                      </a:r>
                    </a:p>
                  </a:txBody>
                  <a:tcPr/>
                </a:tc>
                <a:extLst>
                  <a:ext uri="{0D108BD9-81ED-4DB2-BD59-A6C34878D82A}">
                    <a16:rowId xmlns:a16="http://schemas.microsoft.com/office/drawing/2014/main" val="10012"/>
                  </a:ext>
                </a:extLst>
              </a:tr>
            </a:tbl>
          </a:graphicData>
        </a:graphic>
      </p:graphicFrame>
      <p:pic>
        <p:nvPicPr>
          <p:cNvPr id="11" name="图片 10"/>
          <p:cNvPicPr>
            <a:picLocks noChangeAspect="1"/>
          </p:cNvPicPr>
          <p:nvPr/>
        </p:nvPicPr>
        <p:blipFill>
          <a:blip r:embed="rId4"/>
          <a:stretch>
            <a:fillRect/>
          </a:stretch>
        </p:blipFill>
        <p:spPr>
          <a:xfrm>
            <a:off x="513715" y="1673860"/>
            <a:ext cx="4926965" cy="3519170"/>
          </a:xfrm>
          <a:prstGeom prst="rect">
            <a:avLst/>
          </a:prstGeom>
        </p:spPr>
      </p:pic>
      <p:sp>
        <p:nvSpPr>
          <p:cNvPr id="12" name="文本框 11"/>
          <p:cNvSpPr txBox="1"/>
          <p:nvPr/>
        </p:nvSpPr>
        <p:spPr>
          <a:xfrm>
            <a:off x="609600" y="621665"/>
            <a:ext cx="4735195" cy="368300"/>
          </a:xfrm>
          <a:prstGeom prst="rect">
            <a:avLst/>
          </a:prstGeom>
          <a:noFill/>
        </p:spPr>
        <p:txBody>
          <a:bodyPr wrap="none" rtlCol="0" anchor="t">
            <a:spAutoFit/>
          </a:bodyPr>
          <a:lstStyle/>
          <a:p>
            <a:r>
              <a:rPr lang="zh-CN" altLang="en-US" b="1" u="sng" dirty="0">
                <a:sym typeface="+mn-ea"/>
              </a:rPr>
              <a:t>让大语言模型帮助你列出带有</a:t>
            </a:r>
            <a:r>
              <a:rPr lang="en-US" altLang="zh-CN" b="1" u="sng" dirty="0">
                <a:sym typeface="+mn-ea"/>
              </a:rPr>
              <a:t>“oo”</a:t>
            </a:r>
            <a:r>
              <a:rPr lang="zh-CN" altLang="en-US" b="1" u="sng" dirty="0">
                <a:sym typeface="+mn-ea"/>
              </a:rPr>
              <a:t>的英文单词</a:t>
            </a:r>
            <a:endParaRPr lang="zh-CN" altLang="en-US" u="sng"/>
          </a:p>
        </p:txBody>
      </p:sp>
      <p:sp>
        <p:nvSpPr>
          <p:cNvPr id="13" name="文本框 12"/>
          <p:cNvSpPr txBox="1"/>
          <p:nvPr/>
        </p:nvSpPr>
        <p:spPr>
          <a:xfrm>
            <a:off x="513715" y="1305560"/>
            <a:ext cx="1122680" cy="368300"/>
          </a:xfrm>
          <a:prstGeom prst="rect">
            <a:avLst/>
          </a:prstGeom>
          <a:noFill/>
        </p:spPr>
        <p:txBody>
          <a:bodyPr wrap="none" rtlCol="0" anchor="t">
            <a:spAutoFit/>
          </a:bodyPr>
          <a:lstStyle/>
          <a:p>
            <a:r>
              <a:rPr lang="zh-CN" sz="1400" b="1">
                <a:sym typeface="+mn-ea"/>
              </a:rPr>
              <a:t>案例参考</a:t>
            </a:r>
            <a:r>
              <a:rPr lang="zh-CN" b="1">
                <a:sym typeface="+mn-ea"/>
              </a:rPr>
              <a:t>：</a:t>
            </a:r>
            <a:endParaRPr lang="zh-CN" altLang="en-US"/>
          </a:p>
        </p:txBody>
      </p:sp>
      <p:sp>
        <p:nvSpPr>
          <p:cNvPr id="15" name="文本框 14"/>
          <p:cNvSpPr txBox="1"/>
          <p:nvPr/>
        </p:nvSpPr>
        <p:spPr>
          <a:xfrm>
            <a:off x="513715" y="5577840"/>
            <a:ext cx="4805680" cy="521970"/>
          </a:xfrm>
          <a:prstGeom prst="rect">
            <a:avLst/>
          </a:prstGeom>
          <a:noFill/>
        </p:spPr>
        <p:txBody>
          <a:bodyPr wrap="none" rtlCol="0" anchor="t">
            <a:spAutoFit/>
          </a:bodyPr>
          <a:lstStyle/>
          <a:p>
            <a:r>
              <a:rPr lang="zh-CN" sz="1400" b="1">
                <a:highlight>
                  <a:srgbClr val="FFFF00"/>
                </a:highlight>
                <a:sym typeface="+mn-ea"/>
              </a:rPr>
              <a:t>注：上方图片是参考图，请将你自己与大语言模型交流后的</a:t>
            </a:r>
          </a:p>
          <a:p>
            <a:r>
              <a:rPr lang="zh-CN" sz="1400" b="1">
                <a:highlight>
                  <a:srgbClr val="FFFF00"/>
                </a:highlight>
                <a:sym typeface="+mn-ea"/>
              </a:rPr>
              <a:t>有效截图添加在上方。</a:t>
            </a:r>
            <a:endParaRPr lang="zh-CN" altLang="en-US" sz="1400" b="1">
              <a:highlight>
                <a:srgbClr val="FFFF00"/>
              </a:highlight>
              <a:sym typeface="+mn-ea"/>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89865" y="226060"/>
            <a:ext cx="11812905" cy="6405245"/>
          </a:xfrm>
          <a:prstGeom prst="rect">
            <a:avLst/>
          </a:prstGeom>
          <a:noFill/>
          <a:ln w="22225">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8" name="矩形 7"/>
          <p:cNvSpPr/>
          <p:nvPr/>
        </p:nvSpPr>
        <p:spPr>
          <a:xfrm>
            <a:off x="318053" y="226060"/>
            <a:ext cx="11171831"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t" anchorCtr="0"/>
          <a:lstStyle/>
          <a:p>
            <a:pPr algn="l"/>
            <a:r>
              <a:rPr lang="en-US" altLang="zh-CN" sz="1100" b="1" i="0" dirty="0">
                <a:solidFill>
                  <a:srgbClr val="333333"/>
                </a:solidFill>
                <a:effectLst/>
                <a:highlight>
                  <a:srgbClr val="FFFFFF"/>
                </a:highlight>
                <a:latin typeface="Microsoft YaHei" panose="020B0503020204020204" pitchFamily="34" charset="-122"/>
                <a:ea typeface="Microsoft YaHei" panose="020B0503020204020204" pitchFamily="34" charset="-122"/>
              </a:rPr>
              <a:t>You:</a:t>
            </a:r>
            <a: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t> </a:t>
            </a:r>
            <a:r>
              <a:rPr lang="zh-CN" altLang="en-US"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t>请用这些单词帮我编一个故事，帮助我学习这些单词</a:t>
            </a:r>
          </a:p>
          <a:p>
            <a:pPr algn="l"/>
            <a:r>
              <a:rPr lang="en-US" altLang="zh-CN" sz="1100" b="1" i="0" dirty="0" err="1">
                <a:solidFill>
                  <a:srgbClr val="333333"/>
                </a:solidFill>
                <a:effectLst/>
                <a:highlight>
                  <a:srgbClr val="FFFFFF"/>
                </a:highlight>
                <a:latin typeface="Microsoft YaHei" panose="020B0503020204020204" pitchFamily="34" charset="-122"/>
                <a:ea typeface="Microsoft YaHei" panose="020B0503020204020204" pitchFamily="34" charset="-122"/>
              </a:rPr>
              <a:t>ChatAI</a:t>
            </a:r>
            <a:r>
              <a:rPr lang="en-US" altLang="zh-CN" sz="1100" b="1" i="0" dirty="0">
                <a:solidFill>
                  <a:srgbClr val="333333"/>
                </a:solidFill>
                <a:effectLst/>
                <a:highlight>
                  <a:srgbClr val="FFFFFF"/>
                </a:highlight>
                <a:latin typeface="Microsoft YaHei" panose="020B0503020204020204" pitchFamily="34" charset="-122"/>
                <a:ea typeface="Microsoft YaHei" panose="020B0503020204020204" pitchFamily="34" charset="-122"/>
              </a:rPr>
              <a:t>: </a:t>
            </a:r>
            <a: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t>Once upon a time, in a bamboo forest, there was a wise old owl named Oliver. Oliver was known for his ability to predict the future and bring good luck to those who sought his counsel. One day, a young fox named Fiona came to visit Oliver in the hope of boosting her chances of success in the upcoming hunt.</a:t>
            </a: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t>As Fiona approached Oliver's cozy coop, she could hear the soft sound of his soothing hoots. She knocked on the door and Oliver greeted her warmly. Fiona explained her dilemma and Oliver listened intently, his wise eyes glowing in the moonlight that filtered through the trees.</a:t>
            </a: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t>Oliver, in his calm and cool manner, reassured Fiona that her fortunes would soon change. He told her about a magical pool deep in the forest where she would find the key to her success. With a grateful nod, Fiona set off towards the pool, her heart filled with hope.</a:t>
            </a: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t>As she reached the pool, she saw her reflection in the clear water and suddenly, a hooded figure appeared before her. It was a rooster, the guardian of the pool, who granted her three wishes. Fiona made her wishes wisely, and with a sudden swoop of his wings, the rooster vanished into the night.</a:t>
            </a: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t>Filled with gratitude and joy, Fiona hurried back to Oliver to thank him for his guidance. From that day on, Fiona's mood was lifted, and she became the most successful hunter in the forest, spreading good cheer wherever she went.</a:t>
            </a: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t>And so, the story of Fiona and Oliver the wise old owl, the bamboo forest, the magical pool, and the mysterious rooster became a legend, passed down through generations as a tale of courage, wisdom, and good fortune.</a:t>
            </a:r>
          </a:p>
          <a:p>
            <a:pPr algn="l"/>
            <a:r>
              <a:rPr lang="en-US" altLang="zh-CN" sz="1100" b="1" i="0" dirty="0">
                <a:solidFill>
                  <a:srgbClr val="333333"/>
                </a:solidFill>
                <a:effectLst/>
                <a:highlight>
                  <a:srgbClr val="FFFFFF"/>
                </a:highlight>
                <a:latin typeface="Microsoft YaHei" panose="020B0503020204020204" pitchFamily="34" charset="-122"/>
                <a:ea typeface="Microsoft YaHei" panose="020B0503020204020204" pitchFamily="34" charset="-122"/>
              </a:rPr>
              <a:t>You:</a:t>
            </a:r>
            <a: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t> </a:t>
            </a:r>
            <a:r>
              <a:rPr lang="zh-CN" altLang="en-US"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t>请把这些但系用引号标出来</a:t>
            </a:r>
          </a:p>
          <a:p>
            <a:pPr algn="l"/>
            <a:r>
              <a:rPr lang="en-US" altLang="zh-CN" sz="1100" b="1" i="0" dirty="0" err="1">
                <a:solidFill>
                  <a:srgbClr val="333333"/>
                </a:solidFill>
                <a:effectLst/>
                <a:highlight>
                  <a:srgbClr val="FFFFFF"/>
                </a:highlight>
                <a:latin typeface="Microsoft YaHei" panose="020B0503020204020204" pitchFamily="34" charset="-122"/>
                <a:ea typeface="Microsoft YaHei" panose="020B0503020204020204" pitchFamily="34" charset="-122"/>
              </a:rPr>
              <a:t>ChatAI</a:t>
            </a:r>
            <a:r>
              <a:rPr lang="en-US" altLang="zh-CN" sz="1100" b="1" i="0" dirty="0">
                <a:solidFill>
                  <a:srgbClr val="333333"/>
                </a:solidFill>
                <a:effectLst/>
                <a:highlight>
                  <a:srgbClr val="FFFFFF"/>
                </a:highlight>
                <a:latin typeface="Microsoft YaHei" panose="020B0503020204020204" pitchFamily="34" charset="-122"/>
                <a:ea typeface="Microsoft YaHei" panose="020B0503020204020204" pitchFamily="34" charset="-122"/>
              </a:rPr>
              <a:t>: </a:t>
            </a:r>
            <a: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t>Once upon a time, in a "bamboo" forest, there was a wise old owl named Oliver. Oliver was known for his ability to predict the future and bring "good luck" to those who sought his counsel. One day, a young fox named Fiona came to visit Oliver in the hope of "boosting" her chances of success in the upcoming hunt.</a:t>
            </a: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t>As Fiona approached Oliver's cozy "coop", she could hear the soft sound of his soothing hoots. She knocked on the "door" and Oliver greeted her warmly. Fiona explained her dilemma and Oliver listened intently, his wise eyes glowing in the "moonlight" that filtered through the trees.</a:t>
            </a: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t>Oliver, in his calm and "cool" manner, reassured Fiona that her fortunes would soon change. He told her about a magical "pool" deep in the forest where she would find the key to her success. With a grateful nod, Fiona set off towards the pool, her heart filled with hope.</a:t>
            </a: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t>As she reached the pool, she saw her reflection in the clear water and suddenly, a hooded figure appeared before her. It was a "rooster", the guardian of the pool, who granted her three wishes. Fiona made her wishes wisely, and with a sudden "swoop" of his wings, the rooster vanished into the night.</a:t>
            </a: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t>Filled with gratitude and joy, Fiona hurried back to Oliver to thank him for his guidance. From that day on, Fiona's mood was lifted, and she became the most successful hunter in the forest, spreading good cheer wherever she went.</a:t>
            </a: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b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br>
            <a:r>
              <a:rPr lang="en-US" altLang="zh-CN" sz="1100" b="0" i="0" dirty="0">
                <a:solidFill>
                  <a:srgbClr val="333333"/>
                </a:solidFill>
                <a:effectLst/>
                <a:highlight>
                  <a:srgbClr val="FFFFFF"/>
                </a:highlight>
                <a:latin typeface="Microsoft YaHei" panose="020B0503020204020204" pitchFamily="34" charset="-122"/>
                <a:ea typeface="Microsoft YaHei" panose="020B0503020204020204" pitchFamily="34" charset="-122"/>
              </a:rPr>
              <a:t>And so, the story of Fiona and Oliver the wise old owl, the bamboo forest, the magical pool, and the mysterious rooster became a legend, passed down through generations as a tale of courage, wisdom, and good fortune.</a:t>
            </a:r>
          </a:p>
          <a:p>
            <a:br>
              <a:rPr lang="en-US" altLang="zh-CN" sz="1100" dirty="0"/>
            </a:br>
            <a:endParaRPr lang="zh-CN" sz="1100" dirty="0">
              <a:solidFill>
                <a:schemeClr val="tx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113780" y="424815"/>
            <a:ext cx="5251450"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t" anchorCtr="0"/>
          <a:lstStyle/>
          <a:p>
            <a:pPr algn="l"/>
            <a:r>
              <a:rPr lang="zh-CN" b="1">
                <a:solidFill>
                  <a:schemeClr val="tx1"/>
                </a:solidFill>
                <a:sym typeface="+mn-ea"/>
              </a:rPr>
              <a:t>记录词汇：</a:t>
            </a:r>
            <a:br>
              <a:rPr lang="zh-CN">
                <a:solidFill>
                  <a:schemeClr val="tx1"/>
                </a:solidFill>
              </a:rPr>
            </a:br>
            <a:endParaRPr lang="zh-CN">
              <a:solidFill>
                <a:schemeClr val="tx1"/>
              </a:solidFill>
            </a:endParaRPr>
          </a:p>
        </p:txBody>
      </p:sp>
      <p:sp>
        <p:nvSpPr>
          <p:cNvPr id="4" name="矩形 3"/>
          <p:cNvSpPr/>
          <p:nvPr/>
        </p:nvSpPr>
        <p:spPr>
          <a:xfrm>
            <a:off x="189865" y="215900"/>
            <a:ext cx="11812905" cy="6405245"/>
          </a:xfrm>
          <a:prstGeom prst="rect">
            <a:avLst/>
          </a:prstGeom>
          <a:noFill/>
          <a:ln w="22225">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7" name="矩形 6"/>
          <p:cNvSpPr/>
          <p:nvPr/>
        </p:nvSpPr>
        <p:spPr>
          <a:xfrm>
            <a:off x="0" y="1855511"/>
            <a:ext cx="6068887"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indent="0" algn="ctr" fontAlgn="auto">
              <a:lnSpc>
                <a:spcPct val="150000"/>
              </a:lnSpc>
            </a:pP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1. Bread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面包</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2. Sea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海洋</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3. Leaf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叶子</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4. Head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头部</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5. Great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伟大的</a:t>
            </a:r>
            <a:br>
              <a:rPr lang="zh-CN" altLang="en-US" sz="800" dirty="0"/>
            </a:b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带有 </a:t>
            </a:r>
            <a:r>
              <a:rPr lang="en-US" altLang="zh-CN" sz="800" b="0" i="0" dirty="0" err="1">
                <a:solidFill>
                  <a:srgbClr val="333333"/>
                </a:solidFill>
                <a:effectLst/>
                <a:highlight>
                  <a:srgbClr val="FFFFFF"/>
                </a:highlight>
                <a:latin typeface="Microsoft YaHei" panose="020B0503020204020204" pitchFamily="34" charset="-122"/>
                <a:ea typeface="Microsoft YaHei" panose="020B0503020204020204" pitchFamily="34" charset="-122"/>
              </a:rPr>
              <a:t>ee</a:t>
            </a: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的单词：</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1. Bee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蜜蜂</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2. Tree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树</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3. See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看见</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4. Free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自由的</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5. Keep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保持</a:t>
            </a:r>
            <a:br>
              <a:rPr lang="zh-CN" altLang="en-US" sz="800" dirty="0"/>
            </a:b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带有 </a:t>
            </a: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au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的单词：</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1. Autumn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秋季</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2. Launch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发射</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3. Cause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原因</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4. Fault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错误</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5. Haunt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出没</a:t>
            </a:r>
            <a:br>
              <a:rPr lang="zh-CN" altLang="en-US" sz="800" dirty="0"/>
            </a:b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带有 </a:t>
            </a: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oi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的单词：</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1. Coin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硬币</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2. Noise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噪音</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3. Boil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沸腾</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4. Spoil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损坏</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5. Voice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声音</a:t>
            </a:r>
            <a:br>
              <a:rPr lang="zh-CN" altLang="en-US" sz="800" dirty="0"/>
            </a:b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带有 </a:t>
            </a:r>
            <a:r>
              <a:rPr lang="en-US" altLang="zh-CN" sz="800" b="0" i="0" dirty="0" err="1">
                <a:solidFill>
                  <a:srgbClr val="333333"/>
                </a:solidFill>
                <a:effectLst/>
                <a:highlight>
                  <a:srgbClr val="FFFFFF"/>
                </a:highlight>
                <a:latin typeface="Microsoft YaHei" panose="020B0503020204020204" pitchFamily="34" charset="-122"/>
                <a:ea typeface="Microsoft YaHei" panose="020B0503020204020204" pitchFamily="34" charset="-122"/>
              </a:rPr>
              <a:t>ie</a:t>
            </a: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的单词：</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1. Believe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相信</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2. Achieve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实现</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3. Chief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首领</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4. Niece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侄女</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5. Shield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盾</a:t>
            </a:r>
            <a:br>
              <a:rPr lang="zh-CN" altLang="en-US" sz="800" dirty="0"/>
            </a:br>
            <a:br>
              <a:rPr lang="zh-CN" altLang="en-US" sz="800" dirty="0"/>
            </a:b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带有 </a:t>
            </a:r>
            <a:r>
              <a:rPr lang="en-US" altLang="zh-CN" sz="800" b="0" i="0" dirty="0" err="1">
                <a:solidFill>
                  <a:srgbClr val="333333"/>
                </a:solidFill>
                <a:effectLst/>
                <a:highlight>
                  <a:srgbClr val="FFFFFF"/>
                </a:highlight>
                <a:latin typeface="Microsoft YaHei" panose="020B0503020204020204" pitchFamily="34" charset="-122"/>
                <a:ea typeface="Microsoft YaHei" panose="020B0503020204020204" pitchFamily="34" charset="-122"/>
              </a:rPr>
              <a:t>ei</a:t>
            </a: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的单词：</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1. Receive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接收</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2. Receive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接收</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3. Ceiling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天花板</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4. Deity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神</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5. Seize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抓住</a:t>
            </a:r>
            <a:br>
              <a:rPr lang="zh-CN" altLang="en-US" sz="800" dirty="0"/>
            </a:br>
            <a:br>
              <a:rPr lang="zh-CN" altLang="en-US" sz="800" dirty="0"/>
            </a:b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带有 </a:t>
            </a:r>
            <a:r>
              <a:rPr lang="en-US" altLang="zh-CN" sz="800" b="0" i="0" dirty="0" err="1">
                <a:solidFill>
                  <a:srgbClr val="333333"/>
                </a:solidFill>
                <a:effectLst/>
                <a:highlight>
                  <a:srgbClr val="FFFFFF"/>
                </a:highlight>
                <a:latin typeface="Microsoft YaHei" panose="020B0503020204020204" pitchFamily="34" charset="-122"/>
                <a:ea typeface="Microsoft YaHei" panose="020B0503020204020204" pitchFamily="34" charset="-122"/>
              </a:rPr>
              <a:t>ey</a:t>
            </a: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的单词：</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1. Key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钥匙</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2. Grey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灰色</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3. Honey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蜂蜜</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4. Survey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调查</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5. Journey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旅程</a:t>
            </a:r>
            <a:br>
              <a:rPr lang="zh-CN" altLang="en-US" sz="800" dirty="0"/>
            </a:br>
            <a:br>
              <a:rPr lang="zh-CN" altLang="en-US" sz="800" dirty="0"/>
            </a:b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带有 </a:t>
            </a: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ay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的单词：</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1. Day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白天</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2. May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可能</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3. Play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玩耍</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4. Stay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停留</a:t>
            </a:r>
            <a:br>
              <a:rPr lang="zh-CN" altLang="en-US" sz="800" dirty="0"/>
            </a:br>
            <a:r>
              <a:rPr lang="en-US" altLang="zh-CN"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5. Ray - </a:t>
            </a:r>
            <a:r>
              <a:rPr lang="zh-CN" altLang="en-US" sz="8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光线</a:t>
            </a:r>
            <a:endParaRPr lang="zh-CN" altLang="en-US" sz="800" b="1" u="sng" dirty="0">
              <a:solidFill>
                <a:schemeClr val="tx1"/>
              </a:solidFill>
              <a:sym typeface="+mn-ea"/>
            </a:endParaRPr>
          </a:p>
        </p:txBody>
      </p:sp>
      <p:graphicFrame>
        <p:nvGraphicFramePr>
          <p:cNvPr id="2" name="表格 1"/>
          <p:cNvGraphicFramePr/>
          <p:nvPr>
            <p:custDataLst>
              <p:tags r:id="rId1"/>
            </p:custDataLst>
          </p:nvPr>
        </p:nvGraphicFramePr>
        <p:xfrm>
          <a:off x="6557010" y="989965"/>
          <a:ext cx="2190750" cy="2358390"/>
        </p:xfrm>
        <a:graphic>
          <a:graphicData uri="http://schemas.openxmlformats.org/drawingml/2006/table">
            <a:tbl>
              <a:tblPr firstRow="1" bandRow="1">
                <a:tableStyleId>{5C22544A-7EE6-4342-B048-85BDC9FD1C3A}</a:tableStyleId>
              </a:tblPr>
              <a:tblGrid>
                <a:gridCol w="1095375">
                  <a:extLst>
                    <a:ext uri="{9D8B030D-6E8A-4147-A177-3AD203B41FA5}">
                      <a16:colId xmlns:a16="http://schemas.microsoft.com/office/drawing/2014/main" val="20000"/>
                    </a:ext>
                  </a:extLst>
                </a:gridCol>
                <a:gridCol w="1095375">
                  <a:extLst>
                    <a:ext uri="{9D8B030D-6E8A-4147-A177-3AD203B41FA5}">
                      <a16:colId xmlns:a16="http://schemas.microsoft.com/office/drawing/2014/main" val="20001"/>
                    </a:ext>
                  </a:extLst>
                </a:gridCol>
              </a:tblGrid>
              <a:tr h="393065">
                <a:tc>
                  <a:txBody>
                    <a:bodyPr/>
                    <a:lstStyle/>
                    <a:p>
                      <a:pPr algn="ctr">
                        <a:buNone/>
                      </a:pPr>
                      <a:r>
                        <a:rPr lang="zh-CN" altLang="en-US"/>
                        <a:t>单词</a:t>
                      </a:r>
                    </a:p>
                  </a:txBody>
                  <a:tcPr/>
                </a:tc>
                <a:tc>
                  <a:txBody>
                    <a:bodyPr/>
                    <a:lstStyle/>
                    <a:p>
                      <a:pPr algn="ctr">
                        <a:buNone/>
                      </a:pPr>
                      <a:r>
                        <a:rPr lang="zh-CN" altLang="en-US"/>
                        <a:t>翻译</a:t>
                      </a:r>
                    </a:p>
                  </a:txBody>
                  <a:tcPr/>
                </a:tc>
                <a:extLst>
                  <a:ext uri="{0D108BD9-81ED-4DB2-BD59-A6C34878D82A}">
                    <a16:rowId xmlns:a16="http://schemas.microsoft.com/office/drawing/2014/main" val="10000"/>
                  </a:ext>
                </a:extLst>
              </a:tr>
              <a:tr h="393065">
                <a:tc>
                  <a:txBody>
                    <a:bodyPr/>
                    <a:lstStyle/>
                    <a:p>
                      <a:pPr algn="ctr">
                        <a:buNone/>
                      </a:pPr>
                      <a:r>
                        <a:rPr lang="en-US" altLang="zh-CN" dirty="0"/>
                        <a:t>Bread</a:t>
                      </a:r>
                      <a:endParaRPr lang="zh-CN" altLang="en-US" dirty="0"/>
                    </a:p>
                  </a:txBody>
                  <a:tcPr/>
                </a:tc>
                <a:tc>
                  <a:txBody>
                    <a:bodyPr/>
                    <a:lstStyle/>
                    <a:p>
                      <a:pPr algn="ctr">
                        <a:buNone/>
                      </a:pPr>
                      <a:r>
                        <a:rPr lang="zh-CN" altLang="en-US" dirty="0"/>
                        <a:t>面包</a:t>
                      </a:r>
                    </a:p>
                  </a:txBody>
                  <a:tcPr/>
                </a:tc>
                <a:extLst>
                  <a:ext uri="{0D108BD9-81ED-4DB2-BD59-A6C34878D82A}">
                    <a16:rowId xmlns:a16="http://schemas.microsoft.com/office/drawing/2014/main" val="10001"/>
                  </a:ext>
                </a:extLst>
              </a:tr>
              <a:tr h="393065">
                <a:tc>
                  <a:txBody>
                    <a:bodyPr/>
                    <a:lstStyle/>
                    <a:p>
                      <a:pPr algn="ctr">
                        <a:buNone/>
                      </a:pPr>
                      <a:r>
                        <a:rPr lang="en-US" altLang="zh-CN" dirty="0"/>
                        <a:t>Sea</a:t>
                      </a:r>
                      <a:endParaRPr lang="zh-CN" altLang="en-US" dirty="0"/>
                    </a:p>
                  </a:txBody>
                  <a:tcPr/>
                </a:tc>
                <a:tc>
                  <a:txBody>
                    <a:bodyPr/>
                    <a:lstStyle/>
                    <a:p>
                      <a:pPr algn="ctr">
                        <a:buNone/>
                      </a:pPr>
                      <a:r>
                        <a:rPr lang="zh-CN" altLang="en-US" dirty="0"/>
                        <a:t>海洋</a:t>
                      </a:r>
                    </a:p>
                  </a:txBody>
                  <a:tcPr/>
                </a:tc>
                <a:extLst>
                  <a:ext uri="{0D108BD9-81ED-4DB2-BD59-A6C34878D82A}">
                    <a16:rowId xmlns:a16="http://schemas.microsoft.com/office/drawing/2014/main" val="10002"/>
                  </a:ext>
                </a:extLst>
              </a:tr>
              <a:tr h="393065">
                <a:tc>
                  <a:txBody>
                    <a:bodyPr/>
                    <a:lstStyle/>
                    <a:p>
                      <a:pPr algn="ctr">
                        <a:buNone/>
                      </a:pPr>
                      <a:r>
                        <a:rPr lang="en-US" altLang="zh-CN" dirty="0"/>
                        <a:t>Leaf</a:t>
                      </a:r>
                      <a:endParaRPr lang="zh-CN" altLang="en-US" dirty="0"/>
                    </a:p>
                  </a:txBody>
                  <a:tcPr/>
                </a:tc>
                <a:tc>
                  <a:txBody>
                    <a:bodyPr/>
                    <a:lstStyle/>
                    <a:p>
                      <a:pPr algn="ctr">
                        <a:buNone/>
                      </a:pPr>
                      <a:r>
                        <a:rPr lang="zh-CN" altLang="en-US" dirty="0"/>
                        <a:t>叶子</a:t>
                      </a:r>
                    </a:p>
                  </a:txBody>
                  <a:tcPr/>
                </a:tc>
                <a:extLst>
                  <a:ext uri="{0D108BD9-81ED-4DB2-BD59-A6C34878D82A}">
                    <a16:rowId xmlns:a16="http://schemas.microsoft.com/office/drawing/2014/main" val="10003"/>
                  </a:ext>
                </a:extLst>
              </a:tr>
              <a:tr h="393065">
                <a:tc>
                  <a:txBody>
                    <a:bodyPr/>
                    <a:lstStyle/>
                    <a:p>
                      <a:pPr algn="ctr">
                        <a:buNone/>
                      </a:pPr>
                      <a:r>
                        <a:rPr lang="en-US" altLang="zh-CN" dirty="0"/>
                        <a:t>Head</a:t>
                      </a:r>
                      <a:endParaRPr lang="zh-CN" altLang="en-US" dirty="0"/>
                    </a:p>
                  </a:txBody>
                  <a:tcPr/>
                </a:tc>
                <a:tc>
                  <a:txBody>
                    <a:bodyPr/>
                    <a:lstStyle/>
                    <a:p>
                      <a:pPr algn="ctr">
                        <a:buNone/>
                      </a:pPr>
                      <a:r>
                        <a:rPr lang="zh-CN" altLang="en-US" dirty="0"/>
                        <a:t>头部</a:t>
                      </a:r>
                    </a:p>
                  </a:txBody>
                  <a:tcPr/>
                </a:tc>
                <a:extLst>
                  <a:ext uri="{0D108BD9-81ED-4DB2-BD59-A6C34878D82A}">
                    <a16:rowId xmlns:a16="http://schemas.microsoft.com/office/drawing/2014/main" val="10004"/>
                  </a:ext>
                </a:extLst>
              </a:tr>
              <a:tr h="393065">
                <a:tc>
                  <a:txBody>
                    <a:bodyPr/>
                    <a:lstStyle/>
                    <a:p>
                      <a:pPr algn="ctr">
                        <a:buNone/>
                      </a:pPr>
                      <a:r>
                        <a:rPr lang="en-US" altLang="zh-CN" dirty="0"/>
                        <a:t>Great</a:t>
                      </a:r>
                      <a:endParaRPr lang="zh-CN" altLang="en-US" dirty="0"/>
                    </a:p>
                  </a:txBody>
                  <a:tcPr/>
                </a:tc>
                <a:tc>
                  <a:txBody>
                    <a:bodyPr/>
                    <a:lstStyle/>
                    <a:p>
                      <a:pPr algn="ctr">
                        <a:buNone/>
                      </a:pPr>
                      <a:r>
                        <a:rPr lang="zh-CN" altLang="en-US" dirty="0"/>
                        <a:t>伟大的</a:t>
                      </a:r>
                    </a:p>
                  </a:txBody>
                  <a:tcPr/>
                </a:tc>
                <a:extLst>
                  <a:ext uri="{0D108BD9-81ED-4DB2-BD59-A6C34878D82A}">
                    <a16:rowId xmlns:a16="http://schemas.microsoft.com/office/drawing/2014/main" val="10005"/>
                  </a:ext>
                </a:extLst>
              </a:tr>
            </a:tbl>
          </a:graphicData>
        </a:graphic>
      </p:graphicFrame>
      <p:graphicFrame>
        <p:nvGraphicFramePr>
          <p:cNvPr id="10" name="表格 9"/>
          <p:cNvGraphicFramePr/>
          <p:nvPr>
            <p:custDataLst>
              <p:tags r:id="rId2"/>
            </p:custDataLst>
          </p:nvPr>
        </p:nvGraphicFramePr>
        <p:xfrm>
          <a:off x="8940165" y="989965"/>
          <a:ext cx="2192020" cy="2751455"/>
        </p:xfrm>
        <a:graphic>
          <a:graphicData uri="http://schemas.openxmlformats.org/drawingml/2006/table">
            <a:tbl>
              <a:tblPr firstRow="1" bandRow="1">
                <a:tableStyleId>{5C22544A-7EE6-4342-B048-85BDC9FD1C3A}</a:tableStyleId>
              </a:tblPr>
              <a:tblGrid>
                <a:gridCol w="1096010">
                  <a:extLst>
                    <a:ext uri="{9D8B030D-6E8A-4147-A177-3AD203B41FA5}">
                      <a16:colId xmlns:a16="http://schemas.microsoft.com/office/drawing/2014/main" val="20000"/>
                    </a:ext>
                  </a:extLst>
                </a:gridCol>
                <a:gridCol w="1096010">
                  <a:extLst>
                    <a:ext uri="{9D8B030D-6E8A-4147-A177-3AD203B41FA5}">
                      <a16:colId xmlns:a16="http://schemas.microsoft.com/office/drawing/2014/main" val="20001"/>
                    </a:ext>
                  </a:extLst>
                </a:gridCol>
              </a:tblGrid>
              <a:tr h="393065">
                <a:tc>
                  <a:txBody>
                    <a:bodyPr/>
                    <a:lstStyle/>
                    <a:p>
                      <a:pPr algn="ctr">
                        <a:buNone/>
                      </a:pPr>
                      <a:r>
                        <a:rPr lang="zh-CN" altLang="en-US"/>
                        <a:t>单词</a:t>
                      </a:r>
                    </a:p>
                  </a:txBody>
                  <a:tcPr>
                    <a:solidFill>
                      <a:schemeClr val="accent2"/>
                    </a:solidFill>
                  </a:tcPr>
                </a:tc>
                <a:tc>
                  <a:txBody>
                    <a:bodyPr/>
                    <a:lstStyle/>
                    <a:p>
                      <a:pPr algn="ctr">
                        <a:buNone/>
                      </a:pPr>
                      <a:r>
                        <a:rPr lang="zh-CN" altLang="en-US"/>
                        <a:t>翻译</a:t>
                      </a:r>
                    </a:p>
                  </a:txBody>
                  <a:tcPr>
                    <a:solidFill>
                      <a:schemeClr val="accent2"/>
                    </a:solidFill>
                  </a:tcPr>
                </a:tc>
                <a:extLst>
                  <a:ext uri="{0D108BD9-81ED-4DB2-BD59-A6C34878D82A}">
                    <a16:rowId xmlns:a16="http://schemas.microsoft.com/office/drawing/2014/main" val="10000"/>
                  </a:ext>
                </a:extLst>
              </a:tr>
              <a:tr h="393065">
                <a:tc>
                  <a:txBody>
                    <a:bodyPr/>
                    <a:lstStyle/>
                    <a:p>
                      <a:pPr algn="ctr">
                        <a:buNone/>
                      </a:pPr>
                      <a:r>
                        <a:rPr lang="en-US" altLang="zh-CN" dirty="0"/>
                        <a:t>Bee</a:t>
                      </a:r>
                      <a:endParaRPr lang="zh-CN" altLang="en-US" dirty="0"/>
                    </a:p>
                  </a:txBody>
                  <a:tcPr/>
                </a:tc>
                <a:tc>
                  <a:txBody>
                    <a:bodyPr/>
                    <a:lstStyle/>
                    <a:p>
                      <a:pPr algn="ctr">
                        <a:buNone/>
                      </a:pPr>
                      <a:r>
                        <a:rPr lang="zh-CN" altLang="en-US" dirty="0"/>
                        <a:t>蜜蜂</a:t>
                      </a:r>
                    </a:p>
                  </a:txBody>
                  <a:tcPr/>
                </a:tc>
                <a:extLst>
                  <a:ext uri="{0D108BD9-81ED-4DB2-BD59-A6C34878D82A}">
                    <a16:rowId xmlns:a16="http://schemas.microsoft.com/office/drawing/2014/main" val="10001"/>
                  </a:ext>
                </a:extLst>
              </a:tr>
              <a:tr h="393065">
                <a:tc>
                  <a:txBody>
                    <a:bodyPr/>
                    <a:lstStyle/>
                    <a:p>
                      <a:pPr algn="ctr">
                        <a:buNone/>
                      </a:pPr>
                      <a:r>
                        <a:rPr lang="en-US" altLang="zh-CN" dirty="0"/>
                        <a:t>Tree</a:t>
                      </a:r>
                      <a:endParaRPr lang="zh-CN" altLang="en-US" dirty="0"/>
                    </a:p>
                  </a:txBody>
                  <a:tcPr/>
                </a:tc>
                <a:tc>
                  <a:txBody>
                    <a:bodyPr/>
                    <a:lstStyle/>
                    <a:p>
                      <a:pPr algn="ctr">
                        <a:buNone/>
                      </a:pPr>
                      <a:r>
                        <a:rPr lang="zh-CN" altLang="en-US" dirty="0"/>
                        <a:t>树</a:t>
                      </a:r>
                    </a:p>
                  </a:txBody>
                  <a:tcPr/>
                </a:tc>
                <a:extLst>
                  <a:ext uri="{0D108BD9-81ED-4DB2-BD59-A6C34878D82A}">
                    <a16:rowId xmlns:a16="http://schemas.microsoft.com/office/drawing/2014/main" val="10002"/>
                  </a:ext>
                </a:extLst>
              </a:tr>
              <a:tr h="393065">
                <a:tc>
                  <a:txBody>
                    <a:bodyPr/>
                    <a:lstStyle/>
                    <a:p>
                      <a:pPr algn="ctr">
                        <a:buNone/>
                      </a:pPr>
                      <a:r>
                        <a:rPr lang="en-US" altLang="zh-CN" dirty="0"/>
                        <a:t>See</a:t>
                      </a:r>
                      <a:endParaRPr lang="zh-CN" altLang="en-US" dirty="0"/>
                    </a:p>
                  </a:txBody>
                  <a:tcPr/>
                </a:tc>
                <a:tc>
                  <a:txBody>
                    <a:bodyPr/>
                    <a:lstStyle/>
                    <a:p>
                      <a:pPr algn="ctr">
                        <a:buNone/>
                      </a:pPr>
                      <a:r>
                        <a:rPr lang="zh-CN" altLang="en-US" dirty="0"/>
                        <a:t>看见</a:t>
                      </a:r>
                    </a:p>
                  </a:txBody>
                  <a:tcPr/>
                </a:tc>
                <a:extLst>
                  <a:ext uri="{0D108BD9-81ED-4DB2-BD59-A6C34878D82A}">
                    <a16:rowId xmlns:a16="http://schemas.microsoft.com/office/drawing/2014/main" val="10003"/>
                  </a:ext>
                </a:extLst>
              </a:tr>
              <a:tr h="393065">
                <a:tc>
                  <a:txBody>
                    <a:bodyPr/>
                    <a:lstStyle/>
                    <a:p>
                      <a:pPr algn="ctr">
                        <a:buNone/>
                      </a:pPr>
                      <a:r>
                        <a:rPr lang="en-US" altLang="zh-CN" dirty="0"/>
                        <a:t>Free</a:t>
                      </a:r>
                      <a:endParaRPr lang="zh-CN" altLang="en-US" dirty="0"/>
                    </a:p>
                  </a:txBody>
                  <a:tcPr/>
                </a:tc>
                <a:tc>
                  <a:txBody>
                    <a:bodyPr/>
                    <a:lstStyle/>
                    <a:p>
                      <a:pPr algn="ctr">
                        <a:buNone/>
                      </a:pPr>
                      <a:r>
                        <a:rPr lang="zh-CN" altLang="en-US" dirty="0"/>
                        <a:t>自由的</a:t>
                      </a:r>
                    </a:p>
                  </a:txBody>
                  <a:tcPr/>
                </a:tc>
                <a:extLst>
                  <a:ext uri="{0D108BD9-81ED-4DB2-BD59-A6C34878D82A}">
                    <a16:rowId xmlns:a16="http://schemas.microsoft.com/office/drawing/2014/main" val="10004"/>
                  </a:ext>
                </a:extLst>
              </a:tr>
              <a:tr h="393065">
                <a:tc>
                  <a:txBody>
                    <a:bodyPr/>
                    <a:lstStyle/>
                    <a:p>
                      <a:pPr algn="ctr">
                        <a:buNone/>
                      </a:pPr>
                      <a:r>
                        <a:rPr lang="en-US" altLang="zh-CN" dirty="0"/>
                        <a:t>Keep</a:t>
                      </a:r>
                      <a:endParaRPr lang="zh-CN" altLang="en-US" dirty="0"/>
                    </a:p>
                  </a:txBody>
                  <a:tcPr/>
                </a:tc>
                <a:tc>
                  <a:txBody>
                    <a:bodyPr/>
                    <a:lstStyle/>
                    <a:p>
                      <a:pPr algn="ctr">
                        <a:buNone/>
                      </a:pPr>
                      <a:r>
                        <a:rPr lang="zh-CN" altLang="en-US" dirty="0"/>
                        <a:t>保持</a:t>
                      </a:r>
                    </a:p>
                  </a:txBody>
                  <a:tcPr/>
                </a:tc>
                <a:extLst>
                  <a:ext uri="{0D108BD9-81ED-4DB2-BD59-A6C34878D82A}">
                    <a16:rowId xmlns:a16="http://schemas.microsoft.com/office/drawing/2014/main" val="10005"/>
                  </a:ext>
                </a:extLst>
              </a:tr>
              <a:tr h="393065">
                <a:tc>
                  <a:txBody>
                    <a:bodyPr/>
                    <a:lstStyle/>
                    <a:p>
                      <a:pPr algn="ctr">
                        <a:buNone/>
                      </a:pPr>
                      <a:endParaRPr lang="zh-CN" altLang="en-US" dirty="0"/>
                    </a:p>
                  </a:txBody>
                  <a:tcPr/>
                </a:tc>
                <a:tc>
                  <a:txBody>
                    <a:bodyPr/>
                    <a:lstStyle/>
                    <a:p>
                      <a:pPr algn="ctr">
                        <a:buNone/>
                      </a:pPr>
                      <a:endParaRPr lang="zh-CN" altLang="en-US" dirty="0"/>
                    </a:p>
                  </a:txBody>
                  <a:tcPr/>
                </a:tc>
                <a:extLst>
                  <a:ext uri="{0D108BD9-81ED-4DB2-BD59-A6C34878D82A}">
                    <a16:rowId xmlns:a16="http://schemas.microsoft.com/office/drawing/2014/main" val="4075680075"/>
                  </a:ext>
                </a:extLst>
              </a:tr>
            </a:tbl>
          </a:graphicData>
        </a:graphic>
      </p:graphicFrame>
      <p:graphicFrame>
        <p:nvGraphicFramePr>
          <p:cNvPr id="3" name="表格 2"/>
          <p:cNvGraphicFramePr/>
          <p:nvPr>
            <p:custDataLst>
              <p:tags r:id="rId3"/>
            </p:custDataLst>
          </p:nvPr>
        </p:nvGraphicFramePr>
        <p:xfrm>
          <a:off x="6557010" y="3562350"/>
          <a:ext cx="2190750" cy="2751455"/>
        </p:xfrm>
        <a:graphic>
          <a:graphicData uri="http://schemas.openxmlformats.org/drawingml/2006/table">
            <a:tbl>
              <a:tblPr firstRow="1" bandRow="1">
                <a:tableStyleId>{5C22544A-7EE6-4342-B048-85BDC9FD1C3A}</a:tableStyleId>
              </a:tblPr>
              <a:tblGrid>
                <a:gridCol w="1095375">
                  <a:extLst>
                    <a:ext uri="{9D8B030D-6E8A-4147-A177-3AD203B41FA5}">
                      <a16:colId xmlns:a16="http://schemas.microsoft.com/office/drawing/2014/main" val="20000"/>
                    </a:ext>
                  </a:extLst>
                </a:gridCol>
                <a:gridCol w="1095375">
                  <a:extLst>
                    <a:ext uri="{9D8B030D-6E8A-4147-A177-3AD203B41FA5}">
                      <a16:colId xmlns:a16="http://schemas.microsoft.com/office/drawing/2014/main" val="20001"/>
                    </a:ext>
                  </a:extLst>
                </a:gridCol>
              </a:tblGrid>
              <a:tr h="393065">
                <a:tc>
                  <a:txBody>
                    <a:bodyPr/>
                    <a:lstStyle/>
                    <a:p>
                      <a:pPr algn="ctr">
                        <a:buNone/>
                      </a:pPr>
                      <a:r>
                        <a:rPr lang="zh-CN" altLang="en-US"/>
                        <a:t>单词</a:t>
                      </a:r>
                    </a:p>
                  </a:txBody>
                  <a:tcPr>
                    <a:solidFill>
                      <a:srgbClr val="92D050"/>
                    </a:solidFill>
                  </a:tcPr>
                </a:tc>
                <a:tc>
                  <a:txBody>
                    <a:bodyPr/>
                    <a:lstStyle/>
                    <a:p>
                      <a:pPr algn="ctr">
                        <a:buNone/>
                      </a:pPr>
                      <a:r>
                        <a:rPr lang="zh-CN" altLang="en-US"/>
                        <a:t>翻译</a:t>
                      </a:r>
                    </a:p>
                  </a:txBody>
                  <a:tcPr>
                    <a:solidFill>
                      <a:srgbClr val="92D050"/>
                    </a:solidFill>
                  </a:tcPr>
                </a:tc>
                <a:extLst>
                  <a:ext uri="{0D108BD9-81ED-4DB2-BD59-A6C34878D82A}">
                    <a16:rowId xmlns:a16="http://schemas.microsoft.com/office/drawing/2014/main" val="10000"/>
                  </a:ext>
                </a:extLst>
              </a:tr>
              <a:tr h="393065">
                <a:tc>
                  <a:txBody>
                    <a:bodyPr/>
                    <a:lstStyle/>
                    <a:p>
                      <a:pPr algn="ctr">
                        <a:buNone/>
                      </a:pPr>
                      <a:r>
                        <a:rPr lang="en-US" altLang="zh-CN" dirty="0"/>
                        <a:t>Autumn</a:t>
                      </a:r>
                      <a:endParaRPr lang="zh-CN" altLang="en-US" dirty="0"/>
                    </a:p>
                  </a:txBody>
                  <a:tcPr/>
                </a:tc>
                <a:tc>
                  <a:txBody>
                    <a:bodyPr/>
                    <a:lstStyle/>
                    <a:p>
                      <a:pPr algn="ctr">
                        <a:buNone/>
                      </a:pPr>
                      <a:r>
                        <a:rPr lang="zh-CN" altLang="en-US" dirty="0"/>
                        <a:t>秋季</a:t>
                      </a:r>
                    </a:p>
                  </a:txBody>
                  <a:tcPr/>
                </a:tc>
                <a:extLst>
                  <a:ext uri="{0D108BD9-81ED-4DB2-BD59-A6C34878D82A}">
                    <a16:rowId xmlns:a16="http://schemas.microsoft.com/office/drawing/2014/main" val="10001"/>
                  </a:ext>
                </a:extLst>
              </a:tr>
              <a:tr h="393065">
                <a:tc>
                  <a:txBody>
                    <a:bodyPr/>
                    <a:lstStyle/>
                    <a:p>
                      <a:pPr algn="ctr">
                        <a:buNone/>
                      </a:pPr>
                      <a:r>
                        <a:rPr lang="en-US" altLang="zh-CN" dirty="0"/>
                        <a:t>Launch</a:t>
                      </a:r>
                      <a:endParaRPr lang="zh-CN" altLang="en-US" dirty="0"/>
                    </a:p>
                  </a:txBody>
                  <a:tcPr/>
                </a:tc>
                <a:tc>
                  <a:txBody>
                    <a:bodyPr/>
                    <a:lstStyle/>
                    <a:p>
                      <a:pPr algn="ctr">
                        <a:buNone/>
                      </a:pPr>
                      <a:r>
                        <a:rPr lang="zh-CN" altLang="en-US" dirty="0"/>
                        <a:t>发射</a:t>
                      </a:r>
                    </a:p>
                  </a:txBody>
                  <a:tcPr/>
                </a:tc>
                <a:extLst>
                  <a:ext uri="{0D108BD9-81ED-4DB2-BD59-A6C34878D82A}">
                    <a16:rowId xmlns:a16="http://schemas.microsoft.com/office/drawing/2014/main" val="10002"/>
                  </a:ext>
                </a:extLst>
              </a:tr>
              <a:tr h="393065">
                <a:tc>
                  <a:txBody>
                    <a:bodyPr/>
                    <a:lstStyle/>
                    <a:p>
                      <a:pPr algn="ctr">
                        <a:buNone/>
                      </a:pPr>
                      <a:r>
                        <a:rPr lang="en-US" altLang="zh-CN" dirty="0" err="1"/>
                        <a:t>Cuase</a:t>
                      </a:r>
                      <a:endParaRPr lang="zh-CN" altLang="en-US" dirty="0"/>
                    </a:p>
                  </a:txBody>
                  <a:tcPr/>
                </a:tc>
                <a:tc>
                  <a:txBody>
                    <a:bodyPr/>
                    <a:lstStyle/>
                    <a:p>
                      <a:pPr algn="ctr">
                        <a:buNone/>
                      </a:pPr>
                      <a:r>
                        <a:rPr lang="zh-CN" altLang="en-US" dirty="0"/>
                        <a:t>原因</a:t>
                      </a:r>
                    </a:p>
                  </a:txBody>
                  <a:tcPr/>
                </a:tc>
                <a:extLst>
                  <a:ext uri="{0D108BD9-81ED-4DB2-BD59-A6C34878D82A}">
                    <a16:rowId xmlns:a16="http://schemas.microsoft.com/office/drawing/2014/main" val="10003"/>
                  </a:ext>
                </a:extLst>
              </a:tr>
              <a:tr h="393065">
                <a:tc>
                  <a:txBody>
                    <a:bodyPr/>
                    <a:lstStyle/>
                    <a:p>
                      <a:pPr algn="ctr">
                        <a:buNone/>
                      </a:pPr>
                      <a:r>
                        <a:rPr lang="en-US" altLang="zh-CN" dirty="0"/>
                        <a:t>Fault</a:t>
                      </a:r>
                      <a:endParaRPr lang="zh-CN" altLang="en-US" dirty="0"/>
                    </a:p>
                  </a:txBody>
                  <a:tcPr/>
                </a:tc>
                <a:tc>
                  <a:txBody>
                    <a:bodyPr/>
                    <a:lstStyle/>
                    <a:p>
                      <a:pPr algn="ctr">
                        <a:buNone/>
                      </a:pPr>
                      <a:r>
                        <a:rPr lang="zh-CN" altLang="en-US" dirty="0"/>
                        <a:t>错误</a:t>
                      </a:r>
                    </a:p>
                  </a:txBody>
                  <a:tcPr/>
                </a:tc>
                <a:extLst>
                  <a:ext uri="{0D108BD9-81ED-4DB2-BD59-A6C34878D82A}">
                    <a16:rowId xmlns:a16="http://schemas.microsoft.com/office/drawing/2014/main" val="10004"/>
                  </a:ext>
                </a:extLst>
              </a:tr>
              <a:tr h="393065">
                <a:tc>
                  <a:txBody>
                    <a:bodyPr/>
                    <a:lstStyle/>
                    <a:p>
                      <a:pPr algn="ctr">
                        <a:buNone/>
                      </a:pPr>
                      <a:r>
                        <a:rPr lang="en-US" altLang="zh-CN" dirty="0"/>
                        <a:t>Haunt</a:t>
                      </a:r>
                      <a:endParaRPr lang="zh-CN" altLang="en-US" dirty="0"/>
                    </a:p>
                  </a:txBody>
                  <a:tcPr/>
                </a:tc>
                <a:tc>
                  <a:txBody>
                    <a:bodyPr/>
                    <a:lstStyle/>
                    <a:p>
                      <a:pPr algn="ctr">
                        <a:buNone/>
                      </a:pPr>
                      <a:r>
                        <a:rPr lang="zh-CN" altLang="en-US" dirty="0"/>
                        <a:t>出没</a:t>
                      </a:r>
                    </a:p>
                  </a:txBody>
                  <a:tcPr/>
                </a:tc>
                <a:extLst>
                  <a:ext uri="{0D108BD9-81ED-4DB2-BD59-A6C34878D82A}">
                    <a16:rowId xmlns:a16="http://schemas.microsoft.com/office/drawing/2014/main" val="10005"/>
                  </a:ext>
                </a:extLst>
              </a:tr>
              <a:tr h="393065">
                <a:tc>
                  <a:txBody>
                    <a:bodyPr/>
                    <a:lstStyle/>
                    <a:p>
                      <a:pPr algn="ctr">
                        <a:buNone/>
                      </a:pPr>
                      <a:endParaRPr lang="zh-CN" altLang="en-US" dirty="0"/>
                    </a:p>
                  </a:txBody>
                  <a:tcPr/>
                </a:tc>
                <a:tc>
                  <a:txBody>
                    <a:bodyPr/>
                    <a:lstStyle/>
                    <a:p>
                      <a:pPr algn="ctr">
                        <a:buNone/>
                      </a:pPr>
                      <a:endParaRPr lang="zh-CN" altLang="en-US" dirty="0"/>
                    </a:p>
                  </a:txBody>
                  <a:tcPr/>
                </a:tc>
                <a:extLst>
                  <a:ext uri="{0D108BD9-81ED-4DB2-BD59-A6C34878D82A}">
                    <a16:rowId xmlns:a16="http://schemas.microsoft.com/office/drawing/2014/main" val="10006"/>
                  </a:ext>
                </a:extLst>
              </a:tr>
            </a:tbl>
          </a:graphicData>
        </a:graphic>
      </p:graphicFrame>
      <p:graphicFrame>
        <p:nvGraphicFramePr>
          <p:cNvPr id="6" name="表格 5"/>
          <p:cNvGraphicFramePr/>
          <p:nvPr>
            <p:custDataLst>
              <p:tags r:id="rId4"/>
            </p:custDataLst>
          </p:nvPr>
        </p:nvGraphicFramePr>
        <p:xfrm>
          <a:off x="8940165" y="3572510"/>
          <a:ext cx="2190750" cy="2751455"/>
        </p:xfrm>
        <a:graphic>
          <a:graphicData uri="http://schemas.openxmlformats.org/drawingml/2006/table">
            <a:tbl>
              <a:tblPr firstRow="1" bandRow="1">
                <a:tableStyleId>{5C22544A-7EE6-4342-B048-85BDC9FD1C3A}</a:tableStyleId>
              </a:tblPr>
              <a:tblGrid>
                <a:gridCol w="1095375">
                  <a:extLst>
                    <a:ext uri="{9D8B030D-6E8A-4147-A177-3AD203B41FA5}">
                      <a16:colId xmlns:a16="http://schemas.microsoft.com/office/drawing/2014/main" val="20000"/>
                    </a:ext>
                  </a:extLst>
                </a:gridCol>
                <a:gridCol w="1095375">
                  <a:extLst>
                    <a:ext uri="{9D8B030D-6E8A-4147-A177-3AD203B41FA5}">
                      <a16:colId xmlns:a16="http://schemas.microsoft.com/office/drawing/2014/main" val="20001"/>
                    </a:ext>
                  </a:extLst>
                </a:gridCol>
              </a:tblGrid>
              <a:tr h="393065">
                <a:tc>
                  <a:txBody>
                    <a:bodyPr/>
                    <a:lstStyle/>
                    <a:p>
                      <a:pPr algn="ctr">
                        <a:buNone/>
                      </a:pPr>
                      <a:r>
                        <a:rPr lang="zh-CN" altLang="en-US"/>
                        <a:t>单词</a:t>
                      </a:r>
                    </a:p>
                  </a:txBody>
                  <a:tcPr>
                    <a:solidFill>
                      <a:srgbClr val="C00000"/>
                    </a:solidFill>
                  </a:tcPr>
                </a:tc>
                <a:tc>
                  <a:txBody>
                    <a:bodyPr/>
                    <a:lstStyle/>
                    <a:p>
                      <a:pPr algn="ctr">
                        <a:buNone/>
                      </a:pPr>
                      <a:r>
                        <a:rPr lang="zh-CN" altLang="en-US"/>
                        <a:t>翻译</a:t>
                      </a:r>
                    </a:p>
                  </a:txBody>
                  <a:tcPr>
                    <a:solidFill>
                      <a:srgbClr val="C00000"/>
                    </a:solidFill>
                  </a:tcPr>
                </a:tc>
                <a:extLst>
                  <a:ext uri="{0D108BD9-81ED-4DB2-BD59-A6C34878D82A}">
                    <a16:rowId xmlns:a16="http://schemas.microsoft.com/office/drawing/2014/main" val="10000"/>
                  </a:ext>
                </a:extLst>
              </a:tr>
              <a:tr h="393065">
                <a:tc>
                  <a:txBody>
                    <a:bodyPr/>
                    <a:lstStyle/>
                    <a:p>
                      <a:pPr algn="ctr">
                        <a:buNone/>
                      </a:pPr>
                      <a:r>
                        <a:rPr lang="en-US" altLang="zh-CN" dirty="0"/>
                        <a:t>Coin</a:t>
                      </a:r>
                      <a:endParaRPr lang="zh-CN" altLang="en-US" dirty="0"/>
                    </a:p>
                  </a:txBody>
                  <a:tcPr/>
                </a:tc>
                <a:tc>
                  <a:txBody>
                    <a:bodyPr/>
                    <a:lstStyle/>
                    <a:p>
                      <a:pPr algn="ctr">
                        <a:buNone/>
                      </a:pPr>
                      <a:r>
                        <a:rPr lang="zh-CN" altLang="en-US" dirty="0"/>
                        <a:t>硬币</a:t>
                      </a:r>
                    </a:p>
                  </a:txBody>
                  <a:tcPr/>
                </a:tc>
                <a:extLst>
                  <a:ext uri="{0D108BD9-81ED-4DB2-BD59-A6C34878D82A}">
                    <a16:rowId xmlns:a16="http://schemas.microsoft.com/office/drawing/2014/main" val="10001"/>
                  </a:ext>
                </a:extLst>
              </a:tr>
              <a:tr h="393065">
                <a:tc>
                  <a:txBody>
                    <a:bodyPr/>
                    <a:lstStyle/>
                    <a:p>
                      <a:pPr algn="ctr">
                        <a:buNone/>
                      </a:pPr>
                      <a:r>
                        <a:rPr lang="en-US" altLang="zh-CN" dirty="0"/>
                        <a:t>Noise</a:t>
                      </a:r>
                      <a:endParaRPr lang="zh-CN" altLang="en-US" dirty="0"/>
                    </a:p>
                  </a:txBody>
                  <a:tcPr/>
                </a:tc>
                <a:tc>
                  <a:txBody>
                    <a:bodyPr/>
                    <a:lstStyle/>
                    <a:p>
                      <a:pPr algn="ctr">
                        <a:buNone/>
                      </a:pPr>
                      <a:r>
                        <a:rPr lang="zh-CN" altLang="en-US" dirty="0"/>
                        <a:t>噪音</a:t>
                      </a:r>
                    </a:p>
                  </a:txBody>
                  <a:tcPr/>
                </a:tc>
                <a:extLst>
                  <a:ext uri="{0D108BD9-81ED-4DB2-BD59-A6C34878D82A}">
                    <a16:rowId xmlns:a16="http://schemas.microsoft.com/office/drawing/2014/main" val="10002"/>
                  </a:ext>
                </a:extLst>
              </a:tr>
              <a:tr h="393065">
                <a:tc>
                  <a:txBody>
                    <a:bodyPr/>
                    <a:lstStyle/>
                    <a:p>
                      <a:pPr algn="ctr">
                        <a:buNone/>
                      </a:pPr>
                      <a:r>
                        <a:rPr lang="en-US" altLang="zh-CN" dirty="0"/>
                        <a:t>Boil</a:t>
                      </a:r>
                      <a:endParaRPr lang="zh-CN" altLang="en-US" dirty="0"/>
                    </a:p>
                  </a:txBody>
                  <a:tcPr/>
                </a:tc>
                <a:tc>
                  <a:txBody>
                    <a:bodyPr/>
                    <a:lstStyle/>
                    <a:p>
                      <a:pPr algn="ctr">
                        <a:buNone/>
                      </a:pPr>
                      <a:r>
                        <a:rPr lang="zh-CN" altLang="en-US" dirty="0"/>
                        <a:t>沸腾</a:t>
                      </a:r>
                    </a:p>
                  </a:txBody>
                  <a:tcPr/>
                </a:tc>
                <a:extLst>
                  <a:ext uri="{0D108BD9-81ED-4DB2-BD59-A6C34878D82A}">
                    <a16:rowId xmlns:a16="http://schemas.microsoft.com/office/drawing/2014/main" val="10003"/>
                  </a:ext>
                </a:extLst>
              </a:tr>
              <a:tr h="393065">
                <a:tc>
                  <a:txBody>
                    <a:bodyPr/>
                    <a:lstStyle/>
                    <a:p>
                      <a:pPr algn="ctr">
                        <a:buNone/>
                      </a:pPr>
                      <a:r>
                        <a:rPr lang="en-US" altLang="zh-CN" dirty="0"/>
                        <a:t>spoil</a:t>
                      </a:r>
                      <a:endParaRPr lang="zh-CN" altLang="en-US" dirty="0"/>
                    </a:p>
                  </a:txBody>
                  <a:tcPr/>
                </a:tc>
                <a:tc>
                  <a:txBody>
                    <a:bodyPr/>
                    <a:lstStyle/>
                    <a:p>
                      <a:pPr algn="ctr">
                        <a:buNone/>
                      </a:pPr>
                      <a:r>
                        <a:rPr lang="zh-CN" altLang="en-US" dirty="0"/>
                        <a:t>损坏</a:t>
                      </a:r>
                    </a:p>
                  </a:txBody>
                  <a:tcPr/>
                </a:tc>
                <a:extLst>
                  <a:ext uri="{0D108BD9-81ED-4DB2-BD59-A6C34878D82A}">
                    <a16:rowId xmlns:a16="http://schemas.microsoft.com/office/drawing/2014/main" val="10004"/>
                  </a:ext>
                </a:extLst>
              </a:tr>
              <a:tr h="393065">
                <a:tc>
                  <a:txBody>
                    <a:bodyPr/>
                    <a:lstStyle/>
                    <a:p>
                      <a:pPr algn="ctr">
                        <a:buNone/>
                      </a:pPr>
                      <a:r>
                        <a:rPr lang="en-US" altLang="zh-CN" dirty="0"/>
                        <a:t>Voice</a:t>
                      </a:r>
                      <a:endParaRPr lang="zh-CN" altLang="en-US" dirty="0"/>
                    </a:p>
                  </a:txBody>
                  <a:tcPr/>
                </a:tc>
                <a:tc>
                  <a:txBody>
                    <a:bodyPr/>
                    <a:lstStyle/>
                    <a:p>
                      <a:pPr algn="ctr">
                        <a:buNone/>
                      </a:pPr>
                      <a:r>
                        <a:rPr lang="zh-CN" altLang="en-US" dirty="0"/>
                        <a:t>声音</a:t>
                      </a:r>
                    </a:p>
                  </a:txBody>
                  <a:tcPr/>
                </a:tc>
                <a:extLst>
                  <a:ext uri="{0D108BD9-81ED-4DB2-BD59-A6C34878D82A}">
                    <a16:rowId xmlns:a16="http://schemas.microsoft.com/office/drawing/2014/main" val="10005"/>
                  </a:ext>
                </a:extLst>
              </a:tr>
              <a:tr h="393065">
                <a:tc>
                  <a:txBody>
                    <a:bodyPr/>
                    <a:lstStyle/>
                    <a:p>
                      <a:pPr algn="ctr">
                        <a:buNone/>
                      </a:pPr>
                      <a:endParaRPr lang="zh-CN" altLang="en-US"/>
                    </a:p>
                  </a:txBody>
                  <a:tcPr/>
                </a:tc>
                <a:tc>
                  <a:txBody>
                    <a:bodyPr/>
                    <a:lstStyle/>
                    <a:p>
                      <a:pPr algn="ctr">
                        <a:buNone/>
                      </a:pPr>
                      <a:endParaRPr lang="zh-CN" altLang="en-US" dirty="0"/>
                    </a:p>
                  </a:txBody>
                  <a:tcPr/>
                </a:tc>
                <a:extLst>
                  <a:ext uri="{0D108BD9-81ED-4DB2-BD59-A6C34878D82A}">
                    <a16:rowId xmlns:a16="http://schemas.microsoft.com/office/drawing/2014/main" val="10006"/>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89865" y="215900"/>
            <a:ext cx="11812905" cy="6405245"/>
          </a:xfrm>
          <a:prstGeom prst="rect">
            <a:avLst/>
          </a:prstGeom>
          <a:noFill/>
          <a:ln w="22225">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8" name="矩形 7"/>
          <p:cNvSpPr/>
          <p:nvPr/>
        </p:nvSpPr>
        <p:spPr>
          <a:xfrm>
            <a:off x="6104255" y="424815"/>
            <a:ext cx="5251450"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t" anchorCtr="0"/>
          <a:lstStyle/>
          <a:p>
            <a:pPr algn="l"/>
            <a:r>
              <a:rPr lang="en-US" altLang="zh-CN" sz="800" b="1" i="0">
                <a:solidFill>
                  <a:srgbClr val="333333"/>
                </a:solidFill>
                <a:effectLst/>
                <a:latin typeface="Microsoft YaHei" panose="020B0503020204020204" pitchFamily="34" charset="-122"/>
                <a:ea typeface="Microsoft YaHei" panose="020B0503020204020204" pitchFamily="34" charset="-122"/>
              </a:rPr>
              <a:t>You:</a:t>
            </a:r>
            <a:r>
              <a:rPr lang="en-US" altLang="zh-CN" sz="800" b="0" i="0">
                <a:solidFill>
                  <a:srgbClr val="333333"/>
                </a:solidFill>
                <a:effectLst/>
                <a:latin typeface="Microsoft YaHei" panose="020B0503020204020204" pitchFamily="34" charset="-122"/>
                <a:ea typeface="Microsoft YaHei" panose="020B0503020204020204" pitchFamily="34" charset="-122"/>
              </a:rPr>
              <a:t> </a:t>
            </a:r>
            <a:r>
              <a:rPr lang="zh-CN" altLang="en-US" sz="800" b="0" i="0">
                <a:solidFill>
                  <a:srgbClr val="333333"/>
                </a:solidFill>
                <a:effectLst/>
                <a:latin typeface="Microsoft YaHei" panose="020B0503020204020204" pitchFamily="34" charset="-122"/>
                <a:ea typeface="Microsoft YaHei" panose="020B0503020204020204" pitchFamily="34" charset="-122"/>
              </a:rPr>
              <a:t>用其中带</a:t>
            </a:r>
            <a:r>
              <a:rPr lang="en-US" altLang="zh-CN" sz="800" b="0" i="0">
                <a:solidFill>
                  <a:srgbClr val="333333"/>
                </a:solidFill>
                <a:effectLst/>
                <a:latin typeface="Microsoft YaHei" panose="020B0503020204020204" pitchFamily="34" charset="-122"/>
                <a:ea typeface="Microsoft YaHei" panose="020B0503020204020204" pitchFamily="34" charset="-122"/>
              </a:rPr>
              <a:t>ay</a:t>
            </a:r>
            <a:r>
              <a:rPr lang="zh-CN" altLang="en-US" sz="800" b="0" i="0">
                <a:solidFill>
                  <a:srgbClr val="333333"/>
                </a:solidFill>
                <a:effectLst/>
                <a:latin typeface="Microsoft YaHei" panose="020B0503020204020204" pitchFamily="34" charset="-122"/>
                <a:ea typeface="Microsoft YaHei" panose="020B0503020204020204" pitchFamily="34" charset="-122"/>
              </a:rPr>
              <a:t>，</a:t>
            </a:r>
            <a:r>
              <a:rPr lang="en-US" altLang="zh-CN" sz="800" b="0" i="0">
                <a:solidFill>
                  <a:srgbClr val="333333"/>
                </a:solidFill>
                <a:effectLst/>
                <a:latin typeface="Microsoft YaHei" panose="020B0503020204020204" pitchFamily="34" charset="-122"/>
                <a:ea typeface="Microsoft YaHei" panose="020B0503020204020204" pitchFamily="34" charset="-122"/>
              </a:rPr>
              <a:t>ey </a:t>
            </a:r>
            <a:r>
              <a:rPr lang="zh-CN" altLang="en-US" sz="800" b="0" i="0">
                <a:solidFill>
                  <a:srgbClr val="333333"/>
                </a:solidFill>
                <a:effectLst/>
                <a:latin typeface="Microsoft YaHei" panose="020B0503020204020204" pitchFamily="34" charset="-122"/>
                <a:ea typeface="Microsoft YaHei" panose="020B0503020204020204" pitchFamily="34" charset="-122"/>
              </a:rPr>
              <a:t>和</a:t>
            </a:r>
            <a:r>
              <a:rPr lang="en-US" altLang="zh-CN" sz="800" b="0" i="0">
                <a:solidFill>
                  <a:srgbClr val="333333"/>
                </a:solidFill>
                <a:effectLst/>
                <a:latin typeface="Microsoft YaHei" panose="020B0503020204020204" pitchFamily="34" charset="-122"/>
                <a:ea typeface="Microsoft YaHei" panose="020B0503020204020204" pitchFamily="34" charset="-122"/>
              </a:rPr>
              <a:t>ei</a:t>
            </a:r>
            <a:r>
              <a:rPr lang="zh-CN" altLang="en-US" sz="800" b="0" i="0">
                <a:solidFill>
                  <a:srgbClr val="333333"/>
                </a:solidFill>
                <a:effectLst/>
                <a:latin typeface="Microsoft YaHei" panose="020B0503020204020204" pitchFamily="34" charset="-122"/>
                <a:ea typeface="Microsoft YaHei" panose="020B0503020204020204" pitchFamily="34" charset="-122"/>
              </a:rPr>
              <a:t>的单词编一个故事帮助我记忆这些单词</a:t>
            </a:r>
          </a:p>
          <a:p>
            <a:pPr algn="l"/>
            <a:r>
              <a:rPr lang="en-US" altLang="zh-CN" sz="800" b="1" i="0">
                <a:solidFill>
                  <a:srgbClr val="333333"/>
                </a:solidFill>
                <a:effectLst/>
                <a:latin typeface="Microsoft YaHei" panose="020B0503020204020204" pitchFamily="34" charset="-122"/>
                <a:ea typeface="Microsoft YaHei" panose="020B0503020204020204" pitchFamily="34" charset="-122"/>
              </a:rPr>
              <a:t>ChatAI: </a:t>
            </a:r>
            <a:r>
              <a:rPr lang="en-US" altLang="zh-CN" sz="800" b="0" i="0">
                <a:solidFill>
                  <a:srgbClr val="333333"/>
                </a:solidFill>
                <a:effectLst/>
                <a:latin typeface="Microsoft YaHei" panose="020B0503020204020204" pitchFamily="34" charset="-122"/>
                <a:ea typeface="Microsoft YaHei" panose="020B0503020204020204" pitchFamily="34" charset="-122"/>
              </a:rPr>
              <a:t>Once upon a time, in a small town, there lived a boy named Ray. Ray was known for his love of exploration and adventure. One day, while playing outside, he discovered a mysterious key buried in the ground. The key had an intricate design, and Ray's curiosity was piqued.</a:t>
            </a:r>
            <a:br>
              <a:rPr lang="en-US" altLang="zh-CN" sz="800" b="0" i="0">
                <a:solidFill>
                  <a:srgbClr val="333333"/>
                </a:solidFill>
                <a:effectLst/>
                <a:latin typeface="Microsoft YaHei" panose="020B0503020204020204" pitchFamily="34" charset="-122"/>
                <a:ea typeface="Microsoft YaHei" panose="020B0503020204020204" pitchFamily="34" charset="-122"/>
              </a:rPr>
            </a:br>
            <a:br>
              <a:rPr lang="en-US" altLang="zh-CN" sz="800" b="0" i="0">
                <a:solidFill>
                  <a:srgbClr val="333333"/>
                </a:solidFill>
                <a:effectLst/>
                <a:latin typeface="Microsoft YaHei" panose="020B0503020204020204" pitchFamily="34" charset="-122"/>
                <a:ea typeface="Microsoft YaHei" panose="020B0503020204020204" pitchFamily="34" charset="-122"/>
              </a:rPr>
            </a:br>
            <a:r>
              <a:rPr lang="en-US" altLang="zh-CN" sz="800" b="0" i="0">
                <a:solidFill>
                  <a:srgbClr val="333333"/>
                </a:solidFill>
                <a:effectLst/>
                <a:latin typeface="Microsoft YaHei" panose="020B0503020204020204" pitchFamily="34" charset="-122"/>
                <a:ea typeface="Microsoft YaHei" panose="020B0503020204020204" pitchFamily="34" charset="-122"/>
              </a:rPr>
              <a:t>Excited and intrigued, Ray decided to take the key to his friend, a girl named Emily who was known for her wisdom and intelligence. As Ray showed her the key, Emily's eyes widened in surprise. She recognized the key as a symbol of power and mystery.</a:t>
            </a:r>
            <a:br>
              <a:rPr lang="en-US" altLang="zh-CN" sz="800" b="0" i="0">
                <a:solidFill>
                  <a:srgbClr val="333333"/>
                </a:solidFill>
                <a:effectLst/>
                <a:latin typeface="Microsoft YaHei" panose="020B0503020204020204" pitchFamily="34" charset="-122"/>
                <a:ea typeface="Microsoft YaHei" panose="020B0503020204020204" pitchFamily="34" charset="-122"/>
              </a:rPr>
            </a:br>
            <a:br>
              <a:rPr lang="en-US" altLang="zh-CN" sz="800" b="0" i="0">
                <a:solidFill>
                  <a:srgbClr val="333333"/>
                </a:solidFill>
                <a:effectLst/>
                <a:latin typeface="Microsoft YaHei" panose="020B0503020204020204" pitchFamily="34" charset="-122"/>
                <a:ea typeface="Microsoft YaHei" panose="020B0503020204020204" pitchFamily="34" charset="-122"/>
              </a:rPr>
            </a:br>
            <a:r>
              <a:rPr lang="en-US" altLang="zh-CN" sz="800" b="0" i="0">
                <a:solidFill>
                  <a:srgbClr val="333333"/>
                </a:solidFill>
                <a:effectLst/>
                <a:latin typeface="Microsoft YaHei" panose="020B0503020204020204" pitchFamily="34" charset="-122"/>
                <a:ea typeface="Microsoft YaHei" panose="020B0503020204020204" pitchFamily="34" charset="-122"/>
              </a:rPr>
              <a:t>Together, Ray and Emily embarked on a journey to uncover the secrets of the key. They traveled through fields and forests, facing challenges and obstacles along the way. As they delved deeper into the mystery, they encountered strange noises and eerie shadows that tested their courage.</a:t>
            </a:r>
            <a:br>
              <a:rPr lang="en-US" altLang="zh-CN" sz="800" b="0" i="0">
                <a:solidFill>
                  <a:srgbClr val="333333"/>
                </a:solidFill>
                <a:effectLst/>
                <a:latin typeface="Microsoft YaHei" panose="020B0503020204020204" pitchFamily="34" charset="-122"/>
                <a:ea typeface="Microsoft YaHei" panose="020B0503020204020204" pitchFamily="34" charset="-122"/>
              </a:rPr>
            </a:br>
            <a:br>
              <a:rPr lang="en-US" altLang="zh-CN" sz="800" b="0" i="0">
                <a:solidFill>
                  <a:srgbClr val="333333"/>
                </a:solidFill>
                <a:effectLst/>
                <a:latin typeface="Microsoft YaHei" panose="020B0503020204020204" pitchFamily="34" charset="-122"/>
                <a:ea typeface="Microsoft YaHei" panose="020B0503020204020204" pitchFamily="34" charset="-122"/>
              </a:rPr>
            </a:br>
            <a:r>
              <a:rPr lang="en-US" altLang="zh-CN" sz="800" b="0" i="0">
                <a:solidFill>
                  <a:srgbClr val="333333"/>
                </a:solidFill>
                <a:effectLst/>
                <a:latin typeface="Microsoft YaHei" panose="020B0503020204020204" pitchFamily="34" charset="-122"/>
                <a:ea typeface="Microsoft YaHei" panose="020B0503020204020204" pitchFamily="34" charset="-122"/>
              </a:rPr>
              <a:t>With Emily's guidance and Ray's determination, they finally reached a hidden chamber where a deity awaited them. The deity revealed that the key would unlock a treasure that had been lost for centuries. It was a moment of awe and wonder as Ray and Emily realized the significance of their discovery.</a:t>
            </a:r>
            <a:br>
              <a:rPr lang="en-US" altLang="zh-CN" sz="800" b="0" i="0">
                <a:solidFill>
                  <a:srgbClr val="333333"/>
                </a:solidFill>
                <a:effectLst/>
                <a:latin typeface="Microsoft YaHei" panose="020B0503020204020204" pitchFamily="34" charset="-122"/>
                <a:ea typeface="Microsoft YaHei" panose="020B0503020204020204" pitchFamily="34" charset="-122"/>
              </a:rPr>
            </a:br>
            <a:br>
              <a:rPr lang="en-US" altLang="zh-CN" sz="800" b="0" i="0">
                <a:solidFill>
                  <a:srgbClr val="333333"/>
                </a:solidFill>
                <a:effectLst/>
                <a:latin typeface="Microsoft YaHei" panose="020B0503020204020204" pitchFamily="34" charset="-122"/>
                <a:ea typeface="Microsoft YaHei" panose="020B0503020204020204" pitchFamily="34" charset="-122"/>
              </a:rPr>
            </a:br>
            <a:r>
              <a:rPr lang="en-US" altLang="zh-CN" sz="800" b="0" i="0">
                <a:solidFill>
                  <a:srgbClr val="333333"/>
                </a:solidFill>
                <a:effectLst/>
                <a:latin typeface="Microsoft YaHei" panose="020B0503020204020204" pitchFamily="34" charset="-122"/>
                <a:ea typeface="Microsoft YaHei" panose="020B0503020204020204" pitchFamily="34" charset="-122"/>
              </a:rPr>
              <a:t>As they returned to the town, carrying the key and the knowledge of the treasure, they knew that their journey had changed them forever. Ray and Emily's story of bravery, friendship, and discovery would be remembered for generations to come, inspiring others to never stop seeking adventure and knowledge.</a:t>
            </a:r>
          </a:p>
        </p:txBody>
      </p:sp>
      <p:sp>
        <p:nvSpPr>
          <p:cNvPr id="7" name="矩形 6"/>
          <p:cNvSpPr/>
          <p:nvPr/>
        </p:nvSpPr>
        <p:spPr>
          <a:xfrm>
            <a:off x="407670" y="434975"/>
            <a:ext cx="5139055"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r>
              <a:rPr lang="zh-CN" b="1" u="sng" dirty="0">
                <a:solidFill>
                  <a:schemeClr val="tx1"/>
                </a:solidFill>
                <a:sym typeface="+mn-ea"/>
              </a:rPr>
              <a:t>大语言模型如何帮助你更好的记忆这些单词</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113780" y="424815"/>
            <a:ext cx="5251450"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t" anchorCtr="0"/>
          <a:lstStyle/>
          <a:p>
            <a:pPr algn="l"/>
            <a:r>
              <a:rPr lang="zh-CN" b="1">
                <a:solidFill>
                  <a:schemeClr val="tx1"/>
                </a:solidFill>
                <a:sym typeface="+mn-ea"/>
              </a:rPr>
              <a:t>记录词汇：</a:t>
            </a:r>
            <a:br>
              <a:rPr lang="zh-CN">
                <a:solidFill>
                  <a:schemeClr val="tx1"/>
                </a:solidFill>
              </a:rPr>
            </a:br>
            <a:endParaRPr lang="zh-CN">
              <a:solidFill>
                <a:schemeClr val="tx1"/>
              </a:solidFill>
            </a:endParaRPr>
          </a:p>
        </p:txBody>
      </p:sp>
      <p:sp>
        <p:nvSpPr>
          <p:cNvPr id="4" name="矩形 3"/>
          <p:cNvSpPr/>
          <p:nvPr/>
        </p:nvSpPr>
        <p:spPr>
          <a:xfrm>
            <a:off x="189865" y="215900"/>
            <a:ext cx="11812905" cy="6405245"/>
          </a:xfrm>
          <a:prstGeom prst="rect">
            <a:avLst/>
          </a:prstGeom>
          <a:noFill/>
          <a:ln w="22225">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7" name="矩形 6"/>
          <p:cNvSpPr/>
          <p:nvPr/>
        </p:nvSpPr>
        <p:spPr>
          <a:xfrm>
            <a:off x="272939" y="236855"/>
            <a:ext cx="5139055"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indent="0" algn="ctr" fontAlgn="auto">
              <a:lnSpc>
                <a:spcPct val="150000"/>
              </a:lnSpc>
            </a:pPr>
            <a:endParaRPr lang="zh-CN" altLang="en-US" b="1" u="sng" dirty="0">
              <a:solidFill>
                <a:schemeClr val="tx1"/>
              </a:solidFill>
              <a:sym typeface="+mn-ea"/>
            </a:endParaRPr>
          </a:p>
        </p:txBody>
      </p:sp>
      <p:graphicFrame>
        <p:nvGraphicFramePr>
          <p:cNvPr id="2" name="表格 1"/>
          <p:cNvGraphicFramePr/>
          <p:nvPr>
            <p:custDataLst>
              <p:tags r:id="rId1"/>
            </p:custDataLst>
          </p:nvPr>
        </p:nvGraphicFramePr>
        <p:xfrm>
          <a:off x="5546725" y="1290955"/>
          <a:ext cx="6539119" cy="5121275"/>
        </p:xfrm>
        <a:graphic>
          <a:graphicData uri="http://schemas.openxmlformats.org/drawingml/2006/table">
            <a:tbl>
              <a:tblPr firstRow="1" bandRow="1">
                <a:tableStyleId>{5C22544A-7EE6-4342-B048-85BDC9FD1C3A}</a:tableStyleId>
              </a:tblPr>
              <a:tblGrid>
                <a:gridCol w="1348454">
                  <a:extLst>
                    <a:ext uri="{9D8B030D-6E8A-4147-A177-3AD203B41FA5}">
                      <a16:colId xmlns:a16="http://schemas.microsoft.com/office/drawing/2014/main" val="20000"/>
                    </a:ext>
                  </a:extLst>
                </a:gridCol>
                <a:gridCol w="1438175">
                  <a:extLst>
                    <a:ext uri="{9D8B030D-6E8A-4147-A177-3AD203B41FA5}">
                      <a16:colId xmlns:a16="http://schemas.microsoft.com/office/drawing/2014/main" val="20001"/>
                    </a:ext>
                  </a:extLst>
                </a:gridCol>
                <a:gridCol w="3752490">
                  <a:extLst>
                    <a:ext uri="{9D8B030D-6E8A-4147-A177-3AD203B41FA5}">
                      <a16:colId xmlns:a16="http://schemas.microsoft.com/office/drawing/2014/main" val="20002"/>
                    </a:ext>
                  </a:extLst>
                </a:gridCol>
              </a:tblGrid>
              <a:tr h="678815">
                <a:tc>
                  <a:txBody>
                    <a:bodyPr/>
                    <a:lstStyle/>
                    <a:p>
                      <a:pPr algn="ctr">
                        <a:buNone/>
                      </a:pPr>
                      <a:r>
                        <a:rPr lang="zh-CN" altLang="en-US"/>
                        <a:t>原单词</a:t>
                      </a:r>
                    </a:p>
                  </a:txBody>
                  <a:tcPr>
                    <a:solidFill>
                      <a:schemeClr val="accent2"/>
                    </a:solidFill>
                  </a:tcPr>
                </a:tc>
                <a:tc>
                  <a:txBody>
                    <a:bodyPr/>
                    <a:lstStyle/>
                    <a:p>
                      <a:pPr algn="ctr">
                        <a:buNone/>
                      </a:pPr>
                      <a:r>
                        <a:rPr lang="zh-CN" altLang="en-US"/>
                        <a:t>近义词</a:t>
                      </a:r>
                      <a:endParaRPr lang="en-US" altLang="zh-CN"/>
                    </a:p>
                    <a:p>
                      <a:pPr algn="ctr">
                        <a:buNone/>
                      </a:pPr>
                      <a:r>
                        <a:rPr lang="zh-CN" altLang="en-US"/>
                        <a:t>同义词</a:t>
                      </a:r>
                    </a:p>
                  </a:txBody>
                  <a:tcPr>
                    <a:solidFill>
                      <a:schemeClr val="accent2"/>
                    </a:solidFill>
                  </a:tcPr>
                </a:tc>
                <a:tc>
                  <a:txBody>
                    <a:bodyPr/>
                    <a:lstStyle/>
                    <a:p>
                      <a:pPr algn="ctr">
                        <a:buNone/>
                      </a:pPr>
                      <a:r>
                        <a:rPr lang="zh-CN" altLang="en-US"/>
                        <a:t>翻译</a:t>
                      </a:r>
                    </a:p>
                    <a:p>
                      <a:pPr algn="ctr">
                        <a:buNone/>
                      </a:pPr>
                      <a:r>
                        <a:rPr lang="zh-CN" altLang="en-US" sz="1800">
                          <a:sym typeface="+mn-ea"/>
                        </a:rPr>
                        <a:t>（差别）</a:t>
                      </a:r>
                      <a:endParaRPr lang="zh-CN" altLang="en-US"/>
                    </a:p>
                  </a:txBody>
                  <a:tcPr>
                    <a:solidFill>
                      <a:schemeClr val="accent2"/>
                    </a:solidFill>
                  </a:tcPr>
                </a:tc>
                <a:extLst>
                  <a:ext uri="{0D108BD9-81ED-4DB2-BD59-A6C34878D82A}">
                    <a16:rowId xmlns:a16="http://schemas.microsoft.com/office/drawing/2014/main" val="10000"/>
                  </a:ext>
                </a:extLst>
              </a:tr>
              <a:tr h="438150">
                <a:tc rowSpan="10">
                  <a:txBody>
                    <a:bodyPr/>
                    <a:lstStyle/>
                    <a:p>
                      <a:pPr algn="ctr">
                        <a:buNone/>
                      </a:pPr>
                      <a:r>
                        <a:rPr lang="en-US" altLang="zh-CN" dirty="0"/>
                        <a:t>Sad</a:t>
                      </a:r>
                      <a:endParaRPr lang="zh-CN" altLang="en-US" dirty="0"/>
                    </a:p>
                  </a:txBody>
                  <a:tcPr/>
                </a:tc>
                <a:tc>
                  <a:txBody>
                    <a:bodyPr/>
                    <a:lstStyle/>
                    <a:p>
                      <a:pPr algn="ctr">
                        <a:buNone/>
                      </a:pPr>
                      <a:r>
                        <a:rPr lang="en-US" altLang="zh-CN" dirty="0"/>
                        <a:t>Unhappy</a:t>
                      </a:r>
                      <a:endParaRPr lang="zh-CN" altLang="en-US" dirty="0"/>
                    </a:p>
                  </a:txBody>
                  <a:tcPr/>
                </a:tc>
                <a:tc>
                  <a:txBody>
                    <a:bodyPr/>
                    <a:lstStyle/>
                    <a:p>
                      <a:pPr algn="l">
                        <a:buNone/>
                      </a:pPr>
                      <a:r>
                        <a:rPr lang="zh-CN" altLang="en-US" sz="1200" b="0" i="0" dirty="0">
                          <a:solidFill>
                            <a:srgbClr val="333333"/>
                          </a:solidFill>
                          <a:effectLst/>
                          <a:highlight>
                            <a:srgbClr val="FFFFFF"/>
                          </a:highlight>
                          <a:latin typeface="Microsoft YaHei" panose="020B0503020204020204" pitchFamily="34" charset="-122"/>
                          <a:ea typeface="Microsoft YaHei" panose="020B0503020204020204" pitchFamily="34" charset="-122"/>
                        </a:rPr>
                        <a:t>表示一种一般意义上的不开心或不快乐，程度较轻。</a:t>
                      </a:r>
                      <a:endParaRPr lang="zh-CN" altLang="en-US" sz="1200" dirty="0"/>
                    </a:p>
                  </a:txBody>
                  <a:tcPr/>
                </a:tc>
                <a:extLst>
                  <a:ext uri="{0D108BD9-81ED-4DB2-BD59-A6C34878D82A}">
                    <a16:rowId xmlns:a16="http://schemas.microsoft.com/office/drawing/2014/main" val="10001"/>
                  </a:ext>
                </a:extLst>
              </a:tr>
              <a:tr h="438785">
                <a:tc vMerge="1">
                  <a:txBody>
                    <a:bodyPr/>
                    <a:lstStyle/>
                    <a:p>
                      <a:endParaRPr lang="zh-CN"/>
                    </a:p>
                  </a:txBody>
                  <a:tcPr/>
                </a:tc>
                <a:tc>
                  <a:txBody>
                    <a:bodyPr/>
                    <a:lstStyle/>
                    <a:p>
                      <a:pPr algn="ctr">
                        <a:buNone/>
                      </a:pPr>
                      <a:r>
                        <a:rPr lang="en-US" altLang="zh-CN" dirty="0"/>
                        <a:t>Sorrowful</a:t>
                      </a:r>
                      <a:endParaRPr lang="zh-CN" altLang="en-US" dirty="0"/>
                    </a:p>
                  </a:txBody>
                  <a:tcPr/>
                </a:tc>
                <a:tc>
                  <a:txBody>
                    <a:bodyPr/>
                    <a:lstStyle/>
                    <a:p>
                      <a:pPr algn="l">
                        <a:buNone/>
                      </a:pPr>
                      <a:r>
                        <a:rPr lang="zh-CN" altLang="en-US" sz="1200" b="0" i="0" dirty="0">
                          <a:solidFill>
                            <a:srgbClr val="333333"/>
                          </a:solidFill>
                          <a:effectLst/>
                          <a:highlight>
                            <a:srgbClr val="FFFFFF"/>
                          </a:highlight>
                          <a:latin typeface="Microsoft YaHei" panose="020B0503020204020204" pitchFamily="34" charset="-122"/>
                          <a:ea typeface="Microsoft YaHei" panose="020B0503020204020204" pitchFamily="34" charset="-122"/>
                        </a:rPr>
                        <a:t>更强烈地描述深刻的悲伤或悲痛之情。</a:t>
                      </a:r>
                      <a:endParaRPr lang="zh-CN" altLang="en-US" sz="1200" dirty="0"/>
                    </a:p>
                  </a:txBody>
                  <a:tcPr/>
                </a:tc>
                <a:extLst>
                  <a:ext uri="{0D108BD9-81ED-4DB2-BD59-A6C34878D82A}">
                    <a16:rowId xmlns:a16="http://schemas.microsoft.com/office/drawing/2014/main" val="10002"/>
                  </a:ext>
                </a:extLst>
              </a:tr>
              <a:tr h="438150">
                <a:tc vMerge="1">
                  <a:txBody>
                    <a:bodyPr/>
                    <a:lstStyle/>
                    <a:p>
                      <a:endParaRPr lang="zh-CN"/>
                    </a:p>
                  </a:txBody>
                  <a:tcPr/>
                </a:tc>
                <a:tc>
                  <a:txBody>
                    <a:bodyPr/>
                    <a:lstStyle/>
                    <a:p>
                      <a:pPr algn="ctr">
                        <a:buNone/>
                      </a:pPr>
                      <a:r>
                        <a:rPr lang="en-US" altLang="zh-CN" dirty="0"/>
                        <a:t>melancholy</a:t>
                      </a:r>
                      <a:endParaRPr lang="zh-CN" altLang="en-US" dirty="0"/>
                    </a:p>
                  </a:txBody>
                  <a:tcPr/>
                </a:tc>
                <a:tc>
                  <a:txBody>
                    <a:bodyPr/>
                    <a:lstStyle/>
                    <a:p>
                      <a:pPr algn="l">
                        <a:buNone/>
                      </a:pPr>
                      <a:r>
                        <a:rPr lang="zh-CN" altLang="en-US" sz="1200" b="0" i="0" dirty="0">
                          <a:solidFill>
                            <a:srgbClr val="333333"/>
                          </a:solidFill>
                          <a:effectLst/>
                          <a:highlight>
                            <a:srgbClr val="FFFFFF"/>
                          </a:highlight>
                          <a:latin typeface="Microsoft YaHei" panose="020B0503020204020204" pitchFamily="34" charset="-122"/>
                          <a:ea typeface="Microsoft YaHei" panose="020B0503020204020204" pitchFamily="34" charset="-122"/>
                        </a:rPr>
                        <a:t>有一种忧郁、伤感或深沉的情感，通常带有哀愁的意味。</a:t>
                      </a:r>
                      <a:endParaRPr lang="zh-CN" altLang="en-US" sz="1200" dirty="0"/>
                    </a:p>
                  </a:txBody>
                  <a:tcPr/>
                </a:tc>
                <a:extLst>
                  <a:ext uri="{0D108BD9-81ED-4DB2-BD59-A6C34878D82A}">
                    <a16:rowId xmlns:a16="http://schemas.microsoft.com/office/drawing/2014/main" val="10003"/>
                  </a:ext>
                </a:extLst>
              </a:tr>
              <a:tr h="439420">
                <a:tc vMerge="1">
                  <a:txBody>
                    <a:bodyPr/>
                    <a:lstStyle/>
                    <a:p>
                      <a:endParaRPr lang="zh-CN"/>
                    </a:p>
                  </a:txBody>
                  <a:tcPr/>
                </a:tc>
                <a:tc>
                  <a:txBody>
                    <a:bodyPr/>
                    <a:lstStyle/>
                    <a:p>
                      <a:pPr algn="ctr">
                        <a:buNone/>
                      </a:pPr>
                      <a:r>
                        <a:rPr lang="en-US" altLang="zh-CN" dirty="0"/>
                        <a:t>Miserable</a:t>
                      </a:r>
                      <a:endParaRPr lang="zh-CN" altLang="en-US" dirty="0"/>
                    </a:p>
                  </a:txBody>
                  <a:tcPr/>
                </a:tc>
                <a:tc>
                  <a:txBody>
                    <a:bodyPr/>
                    <a:lstStyle/>
                    <a:p>
                      <a:pPr algn="l">
                        <a:buNone/>
                      </a:pPr>
                      <a:r>
                        <a:rPr lang="zh-CN" altLang="en-US" sz="12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强调极度的不幸或痛苦，通常比较强烈和持久。</a:t>
                      </a:r>
                      <a:endParaRPr lang="zh-CN" altLang="en-US" sz="1200" dirty="0"/>
                    </a:p>
                  </a:txBody>
                  <a:tcPr/>
                </a:tc>
                <a:extLst>
                  <a:ext uri="{0D108BD9-81ED-4DB2-BD59-A6C34878D82A}">
                    <a16:rowId xmlns:a16="http://schemas.microsoft.com/office/drawing/2014/main" val="10004"/>
                  </a:ext>
                </a:extLst>
              </a:tr>
              <a:tr h="438150">
                <a:tc vMerge="1">
                  <a:txBody>
                    <a:bodyPr/>
                    <a:lstStyle/>
                    <a:p>
                      <a:endParaRPr lang="zh-CN"/>
                    </a:p>
                  </a:txBody>
                  <a:tcPr/>
                </a:tc>
                <a:tc>
                  <a:txBody>
                    <a:bodyPr/>
                    <a:lstStyle/>
                    <a:p>
                      <a:pPr algn="ctr">
                        <a:buNone/>
                      </a:pPr>
                      <a:r>
                        <a:rPr lang="en-US" altLang="zh-CN" dirty="0"/>
                        <a:t>Depressed</a:t>
                      </a:r>
                      <a:endParaRPr lang="zh-CN" altLang="en-US" dirty="0"/>
                    </a:p>
                  </a:txBody>
                  <a:tcPr/>
                </a:tc>
                <a:tc>
                  <a:txBody>
                    <a:bodyPr/>
                    <a:lstStyle/>
                    <a:p>
                      <a:pPr algn="l">
                        <a:buNone/>
                      </a:pPr>
                      <a:r>
                        <a:rPr lang="zh-CN" altLang="en-US" sz="1200" b="0" i="0" dirty="0">
                          <a:solidFill>
                            <a:srgbClr val="333333"/>
                          </a:solidFill>
                          <a:effectLst/>
                          <a:highlight>
                            <a:srgbClr val="FFFFFF"/>
                          </a:highlight>
                          <a:latin typeface="Microsoft YaHei" panose="020B0503020204020204" pitchFamily="34" charset="-122"/>
                          <a:ea typeface="Microsoft YaHei" panose="020B0503020204020204" pitchFamily="34" charset="-122"/>
                        </a:rPr>
                        <a:t>沮丧、低落的心情，通常指情绪上的沉重感。</a:t>
                      </a:r>
                      <a:endParaRPr lang="zh-CN" altLang="en-US" sz="1200" dirty="0"/>
                    </a:p>
                  </a:txBody>
                  <a:tcPr/>
                </a:tc>
                <a:extLst>
                  <a:ext uri="{0D108BD9-81ED-4DB2-BD59-A6C34878D82A}">
                    <a16:rowId xmlns:a16="http://schemas.microsoft.com/office/drawing/2014/main" val="10005"/>
                  </a:ext>
                </a:extLst>
              </a:tr>
              <a:tr h="438785">
                <a:tc vMerge="1">
                  <a:txBody>
                    <a:bodyPr/>
                    <a:lstStyle/>
                    <a:p>
                      <a:endParaRPr lang="zh-CN"/>
                    </a:p>
                  </a:txBody>
                  <a:tcPr/>
                </a:tc>
                <a:tc>
                  <a:txBody>
                    <a:bodyPr/>
                    <a:lstStyle/>
                    <a:p>
                      <a:pPr algn="ctr">
                        <a:buNone/>
                      </a:pPr>
                      <a:r>
                        <a:rPr lang="en-US" altLang="zh-CN" dirty="0"/>
                        <a:t>Downcast</a:t>
                      </a:r>
                      <a:endParaRPr lang="zh-CN" altLang="en-US" dirty="0"/>
                    </a:p>
                  </a:txBody>
                  <a:tcPr/>
                </a:tc>
                <a:tc>
                  <a:txBody>
                    <a:bodyPr/>
                    <a:lstStyle/>
                    <a:p>
                      <a:pPr algn="l">
                        <a:buNone/>
                      </a:pPr>
                      <a:r>
                        <a:rPr lang="zh-CN" altLang="en-US" sz="1200" b="0" i="0" dirty="0">
                          <a:solidFill>
                            <a:srgbClr val="333333"/>
                          </a:solidFill>
                          <a:effectLst/>
                          <a:highlight>
                            <a:srgbClr val="FFFFFF"/>
                          </a:highlight>
                          <a:latin typeface="Microsoft YaHei" panose="020B0503020204020204" pitchFamily="34" charset="-122"/>
                          <a:ea typeface="Microsoft YaHei" panose="020B0503020204020204" pitchFamily="34" charset="-122"/>
                        </a:rPr>
                        <a:t>意气消沉、萎靡不振的状态。</a:t>
                      </a:r>
                      <a:endParaRPr lang="zh-CN" altLang="en-US" sz="1200" dirty="0"/>
                    </a:p>
                  </a:txBody>
                  <a:tcPr/>
                </a:tc>
                <a:extLst>
                  <a:ext uri="{0D108BD9-81ED-4DB2-BD59-A6C34878D82A}">
                    <a16:rowId xmlns:a16="http://schemas.microsoft.com/office/drawing/2014/main" val="10006"/>
                  </a:ext>
                </a:extLst>
              </a:tr>
              <a:tr h="438150">
                <a:tc vMerge="1">
                  <a:txBody>
                    <a:bodyPr/>
                    <a:lstStyle/>
                    <a:p>
                      <a:endParaRPr lang="zh-CN"/>
                    </a:p>
                  </a:txBody>
                  <a:tcPr/>
                </a:tc>
                <a:tc>
                  <a:txBody>
                    <a:bodyPr/>
                    <a:lstStyle/>
                    <a:p>
                      <a:pPr algn="ctr">
                        <a:buNone/>
                      </a:pPr>
                      <a:r>
                        <a:rPr lang="en-US" altLang="zh-CN" dirty="0"/>
                        <a:t>Gloomy</a:t>
                      </a:r>
                      <a:endParaRPr lang="zh-CN" altLang="en-US" dirty="0"/>
                    </a:p>
                  </a:txBody>
                  <a:tcPr/>
                </a:tc>
                <a:tc>
                  <a:txBody>
                    <a:bodyPr/>
                    <a:lstStyle/>
                    <a:p>
                      <a:pPr algn="l">
                        <a:buNone/>
                      </a:pPr>
                      <a:r>
                        <a:rPr lang="zh-CN" altLang="en-US" sz="1200" b="0" i="0" dirty="0">
                          <a:solidFill>
                            <a:srgbClr val="333333"/>
                          </a:solidFill>
                          <a:effectLst/>
                          <a:highlight>
                            <a:srgbClr val="FFFFFF"/>
                          </a:highlight>
                          <a:latin typeface="Microsoft YaHei" panose="020B0503020204020204" pitchFamily="34" charset="-122"/>
                          <a:ea typeface="Microsoft YaHei" panose="020B0503020204020204" pitchFamily="34" charset="-122"/>
                        </a:rPr>
                        <a:t>没有希望或光明，情绪低落。</a:t>
                      </a:r>
                      <a:endParaRPr lang="zh-CN" altLang="en-US" sz="1200" dirty="0"/>
                    </a:p>
                  </a:txBody>
                  <a:tcPr/>
                </a:tc>
                <a:extLst>
                  <a:ext uri="{0D108BD9-81ED-4DB2-BD59-A6C34878D82A}">
                    <a16:rowId xmlns:a16="http://schemas.microsoft.com/office/drawing/2014/main" val="10007"/>
                  </a:ext>
                </a:extLst>
              </a:tr>
              <a:tr h="439420">
                <a:tc vMerge="1">
                  <a:txBody>
                    <a:bodyPr/>
                    <a:lstStyle/>
                    <a:p>
                      <a:endParaRPr lang="zh-CN"/>
                    </a:p>
                  </a:txBody>
                  <a:tcPr/>
                </a:tc>
                <a:tc>
                  <a:txBody>
                    <a:bodyPr/>
                    <a:lstStyle/>
                    <a:p>
                      <a:pPr algn="ctr">
                        <a:buNone/>
                      </a:pPr>
                      <a:r>
                        <a:rPr lang="en-US" altLang="zh-CN" dirty="0"/>
                        <a:t>Despondent</a:t>
                      </a:r>
                      <a:endParaRPr lang="zh-CN" altLang="en-US" dirty="0"/>
                    </a:p>
                  </a:txBody>
                  <a:tcPr/>
                </a:tc>
                <a:tc>
                  <a:txBody>
                    <a:bodyPr/>
                    <a:lstStyle/>
                    <a:p>
                      <a:pPr algn="l">
                        <a:buNone/>
                      </a:pPr>
                      <a:r>
                        <a:rPr lang="zh-CN" altLang="en-US" sz="1200" b="0" i="0" dirty="0">
                          <a:solidFill>
                            <a:srgbClr val="333333"/>
                          </a:solidFill>
                          <a:effectLst/>
                          <a:highlight>
                            <a:srgbClr val="FFFFFF"/>
                          </a:highlight>
                          <a:latin typeface="Microsoft YaHei" panose="020B0503020204020204" pitchFamily="34" charset="-122"/>
                          <a:ea typeface="Microsoft YaHei" panose="020B0503020204020204" pitchFamily="34" charset="-122"/>
                        </a:rPr>
                        <a:t>表示沮丧、绝望，感到失望和无助。</a:t>
                      </a:r>
                      <a:endParaRPr lang="zh-CN" altLang="en-US" sz="1200" dirty="0"/>
                    </a:p>
                  </a:txBody>
                  <a:tcPr/>
                </a:tc>
                <a:extLst>
                  <a:ext uri="{0D108BD9-81ED-4DB2-BD59-A6C34878D82A}">
                    <a16:rowId xmlns:a16="http://schemas.microsoft.com/office/drawing/2014/main" val="10008"/>
                  </a:ext>
                </a:extLst>
              </a:tr>
              <a:tr h="438150">
                <a:tc vMerge="1">
                  <a:txBody>
                    <a:bodyPr/>
                    <a:lstStyle/>
                    <a:p>
                      <a:endParaRPr lang="zh-CN"/>
                    </a:p>
                  </a:txBody>
                  <a:tcPr/>
                </a:tc>
                <a:tc>
                  <a:txBody>
                    <a:bodyPr/>
                    <a:lstStyle/>
                    <a:p>
                      <a:pPr algn="ctr">
                        <a:buNone/>
                      </a:pPr>
                      <a:r>
                        <a:rPr lang="en-US" altLang="zh-CN" dirty="0"/>
                        <a:t>Dismal</a:t>
                      </a:r>
                      <a:endParaRPr lang="zh-CN" altLang="en-US" dirty="0"/>
                    </a:p>
                  </a:txBody>
                  <a:tcPr/>
                </a:tc>
                <a:tc>
                  <a:txBody>
                    <a:bodyPr/>
                    <a:lstStyle/>
                    <a:p>
                      <a:pPr algn="l">
                        <a:buNone/>
                      </a:pPr>
                      <a:r>
                        <a:rPr lang="zh-CN" altLang="en-US" sz="12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形容令人沮丧和阴暗的情况，通常指环境或氛围的压抑。</a:t>
                      </a:r>
                      <a:endParaRPr lang="zh-CN" altLang="en-US" sz="1200" dirty="0"/>
                    </a:p>
                  </a:txBody>
                  <a:tcPr/>
                </a:tc>
                <a:extLst>
                  <a:ext uri="{0D108BD9-81ED-4DB2-BD59-A6C34878D82A}">
                    <a16:rowId xmlns:a16="http://schemas.microsoft.com/office/drawing/2014/main" val="10009"/>
                  </a:ext>
                </a:extLst>
              </a:tr>
              <a:tr h="438785">
                <a:tc vMerge="1">
                  <a:txBody>
                    <a:bodyPr/>
                    <a:lstStyle/>
                    <a:p>
                      <a:endParaRPr lang="zh-CN"/>
                    </a:p>
                  </a:txBody>
                  <a:tcPr/>
                </a:tc>
                <a:tc>
                  <a:txBody>
                    <a:bodyPr/>
                    <a:lstStyle/>
                    <a:p>
                      <a:pPr algn="ctr">
                        <a:buNone/>
                      </a:pPr>
                      <a:r>
                        <a:rPr lang="en-US" altLang="zh-CN" dirty="0"/>
                        <a:t>Forlorn</a:t>
                      </a:r>
                      <a:endParaRPr lang="zh-CN" altLang="en-US" dirty="0"/>
                    </a:p>
                  </a:txBody>
                  <a:tcPr/>
                </a:tc>
                <a:tc>
                  <a:txBody>
                    <a:bodyPr/>
                    <a:lstStyle/>
                    <a:p>
                      <a:pPr algn="l">
                        <a:buNone/>
                      </a:pPr>
                      <a:r>
                        <a:rPr lang="zh-CN" altLang="en-US" sz="1200" b="0" i="0" dirty="0">
                          <a:solidFill>
                            <a:srgbClr val="333333"/>
                          </a:solidFill>
                          <a:effectLst/>
                          <a:highlight>
                            <a:srgbClr val="FFFFFF"/>
                          </a:highlight>
                          <a:latin typeface="Microsoft YaHei" panose="020B0503020204020204" pitchFamily="34" charset="-122"/>
                          <a:ea typeface="Microsoft YaHei" panose="020B0503020204020204" pitchFamily="34" charset="-122"/>
                        </a:rPr>
                        <a:t>孤独、凄凉、被抛弃的感觉，常指因孤独或失望而感受到的心痛。</a:t>
                      </a:r>
                      <a:endParaRPr lang="zh-CN" altLang="en-US" sz="1200" dirty="0"/>
                    </a:p>
                  </a:txBody>
                  <a:tcPr/>
                </a:tc>
                <a:extLst>
                  <a:ext uri="{0D108BD9-81ED-4DB2-BD59-A6C34878D82A}">
                    <a16:rowId xmlns:a16="http://schemas.microsoft.com/office/drawing/2014/main" val="10010"/>
                  </a:ext>
                </a:extLst>
              </a:tr>
            </a:tbl>
          </a:graphicData>
        </a:graphic>
      </p:graphicFrame>
      <p:sp>
        <p:nvSpPr>
          <p:cNvPr id="13" name="文本框 12"/>
          <p:cNvSpPr txBox="1"/>
          <p:nvPr/>
        </p:nvSpPr>
        <p:spPr>
          <a:xfrm>
            <a:off x="407670" y="424815"/>
            <a:ext cx="5139055" cy="922020"/>
          </a:xfrm>
          <a:prstGeom prst="rect">
            <a:avLst/>
          </a:prstGeom>
          <a:noFill/>
        </p:spPr>
        <p:txBody>
          <a:bodyPr wrap="square" rtlCol="0" anchor="t">
            <a:spAutoFit/>
          </a:bodyPr>
          <a:lstStyle/>
          <a:p>
            <a:pPr indent="0" algn="ctr" fontAlgn="auto">
              <a:lnSpc>
                <a:spcPct val="150000"/>
              </a:lnSpc>
            </a:pPr>
            <a:r>
              <a:rPr lang="zh-CN" b="1" dirty="0">
                <a:solidFill>
                  <a:schemeClr val="tx1"/>
                </a:solidFill>
                <a:sym typeface="+mn-ea"/>
              </a:rPr>
              <a:t>挑出3-5个你感兴趣的形容词。利用人工智能列出10个跟这些词汇意思相近的同义词或者近义词</a:t>
            </a:r>
            <a:endParaRPr lang="zh-CN" altLang="en-US" b="1" dirty="0">
              <a:solidFill>
                <a:schemeClr val="tx1"/>
              </a:solidFill>
              <a:sym typeface="+mn-ea"/>
            </a:endParaRPr>
          </a:p>
        </p:txBody>
      </p:sp>
      <p:sp>
        <p:nvSpPr>
          <p:cNvPr id="14" name="文本框 13"/>
          <p:cNvSpPr txBox="1"/>
          <p:nvPr/>
        </p:nvSpPr>
        <p:spPr>
          <a:xfrm>
            <a:off x="546100" y="1985010"/>
            <a:ext cx="1122680" cy="368300"/>
          </a:xfrm>
          <a:prstGeom prst="rect">
            <a:avLst/>
          </a:prstGeom>
          <a:noFill/>
        </p:spPr>
        <p:txBody>
          <a:bodyPr wrap="none" rtlCol="0" anchor="t">
            <a:spAutoFit/>
          </a:bodyPr>
          <a:lstStyle/>
          <a:p>
            <a:r>
              <a:rPr lang="zh-CN" sz="1400" b="1">
                <a:sym typeface="+mn-ea"/>
              </a:rPr>
              <a:t>案例参考</a:t>
            </a:r>
            <a:r>
              <a:rPr lang="zh-CN" b="1">
                <a:sym typeface="+mn-ea"/>
              </a:rPr>
              <a:t>：</a:t>
            </a:r>
            <a:endParaRPr lang="zh-CN" altLang="en-US"/>
          </a:p>
        </p:txBody>
      </p:sp>
      <p:sp>
        <p:nvSpPr>
          <p:cNvPr id="6" name="文本框 5">
            <a:extLst>
              <a:ext uri="{FF2B5EF4-FFF2-40B4-BE49-F238E27FC236}">
                <a16:creationId xmlns:a16="http://schemas.microsoft.com/office/drawing/2014/main" id="{F6FDE217-2AE1-9C46-2946-8C980FB3BFE0}"/>
              </a:ext>
            </a:extLst>
          </p:cNvPr>
          <p:cNvSpPr txBox="1"/>
          <p:nvPr/>
        </p:nvSpPr>
        <p:spPr>
          <a:xfrm>
            <a:off x="546100" y="2639562"/>
            <a:ext cx="6095170" cy="3139321"/>
          </a:xfrm>
          <a:prstGeom prst="rect">
            <a:avLst/>
          </a:prstGeom>
          <a:noFill/>
        </p:spPr>
        <p:txBody>
          <a:bodyPr wrap="square">
            <a:spAutoFit/>
          </a:bodyPr>
          <a:lstStyle/>
          <a:p>
            <a:pPr algn="l"/>
            <a:r>
              <a:rPr lang="en-US" altLang="zh-CN" b="1" i="0" dirty="0">
                <a:solidFill>
                  <a:srgbClr val="333333"/>
                </a:solidFill>
                <a:effectLst/>
                <a:latin typeface="Microsoft YaHei" panose="020B0503020204020204" pitchFamily="34" charset="-122"/>
                <a:ea typeface="Microsoft YaHei" panose="020B0503020204020204" pitchFamily="34" charset="-122"/>
              </a:rPr>
              <a:t>You:</a:t>
            </a:r>
            <a:r>
              <a:rPr lang="en-US" altLang="zh-CN" b="0" i="0" dirty="0">
                <a:solidFill>
                  <a:srgbClr val="333333"/>
                </a:solidFill>
                <a:effectLst/>
                <a:latin typeface="Microsoft YaHei" panose="020B0503020204020204" pitchFamily="34" charset="-122"/>
                <a:ea typeface="Microsoft YaHei" panose="020B0503020204020204" pitchFamily="34" charset="-122"/>
              </a:rPr>
              <a:t> </a:t>
            </a:r>
            <a:r>
              <a:rPr lang="zh-CN" altLang="en-US" b="0" i="0" dirty="0">
                <a:solidFill>
                  <a:srgbClr val="333333"/>
                </a:solidFill>
                <a:effectLst/>
                <a:latin typeface="Microsoft YaHei" panose="020B0503020204020204" pitchFamily="34" charset="-122"/>
                <a:ea typeface="Microsoft YaHei" panose="020B0503020204020204" pitchFamily="34" charset="-122"/>
              </a:rPr>
              <a:t>帮我列出</a:t>
            </a:r>
            <a:r>
              <a:rPr lang="en-US" altLang="zh-CN" b="0" i="0" dirty="0">
                <a:solidFill>
                  <a:srgbClr val="333333"/>
                </a:solidFill>
                <a:effectLst/>
                <a:latin typeface="Microsoft YaHei" panose="020B0503020204020204" pitchFamily="34" charset="-122"/>
                <a:ea typeface="Microsoft YaHei" panose="020B0503020204020204" pitchFamily="34" charset="-122"/>
              </a:rPr>
              <a:t>sad</a:t>
            </a:r>
            <a:r>
              <a:rPr lang="zh-CN" altLang="en-US" b="0" i="0" dirty="0">
                <a:solidFill>
                  <a:srgbClr val="333333"/>
                </a:solidFill>
                <a:effectLst/>
                <a:latin typeface="Microsoft YaHei" panose="020B0503020204020204" pitchFamily="34" charset="-122"/>
                <a:ea typeface="Microsoft YaHei" panose="020B0503020204020204" pitchFamily="34" charset="-122"/>
              </a:rPr>
              <a:t>的近义词，并注明中文意思</a:t>
            </a:r>
          </a:p>
          <a:p>
            <a:pPr algn="l"/>
            <a:r>
              <a:rPr lang="en-US" altLang="zh-CN" b="1" i="0" dirty="0" err="1">
                <a:solidFill>
                  <a:srgbClr val="333333"/>
                </a:solidFill>
                <a:effectLst/>
                <a:latin typeface="Microsoft YaHei" panose="020B0503020204020204" pitchFamily="34" charset="-122"/>
                <a:ea typeface="Microsoft YaHei" panose="020B0503020204020204" pitchFamily="34" charset="-122"/>
              </a:rPr>
              <a:t>ChatAI</a:t>
            </a:r>
            <a:r>
              <a:rPr lang="en-US" altLang="zh-CN" b="1" i="0" dirty="0">
                <a:solidFill>
                  <a:srgbClr val="333333"/>
                </a:solidFill>
                <a:effectLst/>
                <a:latin typeface="Microsoft YaHei" panose="020B0503020204020204" pitchFamily="34" charset="-122"/>
                <a:ea typeface="Microsoft YaHei" panose="020B0503020204020204" pitchFamily="34" charset="-122"/>
              </a:rPr>
              <a:t>: </a:t>
            </a:r>
            <a:r>
              <a:rPr lang="en-US" altLang="zh-CN" b="0" i="0" dirty="0">
                <a:solidFill>
                  <a:srgbClr val="333333"/>
                </a:solidFill>
                <a:effectLst/>
                <a:latin typeface="Microsoft YaHei" panose="020B0503020204020204" pitchFamily="34" charset="-122"/>
                <a:ea typeface="Microsoft YaHei" panose="020B0503020204020204" pitchFamily="34" charset="-122"/>
              </a:rPr>
              <a:t>1. Unhappy - </a:t>
            </a:r>
            <a:r>
              <a:rPr lang="zh-CN" altLang="en-US" b="0" i="0" dirty="0">
                <a:solidFill>
                  <a:srgbClr val="333333"/>
                </a:solidFill>
                <a:effectLst/>
                <a:latin typeface="Microsoft YaHei" panose="020B0503020204020204" pitchFamily="34" charset="-122"/>
                <a:ea typeface="Microsoft YaHei" panose="020B0503020204020204" pitchFamily="34" charset="-122"/>
              </a:rPr>
              <a:t>不开心的</a:t>
            </a:r>
            <a:br>
              <a:rPr lang="zh-CN" altLang="en-US" b="0" i="0" dirty="0">
                <a:solidFill>
                  <a:srgbClr val="333333"/>
                </a:solidFill>
                <a:effectLst/>
                <a:latin typeface="Microsoft YaHei" panose="020B0503020204020204" pitchFamily="34" charset="-122"/>
                <a:ea typeface="Microsoft YaHei" panose="020B0503020204020204" pitchFamily="34" charset="-122"/>
              </a:rPr>
            </a:br>
            <a:r>
              <a:rPr lang="en-US" altLang="zh-CN" b="0" i="0" dirty="0">
                <a:solidFill>
                  <a:srgbClr val="333333"/>
                </a:solidFill>
                <a:effectLst/>
                <a:latin typeface="Microsoft YaHei" panose="020B0503020204020204" pitchFamily="34" charset="-122"/>
                <a:ea typeface="Microsoft YaHei" panose="020B0503020204020204" pitchFamily="34" charset="-122"/>
              </a:rPr>
              <a:t>2. Sorrowful - </a:t>
            </a:r>
            <a:r>
              <a:rPr lang="zh-CN" altLang="en-US" b="0" i="0" dirty="0">
                <a:solidFill>
                  <a:srgbClr val="333333"/>
                </a:solidFill>
                <a:effectLst/>
                <a:latin typeface="Microsoft YaHei" panose="020B0503020204020204" pitchFamily="34" charset="-122"/>
                <a:ea typeface="Microsoft YaHei" panose="020B0503020204020204" pitchFamily="34" charset="-122"/>
              </a:rPr>
              <a:t>悲伤的</a:t>
            </a:r>
            <a:br>
              <a:rPr lang="zh-CN" altLang="en-US" b="0" i="0" dirty="0">
                <a:solidFill>
                  <a:srgbClr val="333333"/>
                </a:solidFill>
                <a:effectLst/>
                <a:latin typeface="Microsoft YaHei" panose="020B0503020204020204" pitchFamily="34" charset="-122"/>
                <a:ea typeface="Microsoft YaHei" panose="020B0503020204020204" pitchFamily="34" charset="-122"/>
              </a:rPr>
            </a:br>
            <a:r>
              <a:rPr lang="en-US" altLang="zh-CN" b="0" i="0" dirty="0">
                <a:solidFill>
                  <a:srgbClr val="333333"/>
                </a:solidFill>
                <a:effectLst/>
                <a:latin typeface="Microsoft YaHei" panose="020B0503020204020204" pitchFamily="34" charset="-122"/>
                <a:ea typeface="Microsoft YaHei" panose="020B0503020204020204" pitchFamily="34" charset="-122"/>
              </a:rPr>
              <a:t>3. Melancholy - </a:t>
            </a:r>
            <a:r>
              <a:rPr lang="zh-CN" altLang="en-US" b="0" i="0" dirty="0">
                <a:solidFill>
                  <a:srgbClr val="333333"/>
                </a:solidFill>
                <a:effectLst/>
                <a:latin typeface="Microsoft YaHei" panose="020B0503020204020204" pitchFamily="34" charset="-122"/>
                <a:ea typeface="Microsoft YaHei" panose="020B0503020204020204" pitchFamily="34" charset="-122"/>
              </a:rPr>
              <a:t>忧郁的</a:t>
            </a:r>
            <a:br>
              <a:rPr lang="zh-CN" altLang="en-US" b="0" i="0" dirty="0">
                <a:solidFill>
                  <a:srgbClr val="333333"/>
                </a:solidFill>
                <a:effectLst/>
                <a:latin typeface="Microsoft YaHei" panose="020B0503020204020204" pitchFamily="34" charset="-122"/>
                <a:ea typeface="Microsoft YaHei" panose="020B0503020204020204" pitchFamily="34" charset="-122"/>
              </a:rPr>
            </a:br>
            <a:r>
              <a:rPr lang="en-US" altLang="zh-CN" b="0" i="0" dirty="0">
                <a:solidFill>
                  <a:srgbClr val="333333"/>
                </a:solidFill>
                <a:effectLst/>
                <a:latin typeface="Microsoft YaHei" panose="020B0503020204020204" pitchFamily="34" charset="-122"/>
                <a:ea typeface="Microsoft YaHei" panose="020B0503020204020204" pitchFamily="34" charset="-122"/>
              </a:rPr>
              <a:t>4. Miserable - </a:t>
            </a:r>
            <a:r>
              <a:rPr lang="zh-CN" altLang="en-US" b="0" i="0" dirty="0">
                <a:solidFill>
                  <a:srgbClr val="333333"/>
                </a:solidFill>
                <a:effectLst/>
                <a:latin typeface="Microsoft YaHei" panose="020B0503020204020204" pitchFamily="34" charset="-122"/>
                <a:ea typeface="Microsoft YaHei" panose="020B0503020204020204" pitchFamily="34" charset="-122"/>
              </a:rPr>
              <a:t>痛苦的</a:t>
            </a:r>
            <a:br>
              <a:rPr lang="zh-CN" altLang="en-US" b="0" i="0" dirty="0">
                <a:solidFill>
                  <a:srgbClr val="333333"/>
                </a:solidFill>
                <a:effectLst/>
                <a:latin typeface="Microsoft YaHei" panose="020B0503020204020204" pitchFamily="34" charset="-122"/>
                <a:ea typeface="Microsoft YaHei" panose="020B0503020204020204" pitchFamily="34" charset="-122"/>
              </a:rPr>
            </a:br>
            <a:r>
              <a:rPr lang="en-US" altLang="zh-CN" b="0" i="0" dirty="0">
                <a:solidFill>
                  <a:srgbClr val="333333"/>
                </a:solidFill>
                <a:effectLst/>
                <a:latin typeface="Microsoft YaHei" panose="020B0503020204020204" pitchFamily="34" charset="-122"/>
                <a:ea typeface="Microsoft YaHei" panose="020B0503020204020204" pitchFamily="34" charset="-122"/>
              </a:rPr>
              <a:t>5. Depressed - </a:t>
            </a:r>
            <a:r>
              <a:rPr lang="zh-CN" altLang="en-US" b="0" i="0" dirty="0">
                <a:solidFill>
                  <a:srgbClr val="333333"/>
                </a:solidFill>
                <a:effectLst/>
                <a:latin typeface="Microsoft YaHei" panose="020B0503020204020204" pitchFamily="34" charset="-122"/>
                <a:ea typeface="Microsoft YaHei" panose="020B0503020204020204" pitchFamily="34" charset="-122"/>
              </a:rPr>
              <a:t>沮丧的</a:t>
            </a:r>
            <a:br>
              <a:rPr lang="zh-CN" altLang="en-US" b="0" i="0" dirty="0">
                <a:solidFill>
                  <a:srgbClr val="333333"/>
                </a:solidFill>
                <a:effectLst/>
                <a:latin typeface="Microsoft YaHei" panose="020B0503020204020204" pitchFamily="34" charset="-122"/>
                <a:ea typeface="Microsoft YaHei" panose="020B0503020204020204" pitchFamily="34" charset="-122"/>
              </a:rPr>
            </a:br>
            <a:r>
              <a:rPr lang="en-US" altLang="zh-CN" b="0" i="0" dirty="0">
                <a:solidFill>
                  <a:srgbClr val="333333"/>
                </a:solidFill>
                <a:effectLst/>
                <a:latin typeface="Microsoft YaHei" panose="020B0503020204020204" pitchFamily="34" charset="-122"/>
                <a:ea typeface="Microsoft YaHei" panose="020B0503020204020204" pitchFamily="34" charset="-122"/>
              </a:rPr>
              <a:t>6. Downcast - </a:t>
            </a:r>
            <a:r>
              <a:rPr lang="zh-CN" altLang="en-US" b="0" i="0" dirty="0">
                <a:solidFill>
                  <a:srgbClr val="333333"/>
                </a:solidFill>
                <a:effectLst/>
                <a:latin typeface="Microsoft YaHei" panose="020B0503020204020204" pitchFamily="34" charset="-122"/>
                <a:ea typeface="Microsoft YaHei" panose="020B0503020204020204" pitchFamily="34" charset="-122"/>
              </a:rPr>
              <a:t>意气消沉的</a:t>
            </a:r>
            <a:br>
              <a:rPr lang="zh-CN" altLang="en-US" b="0" i="0" dirty="0">
                <a:solidFill>
                  <a:srgbClr val="333333"/>
                </a:solidFill>
                <a:effectLst/>
                <a:latin typeface="Microsoft YaHei" panose="020B0503020204020204" pitchFamily="34" charset="-122"/>
                <a:ea typeface="Microsoft YaHei" panose="020B0503020204020204" pitchFamily="34" charset="-122"/>
              </a:rPr>
            </a:br>
            <a:r>
              <a:rPr lang="en-US" altLang="zh-CN" b="0" i="0" dirty="0">
                <a:solidFill>
                  <a:srgbClr val="333333"/>
                </a:solidFill>
                <a:effectLst/>
                <a:latin typeface="Microsoft YaHei" panose="020B0503020204020204" pitchFamily="34" charset="-122"/>
                <a:ea typeface="Microsoft YaHei" panose="020B0503020204020204" pitchFamily="34" charset="-122"/>
              </a:rPr>
              <a:t>7. Gloomy - </a:t>
            </a:r>
            <a:r>
              <a:rPr lang="zh-CN" altLang="en-US" b="0" i="0" dirty="0">
                <a:solidFill>
                  <a:srgbClr val="333333"/>
                </a:solidFill>
                <a:effectLst/>
                <a:latin typeface="Microsoft YaHei" panose="020B0503020204020204" pitchFamily="34" charset="-122"/>
                <a:ea typeface="Microsoft YaHei" panose="020B0503020204020204" pitchFamily="34" charset="-122"/>
              </a:rPr>
              <a:t>忧郁的</a:t>
            </a:r>
            <a:br>
              <a:rPr lang="zh-CN" altLang="en-US" b="0" i="0" dirty="0">
                <a:solidFill>
                  <a:srgbClr val="333333"/>
                </a:solidFill>
                <a:effectLst/>
                <a:latin typeface="Microsoft YaHei" panose="020B0503020204020204" pitchFamily="34" charset="-122"/>
                <a:ea typeface="Microsoft YaHei" panose="020B0503020204020204" pitchFamily="34" charset="-122"/>
              </a:rPr>
            </a:br>
            <a:r>
              <a:rPr lang="en-US" altLang="zh-CN" b="0" i="0" dirty="0">
                <a:solidFill>
                  <a:srgbClr val="333333"/>
                </a:solidFill>
                <a:effectLst/>
                <a:latin typeface="Microsoft YaHei" panose="020B0503020204020204" pitchFamily="34" charset="-122"/>
                <a:ea typeface="Microsoft YaHei" panose="020B0503020204020204" pitchFamily="34" charset="-122"/>
              </a:rPr>
              <a:t>8. Despondent - </a:t>
            </a:r>
            <a:r>
              <a:rPr lang="zh-CN" altLang="en-US" b="0" i="0" dirty="0">
                <a:solidFill>
                  <a:srgbClr val="333333"/>
                </a:solidFill>
                <a:effectLst/>
                <a:latin typeface="Microsoft YaHei" panose="020B0503020204020204" pitchFamily="34" charset="-122"/>
                <a:ea typeface="Microsoft YaHei" panose="020B0503020204020204" pitchFamily="34" charset="-122"/>
              </a:rPr>
              <a:t>绝望的</a:t>
            </a:r>
            <a:br>
              <a:rPr lang="zh-CN" altLang="en-US" b="0" i="0" dirty="0">
                <a:solidFill>
                  <a:srgbClr val="333333"/>
                </a:solidFill>
                <a:effectLst/>
                <a:latin typeface="Microsoft YaHei" panose="020B0503020204020204" pitchFamily="34" charset="-122"/>
                <a:ea typeface="Microsoft YaHei" panose="020B0503020204020204" pitchFamily="34" charset="-122"/>
              </a:rPr>
            </a:br>
            <a:r>
              <a:rPr lang="en-US" altLang="zh-CN" b="0" i="0" dirty="0">
                <a:solidFill>
                  <a:srgbClr val="333333"/>
                </a:solidFill>
                <a:effectLst/>
                <a:latin typeface="Microsoft YaHei" panose="020B0503020204020204" pitchFamily="34" charset="-122"/>
                <a:ea typeface="Microsoft YaHei" panose="020B0503020204020204" pitchFamily="34" charset="-122"/>
              </a:rPr>
              <a:t>9. Dismal - </a:t>
            </a:r>
            <a:r>
              <a:rPr lang="zh-CN" altLang="en-US" b="0" i="0" dirty="0">
                <a:solidFill>
                  <a:srgbClr val="333333"/>
                </a:solidFill>
                <a:effectLst/>
                <a:latin typeface="Microsoft YaHei" panose="020B0503020204020204" pitchFamily="34" charset="-122"/>
                <a:ea typeface="Microsoft YaHei" panose="020B0503020204020204" pitchFamily="34" charset="-122"/>
              </a:rPr>
              <a:t>阴郁的</a:t>
            </a:r>
            <a:br>
              <a:rPr lang="zh-CN" altLang="en-US" b="0" i="0" dirty="0">
                <a:solidFill>
                  <a:srgbClr val="333333"/>
                </a:solidFill>
                <a:effectLst/>
                <a:latin typeface="Microsoft YaHei" panose="020B0503020204020204" pitchFamily="34" charset="-122"/>
                <a:ea typeface="Microsoft YaHei" panose="020B0503020204020204" pitchFamily="34" charset="-122"/>
              </a:rPr>
            </a:br>
            <a:r>
              <a:rPr lang="en-US" altLang="zh-CN" b="0" i="0" dirty="0">
                <a:solidFill>
                  <a:srgbClr val="333333"/>
                </a:solidFill>
                <a:effectLst/>
                <a:latin typeface="Microsoft YaHei" panose="020B0503020204020204" pitchFamily="34" charset="-122"/>
                <a:ea typeface="Microsoft YaHei" panose="020B0503020204020204" pitchFamily="34" charset="-122"/>
              </a:rPr>
              <a:t>10. Forlorn - </a:t>
            </a:r>
            <a:r>
              <a:rPr lang="zh-CN" altLang="en-US" b="0" i="0" dirty="0">
                <a:solidFill>
                  <a:srgbClr val="333333"/>
                </a:solidFill>
                <a:effectLst/>
                <a:latin typeface="Microsoft YaHei" panose="020B0503020204020204" pitchFamily="34" charset="-122"/>
                <a:ea typeface="Microsoft YaHei" panose="020B0503020204020204" pitchFamily="34" charset="-122"/>
              </a:rPr>
              <a:t>孤独的</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113780" y="424815"/>
            <a:ext cx="5251450"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t" anchorCtr="0"/>
          <a:lstStyle/>
          <a:p>
            <a:pPr algn="l"/>
            <a:r>
              <a:rPr lang="zh-CN" b="1">
                <a:solidFill>
                  <a:schemeClr val="tx1"/>
                </a:solidFill>
                <a:sym typeface="+mn-ea"/>
              </a:rPr>
              <a:t>记录词汇：</a:t>
            </a:r>
            <a:br>
              <a:rPr lang="zh-CN">
                <a:solidFill>
                  <a:schemeClr val="tx1"/>
                </a:solidFill>
              </a:rPr>
            </a:br>
            <a:endParaRPr lang="zh-CN">
              <a:solidFill>
                <a:schemeClr val="tx1"/>
              </a:solidFill>
            </a:endParaRPr>
          </a:p>
        </p:txBody>
      </p:sp>
      <p:sp>
        <p:nvSpPr>
          <p:cNvPr id="4" name="矩形 3"/>
          <p:cNvSpPr/>
          <p:nvPr/>
        </p:nvSpPr>
        <p:spPr>
          <a:xfrm>
            <a:off x="189865" y="215900"/>
            <a:ext cx="11812905" cy="6405245"/>
          </a:xfrm>
          <a:prstGeom prst="rect">
            <a:avLst/>
          </a:prstGeom>
          <a:noFill/>
          <a:ln w="22225">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7" name="矩形 6"/>
          <p:cNvSpPr/>
          <p:nvPr/>
        </p:nvSpPr>
        <p:spPr>
          <a:xfrm>
            <a:off x="407670" y="424815"/>
            <a:ext cx="5139055"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indent="0" algn="ctr" fontAlgn="auto">
              <a:lnSpc>
                <a:spcPct val="150000"/>
              </a:lnSpc>
            </a:pPr>
            <a:endParaRPr lang="zh-CN" altLang="en-US" b="1" u="sng" dirty="0">
              <a:solidFill>
                <a:schemeClr val="tx1"/>
              </a:solidFill>
              <a:sym typeface="+mn-ea"/>
            </a:endParaRPr>
          </a:p>
        </p:txBody>
      </p:sp>
      <p:graphicFrame>
        <p:nvGraphicFramePr>
          <p:cNvPr id="2" name="表格 1"/>
          <p:cNvGraphicFramePr/>
          <p:nvPr>
            <p:custDataLst>
              <p:tags r:id="rId1"/>
            </p:custDataLst>
          </p:nvPr>
        </p:nvGraphicFramePr>
        <p:xfrm>
          <a:off x="6096000" y="1018954"/>
          <a:ext cx="5771322" cy="5064760"/>
        </p:xfrm>
        <a:graphic>
          <a:graphicData uri="http://schemas.openxmlformats.org/drawingml/2006/table">
            <a:tbl>
              <a:tblPr firstRow="1" bandRow="1">
                <a:tableStyleId>{5C22544A-7EE6-4342-B048-85BDC9FD1C3A}</a:tableStyleId>
              </a:tblPr>
              <a:tblGrid>
                <a:gridCol w="662609">
                  <a:extLst>
                    <a:ext uri="{9D8B030D-6E8A-4147-A177-3AD203B41FA5}">
                      <a16:colId xmlns:a16="http://schemas.microsoft.com/office/drawing/2014/main" val="20000"/>
                    </a:ext>
                  </a:extLst>
                </a:gridCol>
                <a:gridCol w="1038639">
                  <a:extLst>
                    <a:ext uri="{9D8B030D-6E8A-4147-A177-3AD203B41FA5}">
                      <a16:colId xmlns:a16="http://schemas.microsoft.com/office/drawing/2014/main" val="20001"/>
                    </a:ext>
                  </a:extLst>
                </a:gridCol>
                <a:gridCol w="4070074">
                  <a:extLst>
                    <a:ext uri="{9D8B030D-6E8A-4147-A177-3AD203B41FA5}">
                      <a16:colId xmlns:a16="http://schemas.microsoft.com/office/drawing/2014/main" val="20002"/>
                    </a:ext>
                  </a:extLst>
                </a:gridCol>
              </a:tblGrid>
              <a:tr h="678815">
                <a:tc>
                  <a:txBody>
                    <a:bodyPr/>
                    <a:lstStyle/>
                    <a:p>
                      <a:pPr algn="ctr">
                        <a:buNone/>
                      </a:pPr>
                      <a:r>
                        <a:rPr lang="zh-CN" altLang="en-US" sz="1000"/>
                        <a:t>原单词</a:t>
                      </a:r>
                    </a:p>
                  </a:txBody>
                  <a:tcPr/>
                </a:tc>
                <a:tc>
                  <a:txBody>
                    <a:bodyPr/>
                    <a:lstStyle/>
                    <a:p>
                      <a:pPr algn="ctr">
                        <a:buNone/>
                      </a:pPr>
                      <a:r>
                        <a:rPr lang="zh-CN" altLang="en-US" sz="1000"/>
                        <a:t>近义词</a:t>
                      </a:r>
                      <a:endParaRPr lang="en-US" altLang="zh-CN" sz="1000"/>
                    </a:p>
                    <a:p>
                      <a:pPr algn="ctr">
                        <a:buNone/>
                      </a:pPr>
                      <a:r>
                        <a:rPr lang="zh-CN" altLang="en-US" sz="1000"/>
                        <a:t>同义词</a:t>
                      </a:r>
                    </a:p>
                  </a:txBody>
                  <a:tcPr/>
                </a:tc>
                <a:tc>
                  <a:txBody>
                    <a:bodyPr/>
                    <a:lstStyle/>
                    <a:p>
                      <a:pPr algn="l">
                        <a:buNone/>
                      </a:pPr>
                      <a:r>
                        <a:rPr lang="zh-CN" altLang="en-US" sz="1000" dirty="0"/>
                        <a:t>翻译</a:t>
                      </a:r>
                    </a:p>
                    <a:p>
                      <a:pPr algn="l">
                        <a:buNone/>
                      </a:pPr>
                      <a:r>
                        <a:rPr lang="zh-CN" altLang="en-US" sz="1000" dirty="0">
                          <a:sym typeface="+mn-ea"/>
                        </a:rPr>
                        <a:t>（差别）</a:t>
                      </a:r>
                      <a:endParaRPr lang="zh-CN" altLang="en-US" sz="1000" dirty="0"/>
                    </a:p>
                  </a:txBody>
                  <a:tcPr/>
                </a:tc>
                <a:extLst>
                  <a:ext uri="{0D108BD9-81ED-4DB2-BD59-A6C34878D82A}">
                    <a16:rowId xmlns:a16="http://schemas.microsoft.com/office/drawing/2014/main" val="10000"/>
                  </a:ext>
                </a:extLst>
              </a:tr>
              <a:tr h="438150">
                <a:tc rowSpan="10">
                  <a:txBody>
                    <a:bodyPr/>
                    <a:lstStyle/>
                    <a:p>
                      <a:pPr algn="ctr">
                        <a:buNone/>
                      </a:pPr>
                      <a:r>
                        <a:rPr lang="en-US" altLang="zh-CN" sz="1000" dirty="0"/>
                        <a:t>brave</a:t>
                      </a:r>
                      <a:endParaRPr lang="zh-CN" altLang="en-US" sz="1000" dirty="0"/>
                    </a:p>
                  </a:txBody>
                  <a:tcPr/>
                </a:tc>
                <a:tc>
                  <a:txBody>
                    <a:bodyPr/>
                    <a:lstStyle/>
                    <a:p>
                      <a:pPr algn="ctr">
                        <a:buNone/>
                      </a:pPr>
                      <a:r>
                        <a:rPr lang="en-US" altLang="zh-CN" sz="1000" b="0" i="0" dirty="0">
                          <a:solidFill>
                            <a:srgbClr val="333333"/>
                          </a:solidFill>
                          <a:effectLst/>
                          <a:latin typeface="Microsoft YaHei" panose="020B0503020204020204" pitchFamily="34" charset="-122"/>
                          <a:ea typeface="Microsoft YaHei" panose="020B0503020204020204" pitchFamily="34" charset="-122"/>
                        </a:rPr>
                        <a:t>Fearless</a:t>
                      </a:r>
                      <a:endParaRPr lang="zh-CN" altLang="en-US" sz="1000" dirty="0"/>
                    </a:p>
                  </a:txBody>
                  <a:tcPr/>
                </a:tc>
                <a:tc>
                  <a:txBody>
                    <a:bodyPr/>
                    <a:lstStyle/>
                    <a:p>
                      <a:pPr algn="l">
                        <a:buNone/>
                      </a:pPr>
                      <a:r>
                        <a:rPr lang="en-US" altLang="zh-CN" sz="1000" b="0" i="0" dirty="0">
                          <a:solidFill>
                            <a:srgbClr val="333333"/>
                          </a:solidFill>
                          <a:effectLst/>
                          <a:latin typeface="Microsoft YaHei" panose="020B0503020204020204" pitchFamily="34" charset="-122"/>
                          <a:ea typeface="Microsoft YaHei" panose="020B0503020204020204" pitchFamily="34" charset="-122"/>
                        </a:rPr>
                        <a:t>Fearless </a:t>
                      </a:r>
                      <a:r>
                        <a:rPr lang="zh-CN" altLang="en-US" sz="1000" b="0" i="0" dirty="0">
                          <a:solidFill>
                            <a:srgbClr val="333333"/>
                          </a:solidFill>
                          <a:effectLst/>
                          <a:latin typeface="Microsoft YaHei" panose="020B0503020204020204" pitchFamily="34" charset="-122"/>
                          <a:ea typeface="Microsoft YaHei" panose="020B0503020204020204" pitchFamily="34" charset="-122"/>
                        </a:rPr>
                        <a:t>指完全没有恐惧或害怕，通常指在面临危险或困难时仍表现坚定勇敢</a:t>
                      </a:r>
                      <a:endParaRPr lang="zh-CN" altLang="en-US" sz="1000" dirty="0"/>
                    </a:p>
                  </a:txBody>
                  <a:tcPr/>
                </a:tc>
                <a:extLst>
                  <a:ext uri="{0D108BD9-81ED-4DB2-BD59-A6C34878D82A}">
                    <a16:rowId xmlns:a16="http://schemas.microsoft.com/office/drawing/2014/main" val="10001"/>
                  </a:ext>
                </a:extLst>
              </a:tr>
              <a:tr h="438785">
                <a:tc vMerge="1">
                  <a:txBody>
                    <a:bodyPr/>
                    <a:lstStyle/>
                    <a:p>
                      <a:endParaRPr lang="zh-CN"/>
                    </a:p>
                  </a:txBody>
                  <a:tcPr/>
                </a:tc>
                <a:tc>
                  <a:txBody>
                    <a:bodyPr/>
                    <a:lstStyle/>
                    <a:p>
                      <a:pPr algn="ctr">
                        <a:buNone/>
                      </a:pPr>
                      <a:r>
                        <a:rPr lang="en-US" altLang="zh-CN" sz="1000" b="0" i="0" dirty="0">
                          <a:solidFill>
                            <a:srgbClr val="333333"/>
                          </a:solidFill>
                          <a:effectLst/>
                          <a:latin typeface="Microsoft YaHei" panose="020B0503020204020204" pitchFamily="34" charset="-122"/>
                          <a:ea typeface="Microsoft YaHei" panose="020B0503020204020204" pitchFamily="34" charset="-122"/>
                        </a:rPr>
                        <a:t>Courageous</a:t>
                      </a:r>
                      <a:endParaRPr lang="zh-CN" altLang="en-US" sz="1000" dirty="0"/>
                    </a:p>
                  </a:txBody>
                  <a:tcPr/>
                </a:tc>
                <a:tc>
                  <a:txBody>
                    <a:bodyPr/>
                    <a:lstStyle/>
                    <a:p>
                      <a:pPr algn="l">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指具有勇气和胆量，可以主动面对困难或挑战。 </a:t>
                      </a:r>
                      <a:endParaRPr lang="zh-CN" altLang="en-US" sz="1000" dirty="0"/>
                    </a:p>
                  </a:txBody>
                  <a:tcPr/>
                </a:tc>
                <a:extLst>
                  <a:ext uri="{0D108BD9-81ED-4DB2-BD59-A6C34878D82A}">
                    <a16:rowId xmlns:a16="http://schemas.microsoft.com/office/drawing/2014/main" val="10002"/>
                  </a:ext>
                </a:extLst>
              </a:tr>
              <a:tr h="438150">
                <a:tc vMerge="1">
                  <a:txBody>
                    <a:bodyPr/>
                    <a:lstStyle/>
                    <a:p>
                      <a:endParaRPr lang="zh-CN"/>
                    </a:p>
                  </a:txBody>
                  <a:tcPr/>
                </a:tc>
                <a:tc>
                  <a:txBody>
                    <a:bodyPr/>
                    <a:lstStyle/>
                    <a:p>
                      <a:pPr algn="ctr">
                        <a:buNone/>
                      </a:pPr>
                      <a:r>
                        <a:rPr lang="en-US" altLang="zh-CN" sz="1000" b="0" i="0" dirty="0">
                          <a:solidFill>
                            <a:srgbClr val="333333"/>
                          </a:solidFill>
                          <a:effectLst/>
                          <a:latin typeface="Microsoft YaHei" panose="020B0503020204020204" pitchFamily="34" charset="-122"/>
                          <a:ea typeface="Microsoft YaHei" panose="020B0503020204020204" pitchFamily="34" charset="-122"/>
                        </a:rPr>
                        <a:t>Valiant </a:t>
                      </a:r>
                      <a:endParaRPr lang="zh-CN" altLang="en-US" sz="1000" dirty="0"/>
                    </a:p>
                  </a:txBody>
                  <a:tcPr/>
                </a:tc>
                <a:tc>
                  <a:txBody>
                    <a:bodyPr/>
                    <a:lstStyle/>
                    <a:p>
                      <a:pPr algn="l">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常用于描述战斗中或面对严峻困境时的勇敢行为</a:t>
                      </a:r>
                      <a:endParaRPr lang="zh-CN" altLang="en-US" sz="1000" dirty="0"/>
                    </a:p>
                  </a:txBody>
                  <a:tcPr/>
                </a:tc>
                <a:extLst>
                  <a:ext uri="{0D108BD9-81ED-4DB2-BD59-A6C34878D82A}">
                    <a16:rowId xmlns:a16="http://schemas.microsoft.com/office/drawing/2014/main" val="10003"/>
                  </a:ext>
                </a:extLst>
              </a:tr>
              <a:tr h="439420">
                <a:tc vMerge="1">
                  <a:txBody>
                    <a:bodyPr/>
                    <a:lstStyle/>
                    <a:p>
                      <a:endParaRPr lang="zh-CN"/>
                    </a:p>
                  </a:txBody>
                  <a:tcPr/>
                </a:tc>
                <a:tc>
                  <a:txBody>
                    <a:bodyPr/>
                    <a:lstStyle/>
                    <a:p>
                      <a:pPr algn="ctr">
                        <a:buNone/>
                      </a:pPr>
                      <a:r>
                        <a:rPr lang="en-US" altLang="zh-CN" sz="1000" b="0" i="0" dirty="0">
                          <a:solidFill>
                            <a:srgbClr val="333333"/>
                          </a:solidFill>
                          <a:effectLst/>
                          <a:latin typeface="Microsoft YaHei" panose="020B0503020204020204" pitchFamily="34" charset="-122"/>
                          <a:ea typeface="Microsoft YaHei" panose="020B0503020204020204" pitchFamily="34" charset="-122"/>
                        </a:rPr>
                        <a:t>Intrepid</a:t>
                      </a:r>
                      <a:endParaRPr lang="zh-CN" altLang="en-US" sz="1000" dirty="0"/>
                    </a:p>
                  </a:txBody>
                  <a:tcPr/>
                </a:tc>
                <a:tc>
                  <a:txBody>
                    <a:bodyPr/>
                    <a:lstStyle/>
                    <a:p>
                      <a:pPr algn="l">
                        <a:buNone/>
                      </a:pPr>
                      <a:r>
                        <a:rPr lang="en-US" altLang="zh-CN" sz="1000" b="0" i="0" dirty="0">
                          <a:solidFill>
                            <a:srgbClr val="333333"/>
                          </a:solidFill>
                          <a:effectLst/>
                          <a:latin typeface="Microsoft YaHei" panose="020B0503020204020204" pitchFamily="34" charset="-122"/>
                          <a:ea typeface="Microsoft YaHei" panose="020B0503020204020204" pitchFamily="34" charset="-122"/>
                        </a:rPr>
                        <a:t> </a:t>
                      </a:r>
                      <a:r>
                        <a:rPr lang="zh-CN" altLang="en-US" sz="1000" b="0" i="0" dirty="0">
                          <a:solidFill>
                            <a:srgbClr val="333333"/>
                          </a:solidFill>
                          <a:effectLst/>
                          <a:latin typeface="Microsoft YaHei" panose="020B0503020204020204" pitchFamily="34" charset="-122"/>
                          <a:ea typeface="Microsoft YaHei" panose="020B0503020204020204" pitchFamily="34" charset="-122"/>
                        </a:rPr>
                        <a:t>表示胆大无畏，具有针对危险或困难时所需的勇气和坚定不移的决心</a:t>
                      </a:r>
                      <a:endParaRPr lang="zh-CN" altLang="en-US" sz="1000" dirty="0"/>
                    </a:p>
                  </a:txBody>
                  <a:tcPr/>
                </a:tc>
                <a:extLst>
                  <a:ext uri="{0D108BD9-81ED-4DB2-BD59-A6C34878D82A}">
                    <a16:rowId xmlns:a16="http://schemas.microsoft.com/office/drawing/2014/main" val="10004"/>
                  </a:ext>
                </a:extLst>
              </a:tr>
              <a:tr h="438150">
                <a:tc vMerge="1">
                  <a:txBody>
                    <a:bodyPr/>
                    <a:lstStyle/>
                    <a:p>
                      <a:endParaRPr lang="zh-CN"/>
                    </a:p>
                  </a:txBody>
                  <a:tcPr/>
                </a:tc>
                <a:tc>
                  <a:txBody>
                    <a:bodyPr/>
                    <a:lstStyle/>
                    <a:p>
                      <a:pPr algn="ctr">
                        <a:buNone/>
                      </a:pPr>
                      <a:r>
                        <a:rPr lang="en-US" altLang="zh-CN" sz="1000" b="0" i="0" dirty="0">
                          <a:solidFill>
                            <a:srgbClr val="333333"/>
                          </a:solidFill>
                          <a:effectLst/>
                          <a:latin typeface="Microsoft YaHei" panose="020B0503020204020204" pitchFamily="34" charset="-122"/>
                          <a:ea typeface="Microsoft YaHei" panose="020B0503020204020204" pitchFamily="34" charset="-122"/>
                        </a:rPr>
                        <a:t> Heroic </a:t>
                      </a:r>
                      <a:endParaRPr lang="zh-CN" altLang="en-US" sz="1000" dirty="0"/>
                    </a:p>
                  </a:txBody>
                  <a:tcPr/>
                </a:tc>
                <a:tc>
                  <a:txBody>
                    <a:bodyPr/>
                    <a:lstStyle/>
                    <a:p>
                      <a:pPr algn="l">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指像英雄一样具有非凡的勇气和品质，通常与挽救他人或艰难任务相关</a:t>
                      </a:r>
                      <a:endParaRPr lang="zh-CN" altLang="en-US" sz="1000" dirty="0"/>
                    </a:p>
                  </a:txBody>
                  <a:tcPr/>
                </a:tc>
                <a:extLst>
                  <a:ext uri="{0D108BD9-81ED-4DB2-BD59-A6C34878D82A}">
                    <a16:rowId xmlns:a16="http://schemas.microsoft.com/office/drawing/2014/main" val="10005"/>
                  </a:ext>
                </a:extLst>
              </a:tr>
              <a:tr h="438785">
                <a:tc vMerge="1">
                  <a:txBody>
                    <a:bodyPr/>
                    <a:lstStyle/>
                    <a:p>
                      <a:endParaRPr lang="zh-CN"/>
                    </a:p>
                  </a:txBody>
                  <a:tcPr/>
                </a:tc>
                <a:tc>
                  <a:txBody>
                    <a:bodyPr/>
                    <a:lstStyle/>
                    <a:p>
                      <a:pPr algn="ctr">
                        <a:buNone/>
                      </a:pPr>
                      <a:r>
                        <a:rPr lang="en-US" altLang="zh-CN" sz="1000" b="0" i="0" dirty="0">
                          <a:solidFill>
                            <a:srgbClr val="333333"/>
                          </a:solidFill>
                          <a:effectLst/>
                          <a:latin typeface="Microsoft YaHei" panose="020B0503020204020204" pitchFamily="34" charset="-122"/>
                          <a:ea typeface="Microsoft YaHei" panose="020B0503020204020204" pitchFamily="34" charset="-122"/>
                        </a:rPr>
                        <a:t>|Bold </a:t>
                      </a:r>
                      <a:endParaRPr lang="zh-CN" altLang="en-US" sz="1000" dirty="0"/>
                    </a:p>
                  </a:txBody>
                  <a:tcPr/>
                </a:tc>
                <a:tc>
                  <a:txBody>
                    <a:bodyPr/>
                    <a:lstStyle/>
                    <a:p>
                      <a:pPr algn="l">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指行动或决策时勇敢和果断，通常指不惧怕风险或愿意尝试新事物</a:t>
                      </a:r>
                      <a:endParaRPr lang="zh-CN" altLang="en-US" sz="1000" dirty="0"/>
                    </a:p>
                  </a:txBody>
                  <a:tcPr/>
                </a:tc>
                <a:extLst>
                  <a:ext uri="{0D108BD9-81ED-4DB2-BD59-A6C34878D82A}">
                    <a16:rowId xmlns:a16="http://schemas.microsoft.com/office/drawing/2014/main" val="10006"/>
                  </a:ext>
                </a:extLst>
              </a:tr>
              <a:tr h="438150">
                <a:tc vMerge="1">
                  <a:txBody>
                    <a:bodyPr/>
                    <a:lstStyle/>
                    <a:p>
                      <a:endParaRPr lang="zh-CN"/>
                    </a:p>
                  </a:txBody>
                  <a:tcPr/>
                </a:tc>
                <a:tc>
                  <a:txBody>
                    <a:bodyPr/>
                    <a:lstStyle/>
                    <a:p>
                      <a:pPr algn="ctr">
                        <a:buNone/>
                      </a:pPr>
                      <a:r>
                        <a:rPr lang="en-US" altLang="zh-CN" sz="1000" b="0" i="0" dirty="0">
                          <a:solidFill>
                            <a:srgbClr val="333333"/>
                          </a:solidFill>
                          <a:effectLst/>
                          <a:latin typeface="Microsoft YaHei" panose="020B0503020204020204" pitchFamily="34" charset="-122"/>
                          <a:ea typeface="Microsoft YaHei" panose="020B0503020204020204" pitchFamily="34" charset="-122"/>
                        </a:rPr>
                        <a:t>|Daring </a:t>
                      </a:r>
                      <a:endParaRPr lang="zh-CN" altLang="en-US" sz="1000" dirty="0"/>
                    </a:p>
                  </a:txBody>
                  <a:tcPr/>
                </a:tc>
                <a:tc>
                  <a:txBody>
                    <a:bodyPr/>
                    <a:lstStyle/>
                    <a:p>
                      <a:pPr algn="l">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强调冒险或挑战，表示勇敢地去尝试或做一些可能有风险的事情</a:t>
                      </a:r>
                      <a:endParaRPr lang="zh-CN" altLang="en-US" sz="1000" dirty="0"/>
                    </a:p>
                  </a:txBody>
                  <a:tcPr/>
                </a:tc>
                <a:extLst>
                  <a:ext uri="{0D108BD9-81ED-4DB2-BD59-A6C34878D82A}">
                    <a16:rowId xmlns:a16="http://schemas.microsoft.com/office/drawing/2014/main" val="10007"/>
                  </a:ext>
                </a:extLst>
              </a:tr>
              <a:tr h="439420">
                <a:tc vMerge="1">
                  <a:txBody>
                    <a:bodyPr/>
                    <a:lstStyle/>
                    <a:p>
                      <a:endParaRPr lang="zh-CN"/>
                    </a:p>
                  </a:txBody>
                  <a:tcPr/>
                </a:tc>
                <a:tc>
                  <a:txBody>
                    <a:bodyPr/>
                    <a:lstStyle/>
                    <a:p>
                      <a:pPr algn="ctr">
                        <a:buNone/>
                      </a:pPr>
                      <a:r>
                        <a:rPr lang="en-US" altLang="zh-CN" sz="1000" b="0" i="0" dirty="0">
                          <a:solidFill>
                            <a:srgbClr val="333333"/>
                          </a:solidFill>
                          <a:effectLst/>
                          <a:latin typeface="Microsoft YaHei" panose="020B0503020204020204" pitchFamily="34" charset="-122"/>
                          <a:ea typeface="Microsoft YaHei" panose="020B0503020204020204" pitchFamily="34" charset="-122"/>
                        </a:rPr>
                        <a:t>Resolute</a:t>
                      </a:r>
                      <a:endParaRPr lang="zh-CN" altLang="en-US" sz="1000" dirty="0"/>
                    </a:p>
                  </a:txBody>
                  <a:tcPr/>
                </a:tc>
                <a:tc>
                  <a:txBody>
                    <a:bodyPr/>
                    <a:lstStyle/>
                    <a:p>
                      <a:pPr algn="l">
                        <a:buNone/>
                      </a:pPr>
                      <a:r>
                        <a:rPr lang="en-US" altLang="zh-CN" sz="1000" b="0" i="0" dirty="0">
                          <a:solidFill>
                            <a:srgbClr val="333333"/>
                          </a:solidFill>
                          <a:effectLst/>
                          <a:latin typeface="Microsoft YaHei" panose="020B0503020204020204" pitchFamily="34" charset="-122"/>
                          <a:ea typeface="Microsoft YaHei" panose="020B0503020204020204" pitchFamily="34" charset="-122"/>
                        </a:rPr>
                        <a:t>Resolute </a:t>
                      </a:r>
                      <a:r>
                        <a:rPr lang="zh-CN" altLang="en-US" sz="1000" b="0" i="0" dirty="0">
                          <a:solidFill>
                            <a:srgbClr val="333333"/>
                          </a:solidFill>
                          <a:effectLst/>
                          <a:latin typeface="Microsoft YaHei" panose="020B0503020204020204" pitchFamily="34" charset="-122"/>
                          <a:ea typeface="Microsoft YaHei" panose="020B0503020204020204" pitchFamily="34" charset="-122"/>
                        </a:rPr>
                        <a:t>指在困难或危险面前坚定不移，有决心和果断的态度</a:t>
                      </a:r>
                      <a:endParaRPr lang="zh-CN" altLang="en-US" sz="1000" dirty="0"/>
                    </a:p>
                  </a:txBody>
                  <a:tcPr/>
                </a:tc>
                <a:extLst>
                  <a:ext uri="{0D108BD9-81ED-4DB2-BD59-A6C34878D82A}">
                    <a16:rowId xmlns:a16="http://schemas.microsoft.com/office/drawing/2014/main" val="10008"/>
                  </a:ext>
                </a:extLst>
              </a:tr>
              <a:tr h="438150">
                <a:tc vMerge="1">
                  <a:txBody>
                    <a:bodyPr/>
                    <a:lstStyle/>
                    <a:p>
                      <a:endParaRPr lang="zh-CN"/>
                    </a:p>
                  </a:txBody>
                  <a:tcPr/>
                </a:tc>
                <a:tc>
                  <a:txBody>
                    <a:bodyPr/>
                    <a:lstStyle/>
                    <a:p>
                      <a:pPr algn="ctr">
                        <a:buNone/>
                      </a:pPr>
                      <a:r>
                        <a:rPr lang="en-US" altLang="zh-CN" sz="1000" b="0" i="0" dirty="0">
                          <a:solidFill>
                            <a:srgbClr val="333333"/>
                          </a:solidFill>
                          <a:effectLst/>
                          <a:latin typeface="Microsoft YaHei" panose="020B0503020204020204" pitchFamily="34" charset="-122"/>
                          <a:ea typeface="Microsoft YaHei" panose="020B0503020204020204" pitchFamily="34" charset="-122"/>
                        </a:rPr>
                        <a:t>Audacious</a:t>
                      </a:r>
                      <a:endParaRPr lang="zh-CN" altLang="en-US" sz="1000" dirty="0"/>
                    </a:p>
                  </a:txBody>
                  <a:tcPr/>
                </a:tc>
                <a:tc>
                  <a:txBody>
                    <a:bodyPr/>
                    <a:lstStyle/>
                    <a:p>
                      <a:pPr algn="l">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表示具有大胆和大胆的行动，敢于挑战传统或做出令人惊讶的决定</a:t>
                      </a:r>
                      <a:endParaRPr lang="zh-CN" altLang="en-US" sz="1000" dirty="0"/>
                    </a:p>
                  </a:txBody>
                  <a:tcPr/>
                </a:tc>
                <a:extLst>
                  <a:ext uri="{0D108BD9-81ED-4DB2-BD59-A6C34878D82A}">
                    <a16:rowId xmlns:a16="http://schemas.microsoft.com/office/drawing/2014/main" val="10009"/>
                  </a:ext>
                </a:extLst>
              </a:tr>
              <a:tr h="438785">
                <a:tc vMerge="1">
                  <a:txBody>
                    <a:bodyPr/>
                    <a:lstStyle/>
                    <a:p>
                      <a:endParaRPr lang="zh-CN"/>
                    </a:p>
                  </a:txBody>
                  <a:tcPr/>
                </a:tc>
                <a:tc>
                  <a:txBody>
                    <a:bodyPr/>
                    <a:lstStyle/>
                    <a:p>
                      <a:pPr algn="ctr">
                        <a:buNone/>
                      </a:pPr>
                      <a:r>
                        <a:rPr lang="en-US" altLang="zh-CN" sz="1000" b="0" i="0" dirty="0">
                          <a:solidFill>
                            <a:srgbClr val="333333"/>
                          </a:solidFill>
                          <a:effectLst/>
                          <a:latin typeface="Microsoft YaHei" panose="020B0503020204020204" pitchFamily="34" charset="-122"/>
                          <a:ea typeface="Microsoft YaHei" panose="020B0503020204020204" pitchFamily="34" charset="-122"/>
                        </a:rPr>
                        <a:t>Gallant</a:t>
                      </a:r>
                      <a:endParaRPr lang="zh-CN" altLang="en-US" sz="1000" dirty="0"/>
                    </a:p>
                  </a:txBody>
                  <a:tcPr/>
                </a:tc>
                <a:tc>
                  <a:txBody>
                    <a:bodyPr/>
                    <a:lstStyle/>
                    <a:p>
                      <a:pPr algn="l">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指表现高尚和豪迈，通常与修饰人物的行为和态度，尤其是在爱和战斗中</a:t>
                      </a:r>
                      <a:endParaRPr lang="zh-CN" altLang="en-US" sz="1000" dirty="0"/>
                    </a:p>
                  </a:txBody>
                  <a:tcPr/>
                </a:tc>
                <a:extLst>
                  <a:ext uri="{0D108BD9-81ED-4DB2-BD59-A6C34878D82A}">
                    <a16:rowId xmlns:a16="http://schemas.microsoft.com/office/drawing/2014/main" val="10010"/>
                  </a:ext>
                </a:extLst>
              </a:tr>
            </a:tbl>
          </a:graphicData>
        </a:graphic>
      </p:graphicFrame>
      <p:sp>
        <p:nvSpPr>
          <p:cNvPr id="13" name="文本框 12"/>
          <p:cNvSpPr txBox="1"/>
          <p:nvPr/>
        </p:nvSpPr>
        <p:spPr>
          <a:xfrm>
            <a:off x="407670" y="424815"/>
            <a:ext cx="5139055" cy="922020"/>
          </a:xfrm>
          <a:prstGeom prst="rect">
            <a:avLst/>
          </a:prstGeom>
          <a:noFill/>
        </p:spPr>
        <p:txBody>
          <a:bodyPr wrap="square" rtlCol="0" anchor="t">
            <a:spAutoFit/>
          </a:bodyPr>
          <a:lstStyle/>
          <a:p>
            <a:pPr indent="0" algn="ctr" fontAlgn="auto">
              <a:lnSpc>
                <a:spcPct val="150000"/>
              </a:lnSpc>
            </a:pPr>
            <a:r>
              <a:rPr lang="zh-CN" b="1" dirty="0">
                <a:solidFill>
                  <a:schemeClr val="tx1"/>
                </a:solidFill>
                <a:sym typeface="+mn-ea"/>
              </a:rPr>
              <a:t>挑出3-5个你感兴趣的形容词。利用人工智能列出10个跟这些词汇意思相近的同义词或者近义词</a:t>
            </a:r>
            <a:endParaRPr lang="zh-CN" altLang="en-US" b="1" dirty="0">
              <a:solidFill>
                <a:schemeClr val="tx1"/>
              </a:solidFill>
              <a:sym typeface="+mn-ea"/>
            </a:endParaRPr>
          </a:p>
        </p:txBody>
      </p:sp>
      <p:sp>
        <p:nvSpPr>
          <p:cNvPr id="14" name="文本框 13"/>
          <p:cNvSpPr txBox="1"/>
          <p:nvPr/>
        </p:nvSpPr>
        <p:spPr>
          <a:xfrm>
            <a:off x="546100" y="1985010"/>
            <a:ext cx="1122680" cy="368300"/>
          </a:xfrm>
          <a:prstGeom prst="rect">
            <a:avLst/>
          </a:prstGeom>
          <a:noFill/>
        </p:spPr>
        <p:txBody>
          <a:bodyPr wrap="none" rtlCol="0" anchor="t">
            <a:spAutoFit/>
          </a:bodyPr>
          <a:lstStyle/>
          <a:p>
            <a:r>
              <a:rPr lang="zh-CN" sz="1400" b="1">
                <a:sym typeface="+mn-ea"/>
              </a:rPr>
              <a:t>案例参考</a:t>
            </a:r>
            <a:r>
              <a:rPr lang="zh-CN" b="1">
                <a:sym typeface="+mn-ea"/>
              </a:rPr>
              <a:t>：</a:t>
            </a:r>
            <a:endParaRPr lang="zh-CN" altLang="en-US"/>
          </a:p>
        </p:txBody>
      </p:sp>
      <p:sp>
        <p:nvSpPr>
          <p:cNvPr id="3" name="文本框 2"/>
          <p:cNvSpPr txBox="1"/>
          <p:nvPr/>
        </p:nvSpPr>
        <p:spPr>
          <a:xfrm>
            <a:off x="546100" y="4655820"/>
            <a:ext cx="4805680" cy="521970"/>
          </a:xfrm>
          <a:prstGeom prst="rect">
            <a:avLst/>
          </a:prstGeom>
          <a:noFill/>
        </p:spPr>
        <p:txBody>
          <a:bodyPr wrap="none" rtlCol="0" anchor="t">
            <a:spAutoFit/>
          </a:bodyPr>
          <a:lstStyle/>
          <a:p>
            <a:pPr algn="l"/>
            <a:r>
              <a:rPr lang="zh-CN" sz="1400" b="1">
                <a:highlight>
                  <a:srgbClr val="FFFF00"/>
                </a:highlight>
                <a:sym typeface="+mn-ea"/>
              </a:rPr>
              <a:t>注：上方图片是参考图，请将你自己与大语言模型交流后的</a:t>
            </a:r>
          </a:p>
          <a:p>
            <a:pPr algn="l"/>
            <a:r>
              <a:rPr lang="zh-CN" sz="1400" b="1">
                <a:highlight>
                  <a:srgbClr val="FFFF00"/>
                </a:highlight>
                <a:sym typeface="+mn-ea"/>
              </a:rPr>
              <a:t>有效截图添加在上方。</a:t>
            </a:r>
            <a:endParaRPr lang="zh-CN" altLang="en-US" sz="1400" b="1">
              <a:highlight>
                <a:srgbClr val="FFFF00"/>
              </a:highlight>
              <a:sym typeface="+mn-ea"/>
            </a:endParaRPr>
          </a:p>
        </p:txBody>
      </p:sp>
      <p:sp>
        <p:nvSpPr>
          <p:cNvPr id="9" name="文本框 8">
            <a:extLst>
              <a:ext uri="{FF2B5EF4-FFF2-40B4-BE49-F238E27FC236}">
                <a16:creationId xmlns:a16="http://schemas.microsoft.com/office/drawing/2014/main" id="{6BC50004-D4E0-58D8-D645-A327A17FA33D}"/>
              </a:ext>
            </a:extLst>
          </p:cNvPr>
          <p:cNvSpPr txBox="1"/>
          <p:nvPr/>
        </p:nvSpPr>
        <p:spPr>
          <a:xfrm>
            <a:off x="229843" y="2382559"/>
            <a:ext cx="6095170" cy="2092881"/>
          </a:xfrm>
          <a:prstGeom prst="rect">
            <a:avLst/>
          </a:prstGeom>
          <a:noFill/>
        </p:spPr>
        <p:txBody>
          <a:bodyPr wrap="square">
            <a:spAutoFit/>
          </a:bodyPr>
          <a:lstStyle/>
          <a:p>
            <a:pPr algn="l"/>
            <a:r>
              <a:rPr lang="en-US" altLang="zh-CN" sz="1000" b="1" i="0" dirty="0">
                <a:solidFill>
                  <a:srgbClr val="333333"/>
                </a:solidFill>
                <a:effectLst/>
                <a:latin typeface="Microsoft YaHei" panose="020B0503020204020204" pitchFamily="34" charset="-122"/>
                <a:ea typeface="Microsoft YaHei" panose="020B0503020204020204" pitchFamily="34" charset="-122"/>
              </a:rPr>
              <a:t>You:</a:t>
            </a:r>
            <a:r>
              <a:rPr lang="zh-CN" altLang="en-US" sz="1000" b="0" i="0" dirty="0">
                <a:solidFill>
                  <a:srgbClr val="333333"/>
                </a:solidFill>
                <a:effectLst/>
                <a:latin typeface="Microsoft YaHei" panose="020B0503020204020204" pitchFamily="34" charset="-122"/>
                <a:ea typeface="Microsoft YaHei" panose="020B0503020204020204" pitchFamily="34" charset="-122"/>
              </a:rPr>
              <a:t> 帮我列出</a:t>
            </a:r>
            <a:r>
              <a:rPr lang="en-US" altLang="zh-CN" sz="1000" b="0" i="0" dirty="0">
                <a:solidFill>
                  <a:srgbClr val="333333"/>
                </a:solidFill>
                <a:effectLst/>
                <a:latin typeface="Microsoft YaHei" panose="020B0503020204020204" pitchFamily="34" charset="-122"/>
                <a:ea typeface="Microsoft YaHei" panose="020B0503020204020204" pitchFamily="34" charset="-122"/>
              </a:rPr>
              <a:t>brave</a:t>
            </a:r>
            <a:r>
              <a:rPr lang="zh-CN" altLang="en-US" sz="1000" b="0" i="0" dirty="0">
                <a:solidFill>
                  <a:srgbClr val="333333"/>
                </a:solidFill>
                <a:effectLst/>
                <a:latin typeface="Microsoft YaHei" panose="020B0503020204020204" pitchFamily="34" charset="-122"/>
                <a:ea typeface="Microsoft YaHei" panose="020B0503020204020204" pitchFamily="34" charset="-122"/>
              </a:rPr>
              <a:t>的十个近义词，并帮助解释中文意思，解释他们之间的区别，结果记录在一张表格里</a:t>
            </a:r>
          </a:p>
          <a:p>
            <a:pPr algn="l"/>
            <a:r>
              <a:rPr lang="en-US" altLang="zh-CN" sz="1000" b="1" i="0" dirty="0" err="1">
                <a:solidFill>
                  <a:srgbClr val="333333"/>
                </a:solidFill>
                <a:effectLst/>
                <a:latin typeface="Microsoft YaHei" panose="020B0503020204020204" pitchFamily="34" charset="-122"/>
                <a:ea typeface="Microsoft YaHei" panose="020B0503020204020204" pitchFamily="34" charset="-122"/>
              </a:rPr>
              <a:t>ChatAI</a:t>
            </a:r>
            <a:r>
              <a:rPr lang="en-US" altLang="zh-CN" sz="1000" b="1" i="0" dirty="0">
                <a:solidFill>
                  <a:srgbClr val="333333"/>
                </a:solidFill>
                <a:effectLst/>
                <a:latin typeface="Microsoft YaHei" panose="020B0503020204020204" pitchFamily="34" charset="-122"/>
                <a:ea typeface="Microsoft YaHei" panose="020B0503020204020204" pitchFamily="34" charset="-122"/>
              </a:rPr>
              <a:t>: </a:t>
            </a:r>
            <a:r>
              <a:rPr lang="en-US" altLang="zh-CN" sz="1000" b="0" i="0" dirty="0">
                <a:solidFill>
                  <a:srgbClr val="333333"/>
                </a:solidFill>
                <a:effectLst/>
                <a:latin typeface="Microsoft YaHei" panose="020B0503020204020204" pitchFamily="34" charset="-122"/>
                <a:ea typeface="Microsoft YaHei" panose="020B0503020204020204" pitchFamily="34" charset="-122"/>
              </a:rPr>
              <a:t>| </a:t>
            </a:r>
            <a:r>
              <a:rPr lang="zh-CN" altLang="en-US" sz="1000" b="0" i="0" dirty="0">
                <a:solidFill>
                  <a:srgbClr val="333333"/>
                </a:solidFill>
                <a:effectLst/>
                <a:latin typeface="Microsoft YaHei" panose="020B0503020204020204" pitchFamily="34" charset="-122"/>
                <a:ea typeface="Microsoft YaHei" panose="020B0503020204020204" pitchFamily="34" charset="-122"/>
              </a:rPr>
              <a:t>单词 </a:t>
            </a:r>
            <a:r>
              <a:rPr lang="en-US" altLang="zh-CN" sz="1000" b="0" i="0" dirty="0">
                <a:solidFill>
                  <a:srgbClr val="333333"/>
                </a:solidFill>
                <a:effectLst/>
                <a:latin typeface="Microsoft YaHei" panose="020B0503020204020204" pitchFamily="34" charset="-122"/>
                <a:ea typeface="Microsoft YaHei" panose="020B0503020204020204" pitchFamily="34" charset="-122"/>
              </a:rPr>
              <a:t>| </a:t>
            </a:r>
            <a:r>
              <a:rPr lang="zh-CN" altLang="en-US" sz="1000" b="0" i="0" dirty="0">
                <a:solidFill>
                  <a:srgbClr val="333333"/>
                </a:solidFill>
                <a:effectLst/>
                <a:latin typeface="Microsoft YaHei" panose="020B0503020204020204" pitchFamily="34" charset="-122"/>
                <a:ea typeface="Microsoft YaHei" panose="020B0503020204020204" pitchFamily="34" charset="-122"/>
              </a:rPr>
              <a:t>中文意思 </a:t>
            </a:r>
            <a:r>
              <a:rPr lang="en-US" altLang="zh-CN" sz="1000" b="0" i="0" dirty="0">
                <a:solidFill>
                  <a:srgbClr val="333333"/>
                </a:solidFill>
                <a:effectLst/>
                <a:latin typeface="Microsoft YaHei" panose="020B0503020204020204" pitchFamily="34" charset="-122"/>
                <a:ea typeface="Microsoft YaHei" panose="020B0503020204020204" pitchFamily="34" charset="-122"/>
              </a:rPr>
              <a:t>| </a:t>
            </a:r>
            <a:r>
              <a:rPr lang="zh-CN" altLang="en-US" sz="1000" b="0" i="0" dirty="0">
                <a:solidFill>
                  <a:srgbClr val="333333"/>
                </a:solidFill>
                <a:effectLst/>
                <a:latin typeface="Microsoft YaHei" panose="020B0503020204020204" pitchFamily="34" charset="-122"/>
                <a:ea typeface="Microsoft YaHei" panose="020B0503020204020204" pitchFamily="34" charset="-122"/>
              </a:rPr>
              <a:t>区别解释 </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 Fearless | </a:t>
            </a:r>
            <a:r>
              <a:rPr lang="zh-CN" altLang="en-US" sz="1000" b="0" i="0" dirty="0">
                <a:solidFill>
                  <a:srgbClr val="333333"/>
                </a:solidFill>
                <a:effectLst/>
                <a:latin typeface="Microsoft YaHei" panose="020B0503020204020204" pitchFamily="34" charset="-122"/>
                <a:ea typeface="Microsoft YaHei" panose="020B0503020204020204" pitchFamily="34" charset="-122"/>
              </a:rPr>
              <a:t>无畏的 </a:t>
            </a:r>
            <a:r>
              <a:rPr lang="en-US" altLang="zh-CN" sz="1000" b="0" i="0" dirty="0">
                <a:solidFill>
                  <a:srgbClr val="333333"/>
                </a:solidFill>
                <a:effectLst/>
                <a:latin typeface="Microsoft YaHei" panose="020B0503020204020204" pitchFamily="34" charset="-122"/>
                <a:ea typeface="Microsoft YaHei" panose="020B0503020204020204" pitchFamily="34" charset="-122"/>
              </a:rPr>
              <a:t>| Fearless </a:t>
            </a:r>
            <a:r>
              <a:rPr lang="zh-CN" altLang="en-US" sz="1000" b="0" i="0" dirty="0">
                <a:solidFill>
                  <a:srgbClr val="333333"/>
                </a:solidFill>
                <a:effectLst/>
                <a:latin typeface="Microsoft YaHei" panose="020B0503020204020204" pitchFamily="34" charset="-122"/>
                <a:ea typeface="Microsoft YaHei" panose="020B0503020204020204" pitchFamily="34" charset="-122"/>
              </a:rPr>
              <a:t>指完全没有恐惧或害怕，通常指在面临危险或困难时仍表现坚定勇敢。 </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 Courageous| </a:t>
            </a:r>
            <a:r>
              <a:rPr lang="zh-CN" altLang="en-US" sz="1000" b="0" i="0" dirty="0">
                <a:solidFill>
                  <a:srgbClr val="333333"/>
                </a:solidFill>
                <a:effectLst/>
                <a:latin typeface="Microsoft YaHei" panose="020B0503020204020204" pitchFamily="34" charset="-122"/>
                <a:ea typeface="Microsoft YaHei" panose="020B0503020204020204" pitchFamily="34" charset="-122"/>
              </a:rPr>
              <a:t>有勇气的 </a:t>
            </a:r>
            <a:r>
              <a:rPr lang="en-US" altLang="zh-CN" sz="1000" b="0" i="0" dirty="0">
                <a:solidFill>
                  <a:srgbClr val="333333"/>
                </a:solidFill>
                <a:effectLst/>
                <a:latin typeface="Microsoft YaHei" panose="020B0503020204020204" pitchFamily="34" charset="-122"/>
                <a:ea typeface="Microsoft YaHei" panose="020B0503020204020204" pitchFamily="34" charset="-122"/>
              </a:rPr>
              <a:t>| Courageous </a:t>
            </a:r>
            <a:r>
              <a:rPr lang="zh-CN" altLang="en-US" sz="1000" b="0" i="0" dirty="0">
                <a:solidFill>
                  <a:srgbClr val="333333"/>
                </a:solidFill>
                <a:effectLst/>
                <a:latin typeface="Microsoft YaHei" panose="020B0503020204020204" pitchFamily="34" charset="-122"/>
                <a:ea typeface="Microsoft YaHei" panose="020B0503020204020204" pitchFamily="34" charset="-122"/>
              </a:rPr>
              <a:t>指具有勇气和胆量，可以主动面对困难或挑战。 </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 Valiant | </a:t>
            </a:r>
            <a:r>
              <a:rPr lang="zh-CN" altLang="en-US" sz="1000" b="0" i="0" dirty="0">
                <a:solidFill>
                  <a:srgbClr val="333333"/>
                </a:solidFill>
                <a:effectLst/>
                <a:latin typeface="Microsoft YaHei" panose="020B0503020204020204" pitchFamily="34" charset="-122"/>
                <a:ea typeface="Microsoft YaHei" panose="020B0503020204020204" pitchFamily="34" charset="-122"/>
              </a:rPr>
              <a:t>勇敢的 </a:t>
            </a:r>
            <a:r>
              <a:rPr lang="en-US" altLang="zh-CN" sz="1000" b="0" i="0" dirty="0">
                <a:solidFill>
                  <a:srgbClr val="333333"/>
                </a:solidFill>
                <a:effectLst/>
                <a:latin typeface="Microsoft YaHei" panose="020B0503020204020204" pitchFamily="34" charset="-122"/>
                <a:ea typeface="Microsoft YaHei" panose="020B0503020204020204" pitchFamily="34" charset="-122"/>
              </a:rPr>
              <a:t>| Valiant </a:t>
            </a:r>
            <a:r>
              <a:rPr lang="zh-CN" altLang="en-US" sz="1000" b="0" i="0" dirty="0">
                <a:solidFill>
                  <a:srgbClr val="333333"/>
                </a:solidFill>
                <a:effectLst/>
                <a:latin typeface="Microsoft YaHei" panose="020B0503020204020204" pitchFamily="34" charset="-122"/>
                <a:ea typeface="Microsoft YaHei" panose="020B0503020204020204" pitchFamily="34" charset="-122"/>
              </a:rPr>
              <a:t>强调英勇和果敢，常用于描述战斗中或面对严峻困境时的勇敢行为。 </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 Intrepid | </a:t>
            </a:r>
            <a:r>
              <a:rPr lang="zh-CN" altLang="en-US" sz="1000" b="0" i="0" dirty="0">
                <a:solidFill>
                  <a:srgbClr val="333333"/>
                </a:solidFill>
                <a:effectLst/>
                <a:latin typeface="Microsoft YaHei" panose="020B0503020204020204" pitchFamily="34" charset="-122"/>
                <a:ea typeface="Microsoft YaHei" panose="020B0503020204020204" pitchFamily="34" charset="-122"/>
              </a:rPr>
              <a:t>无畏的 </a:t>
            </a:r>
            <a:r>
              <a:rPr lang="en-US" altLang="zh-CN" sz="1000" b="0" i="0" dirty="0">
                <a:solidFill>
                  <a:srgbClr val="333333"/>
                </a:solidFill>
                <a:effectLst/>
                <a:latin typeface="Microsoft YaHei" panose="020B0503020204020204" pitchFamily="34" charset="-122"/>
                <a:ea typeface="Microsoft YaHei" panose="020B0503020204020204" pitchFamily="34" charset="-122"/>
              </a:rPr>
              <a:t>| Intrepid </a:t>
            </a:r>
            <a:r>
              <a:rPr lang="zh-CN" altLang="en-US" sz="1000" b="0" i="0" dirty="0">
                <a:solidFill>
                  <a:srgbClr val="333333"/>
                </a:solidFill>
                <a:effectLst/>
                <a:latin typeface="Microsoft YaHei" panose="020B0503020204020204" pitchFamily="34" charset="-122"/>
                <a:ea typeface="Microsoft YaHei" panose="020B0503020204020204" pitchFamily="34" charset="-122"/>
              </a:rPr>
              <a:t>表示胆大无畏，具有针对危险或困难时所需的勇气和坚定不移的决心。</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 Heroic | </a:t>
            </a:r>
            <a:r>
              <a:rPr lang="zh-CN" altLang="en-US" sz="1000" b="0" i="0" dirty="0">
                <a:solidFill>
                  <a:srgbClr val="333333"/>
                </a:solidFill>
                <a:effectLst/>
                <a:latin typeface="Microsoft YaHei" panose="020B0503020204020204" pitchFamily="34" charset="-122"/>
                <a:ea typeface="Microsoft YaHei" panose="020B0503020204020204" pitchFamily="34" charset="-122"/>
              </a:rPr>
              <a:t>英勇的 </a:t>
            </a:r>
            <a:r>
              <a:rPr lang="en-US" altLang="zh-CN" sz="1000" b="0" i="0" dirty="0">
                <a:solidFill>
                  <a:srgbClr val="333333"/>
                </a:solidFill>
                <a:effectLst/>
                <a:latin typeface="Microsoft YaHei" panose="020B0503020204020204" pitchFamily="34" charset="-122"/>
                <a:ea typeface="Microsoft YaHei" panose="020B0503020204020204" pitchFamily="34" charset="-122"/>
              </a:rPr>
              <a:t>| Heroic </a:t>
            </a:r>
            <a:r>
              <a:rPr lang="zh-CN" altLang="en-US" sz="1000" b="0" i="0" dirty="0">
                <a:solidFill>
                  <a:srgbClr val="333333"/>
                </a:solidFill>
                <a:effectLst/>
                <a:latin typeface="Microsoft YaHei" panose="020B0503020204020204" pitchFamily="34" charset="-122"/>
                <a:ea typeface="Microsoft YaHei" panose="020B0503020204020204" pitchFamily="34" charset="-122"/>
              </a:rPr>
              <a:t>指像英雄一样具有非凡的勇气和品质，通常与挽救他人或艰难任务相关。 </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 Bold | </a:t>
            </a:r>
            <a:r>
              <a:rPr lang="zh-CN" altLang="en-US" sz="1000" b="0" i="0" dirty="0">
                <a:solidFill>
                  <a:srgbClr val="333333"/>
                </a:solidFill>
                <a:effectLst/>
                <a:latin typeface="Microsoft YaHei" panose="020B0503020204020204" pitchFamily="34" charset="-122"/>
                <a:ea typeface="Microsoft YaHei" panose="020B0503020204020204" pitchFamily="34" charset="-122"/>
              </a:rPr>
              <a:t>大胆的 </a:t>
            </a:r>
            <a:r>
              <a:rPr lang="en-US" altLang="zh-CN" sz="1000" b="0" i="0" dirty="0">
                <a:solidFill>
                  <a:srgbClr val="333333"/>
                </a:solidFill>
                <a:effectLst/>
                <a:latin typeface="Microsoft YaHei" panose="020B0503020204020204" pitchFamily="34" charset="-122"/>
                <a:ea typeface="Microsoft YaHei" panose="020B0503020204020204" pitchFamily="34" charset="-122"/>
              </a:rPr>
              <a:t>| Bold </a:t>
            </a:r>
            <a:r>
              <a:rPr lang="zh-CN" altLang="en-US" sz="1000" b="0" i="0" dirty="0">
                <a:solidFill>
                  <a:srgbClr val="333333"/>
                </a:solidFill>
                <a:effectLst/>
                <a:latin typeface="Microsoft YaHei" panose="020B0503020204020204" pitchFamily="34" charset="-122"/>
                <a:ea typeface="Microsoft YaHei" panose="020B0503020204020204" pitchFamily="34" charset="-122"/>
              </a:rPr>
              <a:t>指行动或决策时勇敢和果断，通常指不惧怕风险或愿意尝试新事物。 </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 Daring | </a:t>
            </a:r>
            <a:r>
              <a:rPr lang="zh-CN" altLang="en-US" sz="1000" b="0" i="0" dirty="0">
                <a:solidFill>
                  <a:srgbClr val="333333"/>
                </a:solidFill>
                <a:effectLst/>
                <a:latin typeface="Microsoft YaHei" panose="020B0503020204020204" pitchFamily="34" charset="-122"/>
                <a:ea typeface="Microsoft YaHei" panose="020B0503020204020204" pitchFamily="34" charset="-122"/>
              </a:rPr>
              <a:t>大胆的 </a:t>
            </a:r>
            <a:r>
              <a:rPr lang="en-US" altLang="zh-CN" sz="1000" b="0" i="0" dirty="0">
                <a:solidFill>
                  <a:srgbClr val="333333"/>
                </a:solidFill>
                <a:effectLst/>
                <a:latin typeface="Microsoft YaHei" panose="020B0503020204020204" pitchFamily="34" charset="-122"/>
                <a:ea typeface="Microsoft YaHei" panose="020B0503020204020204" pitchFamily="34" charset="-122"/>
              </a:rPr>
              <a:t>| Daring </a:t>
            </a:r>
            <a:r>
              <a:rPr lang="zh-CN" altLang="en-US" sz="1000" b="0" i="0" dirty="0">
                <a:solidFill>
                  <a:srgbClr val="333333"/>
                </a:solidFill>
                <a:effectLst/>
                <a:latin typeface="Microsoft YaHei" panose="020B0503020204020204" pitchFamily="34" charset="-122"/>
                <a:ea typeface="Microsoft YaHei" panose="020B0503020204020204" pitchFamily="34" charset="-122"/>
              </a:rPr>
              <a:t>强调冒险或挑战，表示勇敢地去尝试或做一些可能有风险的事情。 </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 Resolute | </a:t>
            </a:r>
            <a:r>
              <a:rPr lang="zh-CN" altLang="en-US" sz="1000" b="0" i="0" dirty="0">
                <a:solidFill>
                  <a:srgbClr val="333333"/>
                </a:solidFill>
                <a:effectLst/>
                <a:latin typeface="Microsoft YaHei" panose="020B0503020204020204" pitchFamily="34" charset="-122"/>
                <a:ea typeface="Microsoft YaHei" panose="020B0503020204020204" pitchFamily="34" charset="-122"/>
              </a:rPr>
              <a:t>坚定的 </a:t>
            </a:r>
            <a:r>
              <a:rPr lang="en-US" altLang="zh-CN" sz="1000" b="0" i="0" dirty="0">
                <a:solidFill>
                  <a:srgbClr val="333333"/>
                </a:solidFill>
                <a:effectLst/>
                <a:latin typeface="Microsoft YaHei" panose="020B0503020204020204" pitchFamily="34" charset="-122"/>
                <a:ea typeface="Microsoft YaHei" panose="020B0503020204020204" pitchFamily="34" charset="-122"/>
              </a:rPr>
              <a:t>| Resolute </a:t>
            </a:r>
            <a:r>
              <a:rPr lang="zh-CN" altLang="en-US" sz="1000" b="0" i="0" dirty="0">
                <a:solidFill>
                  <a:srgbClr val="333333"/>
                </a:solidFill>
                <a:effectLst/>
                <a:latin typeface="Microsoft YaHei" panose="020B0503020204020204" pitchFamily="34" charset="-122"/>
                <a:ea typeface="Microsoft YaHei" panose="020B0503020204020204" pitchFamily="34" charset="-122"/>
              </a:rPr>
              <a:t>指在困难或危险面前坚定不移，有决心和果断的态度。 </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 Audacious | </a:t>
            </a:r>
            <a:r>
              <a:rPr lang="zh-CN" altLang="en-US" sz="1000" b="0" i="0" dirty="0">
                <a:solidFill>
                  <a:srgbClr val="333333"/>
                </a:solidFill>
                <a:effectLst/>
                <a:latin typeface="Microsoft YaHei" panose="020B0503020204020204" pitchFamily="34" charset="-122"/>
                <a:ea typeface="Microsoft YaHei" panose="020B0503020204020204" pitchFamily="34" charset="-122"/>
              </a:rPr>
              <a:t>大胆的 </a:t>
            </a:r>
            <a:r>
              <a:rPr lang="en-US" altLang="zh-CN" sz="1000" b="0" i="0" dirty="0">
                <a:solidFill>
                  <a:srgbClr val="333333"/>
                </a:solidFill>
                <a:effectLst/>
                <a:latin typeface="Microsoft YaHei" panose="020B0503020204020204" pitchFamily="34" charset="-122"/>
                <a:ea typeface="Microsoft YaHei" panose="020B0503020204020204" pitchFamily="34" charset="-122"/>
              </a:rPr>
              <a:t>| Audacious </a:t>
            </a:r>
            <a:r>
              <a:rPr lang="zh-CN" altLang="en-US" sz="1000" b="0" i="0" dirty="0">
                <a:solidFill>
                  <a:srgbClr val="333333"/>
                </a:solidFill>
                <a:effectLst/>
                <a:latin typeface="Microsoft YaHei" panose="020B0503020204020204" pitchFamily="34" charset="-122"/>
                <a:ea typeface="Microsoft YaHei" panose="020B0503020204020204" pitchFamily="34" charset="-122"/>
              </a:rPr>
              <a:t>表示具有大胆和大胆的行动，敢于挑战传统或做出令人惊讶的决定。 </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br>
              <a:rPr lang="en-US" altLang="zh-CN" sz="1000" b="0" i="0" dirty="0">
                <a:solidFill>
                  <a:srgbClr val="333333"/>
                </a:solidFill>
                <a:effectLst/>
                <a:latin typeface="Microsoft YaHei" panose="020B0503020204020204" pitchFamily="34" charset="-122"/>
                <a:ea typeface="Microsoft YaHei" panose="020B0503020204020204" pitchFamily="34" charset="-122"/>
              </a:rPr>
            </a:br>
            <a:r>
              <a:rPr lang="en-US" altLang="zh-CN" sz="1000" b="0" i="0" dirty="0">
                <a:solidFill>
                  <a:srgbClr val="333333"/>
                </a:solidFill>
                <a:effectLst/>
                <a:latin typeface="Microsoft YaHei" panose="020B0503020204020204" pitchFamily="34" charset="-122"/>
                <a:ea typeface="Microsoft YaHei" panose="020B0503020204020204" pitchFamily="34" charset="-122"/>
              </a:rPr>
              <a:t>| Gallant | </a:t>
            </a:r>
            <a:r>
              <a:rPr lang="zh-CN" altLang="en-US" sz="1000" b="0" i="0" dirty="0">
                <a:solidFill>
                  <a:srgbClr val="333333"/>
                </a:solidFill>
                <a:effectLst/>
                <a:latin typeface="Microsoft YaHei" panose="020B0503020204020204" pitchFamily="34" charset="-122"/>
                <a:ea typeface="Microsoft YaHei" panose="020B0503020204020204" pitchFamily="34" charset="-122"/>
              </a:rPr>
              <a:t>英勇的 </a:t>
            </a:r>
            <a:r>
              <a:rPr lang="en-US" altLang="zh-CN" sz="1000" b="0" i="0" dirty="0">
                <a:solidFill>
                  <a:srgbClr val="333333"/>
                </a:solidFill>
                <a:effectLst/>
                <a:latin typeface="Microsoft YaHei" panose="020B0503020204020204" pitchFamily="34" charset="-122"/>
                <a:ea typeface="Microsoft YaHei" panose="020B0503020204020204" pitchFamily="34" charset="-122"/>
              </a:rPr>
              <a:t>| Gallant </a:t>
            </a:r>
            <a:r>
              <a:rPr lang="zh-CN" altLang="en-US" sz="1000" b="0" i="0" dirty="0">
                <a:solidFill>
                  <a:srgbClr val="333333"/>
                </a:solidFill>
                <a:effectLst/>
                <a:latin typeface="Microsoft YaHei" panose="020B0503020204020204" pitchFamily="34" charset="-122"/>
                <a:ea typeface="Microsoft YaHei" panose="020B0503020204020204" pitchFamily="34" charset="-122"/>
              </a:rPr>
              <a:t>指表现高尚和豪迈，通常与修饰人物的行为和态度，尤其是在爱和战斗中。 </a:t>
            </a:r>
            <a:r>
              <a:rPr lang="en-US" altLang="zh-CN" sz="1000" b="0" i="0" dirty="0">
                <a:solidFill>
                  <a:srgbClr val="333333"/>
                </a:solidFill>
                <a:effectLst/>
                <a:latin typeface="Microsoft YaHei" panose="020B0503020204020204" pitchFamily="34" charset="-122"/>
                <a:ea typeface="Microsoft YaHei" panose="020B0503020204020204" pitchFamily="34" charset="-122"/>
              </a:rPr>
              <a: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113780" y="424815"/>
            <a:ext cx="5251450"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t" anchorCtr="0"/>
          <a:lstStyle/>
          <a:p>
            <a:pPr algn="l"/>
            <a:r>
              <a:rPr lang="zh-CN" b="1">
                <a:solidFill>
                  <a:schemeClr val="tx1"/>
                </a:solidFill>
                <a:sym typeface="+mn-ea"/>
              </a:rPr>
              <a:t>记录词汇：</a:t>
            </a:r>
            <a:br>
              <a:rPr lang="zh-CN">
                <a:solidFill>
                  <a:schemeClr val="tx1"/>
                </a:solidFill>
              </a:rPr>
            </a:br>
            <a:endParaRPr lang="zh-CN">
              <a:solidFill>
                <a:schemeClr val="tx1"/>
              </a:solidFill>
            </a:endParaRPr>
          </a:p>
        </p:txBody>
      </p:sp>
      <p:sp>
        <p:nvSpPr>
          <p:cNvPr id="4" name="矩形 3"/>
          <p:cNvSpPr/>
          <p:nvPr/>
        </p:nvSpPr>
        <p:spPr>
          <a:xfrm>
            <a:off x="189865" y="215900"/>
            <a:ext cx="11812905" cy="6405245"/>
          </a:xfrm>
          <a:prstGeom prst="rect">
            <a:avLst/>
          </a:prstGeom>
          <a:noFill/>
          <a:ln w="22225">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7" name="矩形 6"/>
          <p:cNvSpPr/>
          <p:nvPr/>
        </p:nvSpPr>
        <p:spPr>
          <a:xfrm>
            <a:off x="407670" y="424815"/>
            <a:ext cx="5139055"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indent="0" algn="ctr" fontAlgn="auto">
              <a:lnSpc>
                <a:spcPct val="150000"/>
              </a:lnSpc>
            </a:pPr>
            <a:endParaRPr lang="zh-CN" altLang="en-US" b="1" u="sng" dirty="0">
              <a:solidFill>
                <a:schemeClr val="tx1"/>
              </a:solidFill>
              <a:sym typeface="+mn-ea"/>
            </a:endParaRPr>
          </a:p>
        </p:txBody>
      </p:sp>
      <p:graphicFrame>
        <p:nvGraphicFramePr>
          <p:cNvPr id="2" name="表格 1"/>
          <p:cNvGraphicFramePr/>
          <p:nvPr>
            <p:custDataLst>
              <p:tags r:id="rId1"/>
            </p:custDataLst>
          </p:nvPr>
        </p:nvGraphicFramePr>
        <p:xfrm>
          <a:off x="5830542" y="840050"/>
          <a:ext cx="6361458" cy="5064760"/>
        </p:xfrm>
        <a:graphic>
          <a:graphicData uri="http://schemas.openxmlformats.org/drawingml/2006/table">
            <a:tbl>
              <a:tblPr firstRow="1" bandRow="1">
                <a:tableStyleId>{5C22544A-7EE6-4342-B048-85BDC9FD1C3A}</a:tableStyleId>
              </a:tblPr>
              <a:tblGrid>
                <a:gridCol w="745435">
                  <a:extLst>
                    <a:ext uri="{9D8B030D-6E8A-4147-A177-3AD203B41FA5}">
                      <a16:colId xmlns:a16="http://schemas.microsoft.com/office/drawing/2014/main" val="20000"/>
                    </a:ext>
                  </a:extLst>
                </a:gridCol>
                <a:gridCol w="959126">
                  <a:extLst>
                    <a:ext uri="{9D8B030D-6E8A-4147-A177-3AD203B41FA5}">
                      <a16:colId xmlns:a16="http://schemas.microsoft.com/office/drawing/2014/main" val="20001"/>
                    </a:ext>
                  </a:extLst>
                </a:gridCol>
                <a:gridCol w="4656897">
                  <a:extLst>
                    <a:ext uri="{9D8B030D-6E8A-4147-A177-3AD203B41FA5}">
                      <a16:colId xmlns:a16="http://schemas.microsoft.com/office/drawing/2014/main" val="20002"/>
                    </a:ext>
                  </a:extLst>
                </a:gridCol>
              </a:tblGrid>
              <a:tr h="678815">
                <a:tc>
                  <a:txBody>
                    <a:bodyPr/>
                    <a:lstStyle/>
                    <a:p>
                      <a:pPr algn="ctr">
                        <a:buNone/>
                      </a:pPr>
                      <a:r>
                        <a:rPr lang="zh-CN" altLang="en-US" sz="1000"/>
                        <a:t>原单词</a:t>
                      </a:r>
                    </a:p>
                  </a:txBody>
                  <a:tcPr>
                    <a:solidFill>
                      <a:srgbClr val="92D050"/>
                    </a:solidFill>
                  </a:tcPr>
                </a:tc>
                <a:tc>
                  <a:txBody>
                    <a:bodyPr/>
                    <a:lstStyle/>
                    <a:p>
                      <a:pPr algn="ctr">
                        <a:buNone/>
                      </a:pPr>
                      <a:r>
                        <a:rPr lang="zh-CN" altLang="en-US" sz="1000"/>
                        <a:t>近义词</a:t>
                      </a:r>
                    </a:p>
                    <a:p>
                      <a:pPr algn="ctr">
                        <a:buNone/>
                      </a:pPr>
                      <a:r>
                        <a:rPr lang="zh-CN" altLang="en-US" sz="1000"/>
                        <a:t>同义词</a:t>
                      </a:r>
                    </a:p>
                  </a:txBody>
                  <a:tcPr>
                    <a:solidFill>
                      <a:srgbClr val="92D050"/>
                    </a:solidFill>
                  </a:tcPr>
                </a:tc>
                <a:tc>
                  <a:txBody>
                    <a:bodyPr/>
                    <a:lstStyle/>
                    <a:p>
                      <a:pPr algn="ctr">
                        <a:buNone/>
                      </a:pPr>
                      <a:r>
                        <a:rPr lang="zh-CN" altLang="en-US" sz="1000"/>
                        <a:t>翻译</a:t>
                      </a:r>
                    </a:p>
                    <a:p>
                      <a:pPr algn="ctr">
                        <a:buNone/>
                      </a:pPr>
                      <a:r>
                        <a:rPr lang="zh-CN" altLang="en-US" sz="1000"/>
                        <a:t>（差别）</a:t>
                      </a:r>
                    </a:p>
                  </a:txBody>
                  <a:tcPr>
                    <a:solidFill>
                      <a:srgbClr val="92D050"/>
                    </a:solidFill>
                  </a:tcPr>
                </a:tc>
                <a:extLst>
                  <a:ext uri="{0D108BD9-81ED-4DB2-BD59-A6C34878D82A}">
                    <a16:rowId xmlns:a16="http://schemas.microsoft.com/office/drawing/2014/main" val="10000"/>
                  </a:ext>
                </a:extLst>
              </a:tr>
              <a:tr h="438150">
                <a:tc rowSpan="10">
                  <a:txBody>
                    <a:bodyPr/>
                    <a:lstStyle/>
                    <a:p>
                      <a:pPr algn="ctr">
                        <a:buNone/>
                      </a:pPr>
                      <a:r>
                        <a:rPr lang="en-US" altLang="zh-CN" sz="1000" dirty="0"/>
                        <a:t>clever</a:t>
                      </a:r>
                      <a:endParaRPr lang="zh-CN" altLang="en-US" sz="1000" dirty="0"/>
                    </a:p>
                  </a:txBody>
                  <a:tcPr/>
                </a:tc>
                <a:tc>
                  <a:txBody>
                    <a:bodyPr/>
                    <a:lstStyle/>
                    <a:p>
                      <a:pPr algn="ctr">
                        <a:buNone/>
                      </a:pPr>
                      <a:r>
                        <a:rPr lang="en-US" altLang="zh-CN" sz="1000" b="0" i="0" dirty="0">
                          <a:solidFill>
                            <a:srgbClr val="333333"/>
                          </a:solidFill>
                          <a:effectLst/>
                          <a:latin typeface="Microsoft YaHei" panose="020B0503020204020204" pitchFamily="34" charset="-122"/>
                          <a:ea typeface="Microsoft YaHei" panose="020B0503020204020204" pitchFamily="34" charset="-122"/>
                        </a:rPr>
                        <a:t>Intelligent </a:t>
                      </a:r>
                      <a:endParaRPr lang="zh-CN" altLang="en-US" sz="1000" dirty="0"/>
                    </a:p>
                  </a:txBody>
                  <a:tcPr/>
                </a:tc>
                <a:tc>
                  <a:txBody>
                    <a:bodyPr/>
                    <a:lstStyle/>
                    <a:p>
                      <a:pPr algn="ctr">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指的是具有智慧和理解力，能够快速学习和理解事物</a:t>
                      </a:r>
                      <a:endParaRPr lang="zh-CN" altLang="en-US" sz="1000" dirty="0"/>
                    </a:p>
                  </a:txBody>
                  <a:tcPr/>
                </a:tc>
                <a:extLst>
                  <a:ext uri="{0D108BD9-81ED-4DB2-BD59-A6C34878D82A}">
                    <a16:rowId xmlns:a16="http://schemas.microsoft.com/office/drawing/2014/main" val="10001"/>
                  </a:ext>
                </a:extLst>
              </a:tr>
              <a:tr h="438785">
                <a:tc vMerge="1">
                  <a:txBody>
                    <a:bodyPr/>
                    <a:lstStyle/>
                    <a:p>
                      <a:endParaRPr lang="zh-CN"/>
                    </a:p>
                  </a:txBody>
                  <a:tcPr/>
                </a:tc>
                <a:tc>
                  <a:txBody>
                    <a:bodyPr/>
                    <a:lstStyle/>
                    <a:p>
                      <a:pPr algn="ctr">
                        <a:buNone/>
                      </a:pPr>
                      <a:r>
                        <a:rPr lang="en-US" altLang="zh-CN" sz="1000" dirty="0"/>
                        <a:t>smart</a:t>
                      </a:r>
                      <a:endParaRPr lang="zh-CN" altLang="en-US" sz="1000" dirty="0"/>
                    </a:p>
                  </a:txBody>
                  <a:tcPr/>
                </a:tc>
                <a:tc>
                  <a:txBody>
                    <a:bodyPr/>
                    <a:lstStyle/>
                    <a:p>
                      <a:pPr algn="ctr">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通常指反应快、敏捷，思维敏锐，表现出良好的判断力和高智商</a:t>
                      </a:r>
                      <a:endParaRPr lang="zh-CN" altLang="en-US" sz="1000" dirty="0"/>
                    </a:p>
                  </a:txBody>
                  <a:tcPr/>
                </a:tc>
                <a:extLst>
                  <a:ext uri="{0D108BD9-81ED-4DB2-BD59-A6C34878D82A}">
                    <a16:rowId xmlns:a16="http://schemas.microsoft.com/office/drawing/2014/main" val="10002"/>
                  </a:ext>
                </a:extLst>
              </a:tr>
              <a:tr h="438150">
                <a:tc vMerge="1">
                  <a:txBody>
                    <a:bodyPr/>
                    <a:lstStyle/>
                    <a:p>
                      <a:endParaRPr lang="zh-CN"/>
                    </a:p>
                  </a:txBody>
                  <a:tcPr/>
                </a:tc>
                <a:tc>
                  <a:txBody>
                    <a:bodyPr/>
                    <a:lstStyle/>
                    <a:p>
                      <a:pPr algn="ctr">
                        <a:buNone/>
                      </a:pPr>
                      <a:r>
                        <a:rPr lang="en-US" altLang="zh-CN" sz="1000" dirty="0"/>
                        <a:t>sharp</a:t>
                      </a:r>
                      <a:endParaRPr lang="zh-CN" altLang="en-US" sz="1000" dirty="0"/>
                    </a:p>
                  </a:txBody>
                  <a:tcPr/>
                </a:tc>
                <a:tc>
                  <a:txBody>
                    <a:bodyPr/>
                    <a:lstStyle/>
                    <a:p>
                      <a:pPr algn="ctr">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强调敏锐和聪明，尤其在分析和理解复杂问题时表现出色</a:t>
                      </a:r>
                      <a:endParaRPr lang="zh-CN" altLang="en-US" sz="1000" dirty="0"/>
                    </a:p>
                  </a:txBody>
                  <a:tcPr/>
                </a:tc>
                <a:extLst>
                  <a:ext uri="{0D108BD9-81ED-4DB2-BD59-A6C34878D82A}">
                    <a16:rowId xmlns:a16="http://schemas.microsoft.com/office/drawing/2014/main" val="10003"/>
                  </a:ext>
                </a:extLst>
              </a:tr>
              <a:tr h="439420">
                <a:tc vMerge="1">
                  <a:txBody>
                    <a:bodyPr/>
                    <a:lstStyle/>
                    <a:p>
                      <a:endParaRPr lang="zh-CN"/>
                    </a:p>
                  </a:txBody>
                  <a:tcPr/>
                </a:tc>
                <a:tc>
                  <a:txBody>
                    <a:bodyPr/>
                    <a:lstStyle/>
                    <a:p>
                      <a:pPr algn="ctr">
                        <a:buNone/>
                      </a:pPr>
                      <a:r>
                        <a:rPr lang="en-US" altLang="zh-CN" sz="1000" dirty="0"/>
                        <a:t>astute</a:t>
                      </a:r>
                      <a:endParaRPr lang="zh-CN" altLang="en-US" sz="1000" dirty="0"/>
                    </a:p>
                  </a:txBody>
                  <a:tcPr/>
                </a:tc>
                <a:tc>
                  <a:txBody>
                    <a:bodyPr/>
                    <a:lstStyle/>
                    <a:p>
                      <a:pPr algn="ctr">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意味着善于洞察和理解，能够快速作出聪明、正确的判断，善于观察和分析</a:t>
                      </a:r>
                      <a:endParaRPr lang="zh-CN" altLang="en-US" sz="1000" dirty="0"/>
                    </a:p>
                  </a:txBody>
                  <a:tcPr/>
                </a:tc>
                <a:extLst>
                  <a:ext uri="{0D108BD9-81ED-4DB2-BD59-A6C34878D82A}">
                    <a16:rowId xmlns:a16="http://schemas.microsoft.com/office/drawing/2014/main" val="10004"/>
                  </a:ext>
                </a:extLst>
              </a:tr>
              <a:tr h="438150">
                <a:tc vMerge="1">
                  <a:txBody>
                    <a:bodyPr/>
                    <a:lstStyle/>
                    <a:p>
                      <a:endParaRPr lang="zh-CN"/>
                    </a:p>
                  </a:txBody>
                  <a:tcPr/>
                </a:tc>
                <a:tc>
                  <a:txBody>
                    <a:bodyPr/>
                    <a:lstStyle/>
                    <a:p>
                      <a:pPr algn="ctr">
                        <a:buNone/>
                      </a:pPr>
                      <a:r>
                        <a:rPr lang="en-US" altLang="zh-CN" sz="1000" dirty="0"/>
                        <a:t>Cunning</a:t>
                      </a:r>
                      <a:endParaRPr lang="zh-CN" altLang="en-US" sz="1000" dirty="0"/>
                    </a:p>
                  </a:txBody>
                  <a:tcPr/>
                </a:tc>
                <a:tc>
                  <a:txBody>
                    <a:bodyPr/>
                    <a:lstStyle/>
                    <a:p>
                      <a:pPr algn="ctr">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通常指具有欺诈性和狡诈性的聪明，常用于描述以欺骗或欺诈为目的的行为</a:t>
                      </a:r>
                      <a:endParaRPr lang="zh-CN" altLang="en-US" sz="1000" dirty="0"/>
                    </a:p>
                  </a:txBody>
                  <a:tcPr/>
                </a:tc>
                <a:extLst>
                  <a:ext uri="{0D108BD9-81ED-4DB2-BD59-A6C34878D82A}">
                    <a16:rowId xmlns:a16="http://schemas.microsoft.com/office/drawing/2014/main" val="10005"/>
                  </a:ext>
                </a:extLst>
              </a:tr>
              <a:tr h="438785">
                <a:tc vMerge="1">
                  <a:txBody>
                    <a:bodyPr/>
                    <a:lstStyle/>
                    <a:p>
                      <a:endParaRPr lang="zh-CN"/>
                    </a:p>
                  </a:txBody>
                  <a:tcPr/>
                </a:tc>
                <a:tc>
                  <a:txBody>
                    <a:bodyPr/>
                    <a:lstStyle/>
                    <a:p>
                      <a:pPr algn="ctr">
                        <a:buNone/>
                      </a:pPr>
                      <a:r>
                        <a:rPr lang="en-US" altLang="zh-CN" sz="1000" dirty="0"/>
                        <a:t>ingenious</a:t>
                      </a:r>
                      <a:endParaRPr lang="zh-CN" altLang="en-US" sz="1000" dirty="0"/>
                    </a:p>
                  </a:txBody>
                  <a:tcPr/>
                </a:tc>
                <a:tc>
                  <a:txBody>
                    <a:bodyPr/>
                    <a:lstStyle/>
                    <a:p>
                      <a:pPr algn="ctr">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表示富有创造力和独创性，能够想出新颖的解决方案或独特的创意</a:t>
                      </a:r>
                      <a:endParaRPr lang="zh-CN" altLang="en-US" sz="1000" dirty="0"/>
                    </a:p>
                  </a:txBody>
                  <a:tcPr/>
                </a:tc>
                <a:extLst>
                  <a:ext uri="{0D108BD9-81ED-4DB2-BD59-A6C34878D82A}">
                    <a16:rowId xmlns:a16="http://schemas.microsoft.com/office/drawing/2014/main" val="10006"/>
                  </a:ext>
                </a:extLst>
              </a:tr>
              <a:tr h="438150">
                <a:tc vMerge="1">
                  <a:txBody>
                    <a:bodyPr/>
                    <a:lstStyle/>
                    <a:p>
                      <a:endParaRPr lang="zh-CN"/>
                    </a:p>
                  </a:txBody>
                  <a:tcPr/>
                </a:tc>
                <a:tc>
                  <a:txBody>
                    <a:bodyPr/>
                    <a:lstStyle/>
                    <a:p>
                      <a:pPr algn="ctr">
                        <a:buNone/>
                      </a:pPr>
                      <a:r>
                        <a:rPr lang="en-US" altLang="zh-CN" sz="1000" dirty="0"/>
                        <a:t>Bright</a:t>
                      </a:r>
                      <a:endParaRPr lang="zh-CN" altLang="en-US" sz="1000" dirty="0"/>
                    </a:p>
                  </a:txBody>
                  <a:tcPr/>
                </a:tc>
                <a:tc>
                  <a:txBody>
                    <a:bodyPr/>
                    <a:lstStyle/>
                    <a:p>
                      <a:pPr algn="ctr">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通常指年轻人或儿童的天资聪明或有才智，也可以指学习和理解能力强的人</a:t>
                      </a:r>
                      <a:endParaRPr lang="zh-CN" altLang="en-US" sz="1000" dirty="0"/>
                    </a:p>
                  </a:txBody>
                  <a:tcPr/>
                </a:tc>
                <a:extLst>
                  <a:ext uri="{0D108BD9-81ED-4DB2-BD59-A6C34878D82A}">
                    <a16:rowId xmlns:a16="http://schemas.microsoft.com/office/drawing/2014/main" val="10007"/>
                  </a:ext>
                </a:extLst>
              </a:tr>
              <a:tr h="439420">
                <a:tc vMerge="1">
                  <a:txBody>
                    <a:bodyPr/>
                    <a:lstStyle/>
                    <a:p>
                      <a:endParaRPr lang="zh-CN"/>
                    </a:p>
                  </a:txBody>
                  <a:tcPr/>
                </a:tc>
                <a:tc>
                  <a:txBody>
                    <a:bodyPr/>
                    <a:lstStyle/>
                    <a:p>
                      <a:pPr algn="ctr">
                        <a:buNone/>
                      </a:pPr>
                      <a:r>
                        <a:rPr lang="en-US" altLang="zh-CN" sz="1000" dirty="0"/>
                        <a:t>Resourceful</a:t>
                      </a:r>
                      <a:endParaRPr lang="zh-CN" altLang="en-US" sz="1000" dirty="0"/>
                    </a:p>
                  </a:txBody>
                  <a:tcPr/>
                </a:tc>
                <a:tc>
                  <a:txBody>
                    <a:bodyPr/>
                    <a:lstStyle/>
                    <a:p>
                      <a:pPr algn="ctr">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指的是具有丰富经验和能力，能够创造性地解决问题或克服困难</a:t>
                      </a:r>
                      <a:endParaRPr lang="zh-CN" altLang="en-US" sz="1000" dirty="0"/>
                    </a:p>
                  </a:txBody>
                  <a:tcPr/>
                </a:tc>
                <a:extLst>
                  <a:ext uri="{0D108BD9-81ED-4DB2-BD59-A6C34878D82A}">
                    <a16:rowId xmlns:a16="http://schemas.microsoft.com/office/drawing/2014/main" val="10008"/>
                  </a:ext>
                </a:extLst>
              </a:tr>
              <a:tr h="438150">
                <a:tc vMerge="1">
                  <a:txBody>
                    <a:bodyPr/>
                    <a:lstStyle/>
                    <a:p>
                      <a:endParaRPr lang="zh-CN"/>
                    </a:p>
                  </a:txBody>
                  <a:tcPr/>
                </a:tc>
                <a:tc>
                  <a:txBody>
                    <a:bodyPr/>
                    <a:lstStyle/>
                    <a:p>
                      <a:pPr algn="ctr">
                        <a:buNone/>
                      </a:pPr>
                      <a:r>
                        <a:rPr lang="en-US" altLang="zh-CN" sz="1000" dirty="0"/>
                        <a:t>Witty</a:t>
                      </a:r>
                      <a:endParaRPr lang="zh-CN" altLang="en-US" sz="1000" dirty="0"/>
                    </a:p>
                  </a:txBody>
                  <a:tcPr/>
                </a:tc>
                <a:tc>
                  <a:txBody>
                    <a:bodyPr/>
                    <a:lstStyle/>
                    <a:p>
                      <a:pPr algn="ctr">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指的是幽默和机智，擅长通过机智和巧妙的语言表达来引人发笑或产生思考。 </a:t>
                      </a:r>
                      <a:endParaRPr lang="zh-CN" altLang="en-US" sz="1000" dirty="0"/>
                    </a:p>
                  </a:txBody>
                  <a:tcPr/>
                </a:tc>
                <a:extLst>
                  <a:ext uri="{0D108BD9-81ED-4DB2-BD59-A6C34878D82A}">
                    <a16:rowId xmlns:a16="http://schemas.microsoft.com/office/drawing/2014/main" val="10009"/>
                  </a:ext>
                </a:extLst>
              </a:tr>
              <a:tr h="438785">
                <a:tc vMerge="1">
                  <a:txBody>
                    <a:bodyPr/>
                    <a:lstStyle/>
                    <a:p>
                      <a:endParaRPr lang="zh-CN"/>
                    </a:p>
                  </a:txBody>
                  <a:tcPr/>
                </a:tc>
                <a:tc>
                  <a:txBody>
                    <a:bodyPr/>
                    <a:lstStyle/>
                    <a:p>
                      <a:pPr algn="ctr">
                        <a:buNone/>
                      </a:pPr>
                      <a:r>
                        <a:rPr lang="en-US" altLang="zh-CN" sz="1000" dirty="0"/>
                        <a:t>clever</a:t>
                      </a:r>
                      <a:endParaRPr lang="zh-CN" altLang="en-US" sz="1000" dirty="0"/>
                    </a:p>
                  </a:txBody>
                  <a:tcPr/>
                </a:tc>
                <a:tc>
                  <a:txBody>
                    <a:bodyPr/>
                    <a:lstStyle/>
                    <a:p>
                      <a:pPr algn="ctr">
                        <a:buNone/>
                      </a:pPr>
                      <a:r>
                        <a:rPr lang="zh-CN" altLang="en-US" sz="1000" b="0" i="0" dirty="0">
                          <a:solidFill>
                            <a:srgbClr val="333333"/>
                          </a:solidFill>
                          <a:effectLst/>
                          <a:latin typeface="Microsoft YaHei" panose="020B0503020204020204" pitchFamily="34" charset="-122"/>
                          <a:ea typeface="Microsoft YaHei" panose="020B0503020204020204" pitchFamily="34" charset="-122"/>
                        </a:rPr>
                        <a:t>常用来描述具有智慧、机智和创造力的人，能够快速理解和解决问题</a:t>
                      </a:r>
                      <a:endParaRPr lang="zh-CN" altLang="en-US" sz="1000" dirty="0"/>
                    </a:p>
                  </a:txBody>
                  <a:tcPr/>
                </a:tc>
                <a:extLst>
                  <a:ext uri="{0D108BD9-81ED-4DB2-BD59-A6C34878D82A}">
                    <a16:rowId xmlns:a16="http://schemas.microsoft.com/office/drawing/2014/main" val="10010"/>
                  </a:ext>
                </a:extLst>
              </a:tr>
            </a:tbl>
          </a:graphicData>
        </a:graphic>
      </p:graphicFrame>
      <p:sp>
        <p:nvSpPr>
          <p:cNvPr id="13" name="文本框 12"/>
          <p:cNvSpPr txBox="1"/>
          <p:nvPr/>
        </p:nvSpPr>
        <p:spPr>
          <a:xfrm>
            <a:off x="407670" y="424815"/>
            <a:ext cx="5139055" cy="922020"/>
          </a:xfrm>
          <a:prstGeom prst="rect">
            <a:avLst/>
          </a:prstGeom>
          <a:noFill/>
        </p:spPr>
        <p:txBody>
          <a:bodyPr wrap="square" rtlCol="0" anchor="t">
            <a:spAutoFit/>
          </a:bodyPr>
          <a:lstStyle/>
          <a:p>
            <a:pPr indent="0" algn="ctr" fontAlgn="auto">
              <a:lnSpc>
                <a:spcPct val="150000"/>
              </a:lnSpc>
            </a:pPr>
            <a:r>
              <a:rPr lang="zh-CN" b="1" dirty="0">
                <a:solidFill>
                  <a:schemeClr val="tx1"/>
                </a:solidFill>
                <a:sym typeface="+mn-ea"/>
              </a:rPr>
              <a:t>挑出3-5个你感兴趣的形容词。利用人工智能列出10个跟这些词汇意思相近的同义词或者近义词</a:t>
            </a:r>
            <a:endParaRPr lang="zh-CN" altLang="en-US" b="1" dirty="0">
              <a:solidFill>
                <a:schemeClr val="tx1"/>
              </a:solidFill>
              <a:sym typeface="+mn-ea"/>
            </a:endParaRPr>
          </a:p>
        </p:txBody>
      </p:sp>
      <p:sp>
        <p:nvSpPr>
          <p:cNvPr id="3" name="文本框 2"/>
          <p:cNvSpPr txBox="1"/>
          <p:nvPr/>
        </p:nvSpPr>
        <p:spPr>
          <a:xfrm>
            <a:off x="546100" y="4655820"/>
            <a:ext cx="4805680" cy="521970"/>
          </a:xfrm>
          <a:prstGeom prst="rect">
            <a:avLst/>
          </a:prstGeom>
          <a:noFill/>
        </p:spPr>
        <p:txBody>
          <a:bodyPr wrap="none" rtlCol="0" anchor="t">
            <a:spAutoFit/>
          </a:bodyPr>
          <a:lstStyle/>
          <a:p>
            <a:pPr algn="l"/>
            <a:r>
              <a:rPr lang="zh-CN" sz="1400" b="1">
                <a:highlight>
                  <a:srgbClr val="FFFF00"/>
                </a:highlight>
                <a:sym typeface="+mn-ea"/>
              </a:rPr>
              <a:t>注：上方图片是参考图，请将你自己与大语言模型交流后的</a:t>
            </a:r>
          </a:p>
          <a:p>
            <a:pPr algn="l"/>
            <a:r>
              <a:rPr lang="zh-CN" sz="1400" b="1">
                <a:highlight>
                  <a:srgbClr val="FFFF00"/>
                </a:highlight>
                <a:sym typeface="+mn-ea"/>
              </a:rPr>
              <a:t>有效截图添加在上方。</a:t>
            </a:r>
            <a:endParaRPr lang="zh-CN" altLang="en-US" sz="1400" b="1">
              <a:highlight>
                <a:srgbClr val="FFFF00"/>
              </a:highlight>
              <a:sym typeface="+mn-ea"/>
            </a:endParaRPr>
          </a:p>
        </p:txBody>
      </p:sp>
      <p:sp>
        <p:nvSpPr>
          <p:cNvPr id="9" name="文本框 8">
            <a:extLst>
              <a:ext uri="{FF2B5EF4-FFF2-40B4-BE49-F238E27FC236}">
                <a16:creationId xmlns:a16="http://schemas.microsoft.com/office/drawing/2014/main" id="{58C4803C-AE9C-317D-5389-75FDBD5CA48C}"/>
              </a:ext>
            </a:extLst>
          </p:cNvPr>
          <p:cNvSpPr txBox="1"/>
          <p:nvPr/>
        </p:nvSpPr>
        <p:spPr>
          <a:xfrm>
            <a:off x="407670" y="1970276"/>
            <a:ext cx="6185866" cy="2062103"/>
          </a:xfrm>
          <a:prstGeom prst="rect">
            <a:avLst/>
          </a:prstGeom>
          <a:noFill/>
        </p:spPr>
        <p:txBody>
          <a:bodyPr wrap="square">
            <a:spAutoFit/>
          </a:bodyPr>
          <a:lstStyle/>
          <a:p>
            <a:pPr algn="l"/>
            <a:r>
              <a:rPr lang="en-US" altLang="zh-CN" sz="800" b="1" i="0" dirty="0">
                <a:solidFill>
                  <a:srgbClr val="333333"/>
                </a:solidFill>
                <a:effectLst/>
                <a:latin typeface="Microsoft YaHei" panose="020B0503020204020204" pitchFamily="34" charset="-122"/>
                <a:ea typeface="Microsoft YaHei" panose="020B0503020204020204" pitchFamily="34" charset="-122"/>
              </a:rPr>
              <a:t>You:</a:t>
            </a:r>
            <a:r>
              <a:rPr lang="zh-CN" altLang="en-US" sz="800" b="0" i="0" dirty="0">
                <a:solidFill>
                  <a:srgbClr val="333333"/>
                </a:solidFill>
                <a:effectLst/>
                <a:latin typeface="Microsoft YaHei" panose="020B0503020204020204" pitchFamily="34" charset="-122"/>
                <a:ea typeface="Microsoft YaHei" panose="020B0503020204020204" pitchFamily="34" charset="-122"/>
              </a:rPr>
              <a:t> 帮我列出</a:t>
            </a:r>
            <a:r>
              <a:rPr lang="en-US" altLang="zh-CN" sz="800" b="0" i="0" dirty="0">
                <a:solidFill>
                  <a:srgbClr val="333333"/>
                </a:solidFill>
                <a:effectLst/>
                <a:latin typeface="Microsoft YaHei" panose="020B0503020204020204" pitchFamily="34" charset="-122"/>
                <a:ea typeface="Microsoft YaHei" panose="020B0503020204020204" pitchFamily="34" charset="-122"/>
              </a:rPr>
              <a:t>clever</a:t>
            </a:r>
            <a:r>
              <a:rPr lang="zh-CN" altLang="en-US" sz="800" b="0" i="0" dirty="0">
                <a:solidFill>
                  <a:srgbClr val="333333"/>
                </a:solidFill>
                <a:effectLst/>
                <a:latin typeface="Microsoft YaHei" panose="020B0503020204020204" pitchFamily="34" charset="-122"/>
                <a:ea typeface="Microsoft YaHei" panose="020B0503020204020204" pitchFamily="34" charset="-122"/>
              </a:rPr>
              <a:t>的十个近义词，并帮助解释中文意思，解释他们之间的区别，结果记录在一张</a:t>
            </a:r>
            <a:r>
              <a:rPr lang="en-US" altLang="zh-CN" sz="800" b="0" i="0" dirty="0">
                <a:solidFill>
                  <a:srgbClr val="333333"/>
                </a:solidFill>
                <a:effectLst/>
                <a:latin typeface="Microsoft YaHei" panose="020B0503020204020204" pitchFamily="34" charset="-122"/>
                <a:ea typeface="Microsoft YaHei" panose="020B0503020204020204" pitchFamily="34" charset="-122"/>
              </a:rPr>
              <a:t>excel</a:t>
            </a:r>
            <a:r>
              <a:rPr lang="zh-CN" altLang="en-US" sz="800" b="0" i="0" dirty="0">
                <a:solidFill>
                  <a:srgbClr val="333333"/>
                </a:solidFill>
                <a:effectLst/>
                <a:latin typeface="Microsoft YaHei" panose="020B0503020204020204" pitchFamily="34" charset="-122"/>
                <a:ea typeface="Microsoft YaHei" panose="020B0503020204020204" pitchFamily="34" charset="-122"/>
              </a:rPr>
              <a:t>表格里</a:t>
            </a:r>
          </a:p>
          <a:p>
            <a:pPr algn="l"/>
            <a:r>
              <a:rPr lang="en-US" altLang="zh-CN" sz="800" b="1" i="0" dirty="0" err="1">
                <a:solidFill>
                  <a:srgbClr val="333333"/>
                </a:solidFill>
                <a:effectLst/>
                <a:latin typeface="Microsoft YaHei" panose="020B0503020204020204" pitchFamily="34" charset="-122"/>
                <a:ea typeface="Microsoft YaHei" panose="020B0503020204020204" pitchFamily="34" charset="-122"/>
              </a:rPr>
              <a:t>ChatAI</a:t>
            </a:r>
            <a:r>
              <a:rPr lang="en-US" altLang="zh-CN" sz="800" b="1" i="0" dirty="0">
                <a:solidFill>
                  <a:srgbClr val="333333"/>
                </a:solidFill>
                <a:effectLst/>
                <a:latin typeface="Microsoft YaHei" panose="020B0503020204020204" pitchFamily="34" charset="-122"/>
                <a:ea typeface="Microsoft YaHei" panose="020B0503020204020204" pitchFamily="34" charset="-122"/>
              </a:rPr>
              <a:t>: </a:t>
            </a:r>
            <a:r>
              <a:rPr lang="zh-CN" altLang="en-US" sz="800" b="0" i="0" dirty="0">
                <a:solidFill>
                  <a:srgbClr val="333333"/>
                </a:solidFill>
                <a:effectLst/>
                <a:latin typeface="Microsoft YaHei" panose="020B0503020204020204" pitchFamily="34" charset="-122"/>
                <a:ea typeface="Microsoft YaHei" panose="020B0503020204020204" pitchFamily="34" charset="-122"/>
              </a:rPr>
              <a:t>抱歉，我无法直接创建</a:t>
            </a:r>
            <a:r>
              <a:rPr lang="en-US" altLang="zh-CN" sz="800" b="0" i="0" dirty="0">
                <a:solidFill>
                  <a:srgbClr val="333333"/>
                </a:solidFill>
                <a:effectLst/>
                <a:latin typeface="Microsoft YaHei" panose="020B0503020204020204" pitchFamily="34" charset="-122"/>
                <a:ea typeface="Microsoft YaHei" panose="020B0503020204020204" pitchFamily="34" charset="-122"/>
              </a:rPr>
              <a:t>Excel</a:t>
            </a:r>
            <a:r>
              <a:rPr lang="zh-CN" altLang="en-US" sz="800" b="0" i="0" dirty="0">
                <a:solidFill>
                  <a:srgbClr val="333333"/>
                </a:solidFill>
                <a:effectLst/>
                <a:latin typeface="Microsoft YaHei" panose="020B0503020204020204" pitchFamily="34" charset="-122"/>
                <a:ea typeface="Microsoft YaHei" panose="020B0503020204020204" pitchFamily="34" charset="-122"/>
              </a:rPr>
              <a:t>表格。但我可以提供给您关于“</a:t>
            </a:r>
            <a:r>
              <a:rPr lang="en-US" altLang="zh-CN" sz="800" b="0" i="0" dirty="0">
                <a:solidFill>
                  <a:srgbClr val="333333"/>
                </a:solidFill>
                <a:effectLst/>
                <a:latin typeface="Microsoft YaHei" panose="020B0503020204020204" pitchFamily="34" charset="-122"/>
                <a:ea typeface="Microsoft YaHei" panose="020B0503020204020204" pitchFamily="34" charset="-122"/>
              </a:rPr>
              <a:t>clever”</a:t>
            </a:r>
            <a:r>
              <a:rPr lang="zh-CN" altLang="en-US" sz="800" b="0" i="0" dirty="0">
                <a:solidFill>
                  <a:srgbClr val="333333"/>
                </a:solidFill>
                <a:effectLst/>
                <a:latin typeface="Microsoft YaHei" panose="020B0503020204020204" pitchFamily="34" charset="-122"/>
                <a:ea typeface="Microsoft YaHei" panose="020B0503020204020204" pitchFamily="34" charset="-122"/>
              </a:rPr>
              <a:t>的十个近义词，并为您提供它们的</a:t>
            </a:r>
            <a:endParaRPr lang="en-US" altLang="zh-CN" sz="800" b="0" i="0" dirty="0">
              <a:solidFill>
                <a:srgbClr val="333333"/>
              </a:solidFill>
              <a:effectLst/>
              <a:latin typeface="Microsoft YaHei" panose="020B0503020204020204" pitchFamily="34" charset="-122"/>
              <a:ea typeface="Microsoft YaHei" panose="020B0503020204020204" pitchFamily="34" charset="-122"/>
            </a:endParaRPr>
          </a:p>
          <a:p>
            <a:pPr algn="l"/>
            <a:r>
              <a:rPr lang="zh-CN" altLang="en-US" sz="800" b="0" i="0" dirty="0">
                <a:solidFill>
                  <a:srgbClr val="333333"/>
                </a:solidFill>
                <a:effectLst/>
                <a:latin typeface="Microsoft YaHei" panose="020B0503020204020204" pitchFamily="34" charset="-122"/>
                <a:ea typeface="Microsoft YaHei" panose="020B0503020204020204" pitchFamily="34" charset="-122"/>
              </a:rPr>
              <a:t>解释和区别。请看下文：</a:t>
            </a:r>
            <a:br>
              <a:rPr lang="zh-CN" altLang="en-US" sz="800" b="0" i="0" dirty="0">
                <a:solidFill>
                  <a:srgbClr val="333333"/>
                </a:solidFill>
                <a:effectLst/>
                <a:latin typeface="Microsoft YaHei" panose="020B0503020204020204" pitchFamily="34" charset="-122"/>
                <a:ea typeface="Microsoft YaHei" panose="020B0503020204020204" pitchFamily="34" charset="-122"/>
              </a:rPr>
            </a:br>
            <a:br>
              <a:rPr lang="zh-CN" altLang="en-US"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 </a:t>
            </a:r>
            <a:r>
              <a:rPr lang="zh-CN" altLang="en-US" sz="800" b="0" i="0" dirty="0">
                <a:solidFill>
                  <a:srgbClr val="333333"/>
                </a:solidFill>
                <a:effectLst/>
                <a:latin typeface="Microsoft YaHei" panose="020B0503020204020204" pitchFamily="34" charset="-122"/>
                <a:ea typeface="Microsoft YaHei" panose="020B0503020204020204" pitchFamily="34" charset="-122"/>
              </a:rPr>
              <a:t>单词 </a:t>
            </a:r>
            <a:r>
              <a:rPr lang="en-US" altLang="zh-CN" sz="800" b="0" i="0" dirty="0">
                <a:solidFill>
                  <a:srgbClr val="333333"/>
                </a:solidFill>
                <a:effectLst/>
                <a:latin typeface="Microsoft YaHei" panose="020B0503020204020204" pitchFamily="34" charset="-122"/>
                <a:ea typeface="Microsoft YaHei" panose="020B0503020204020204" pitchFamily="34" charset="-122"/>
              </a:rPr>
              <a:t>| </a:t>
            </a:r>
            <a:r>
              <a:rPr lang="zh-CN" altLang="en-US" sz="800" b="0" i="0" dirty="0">
                <a:solidFill>
                  <a:srgbClr val="333333"/>
                </a:solidFill>
                <a:effectLst/>
                <a:latin typeface="Microsoft YaHei" panose="020B0503020204020204" pitchFamily="34" charset="-122"/>
                <a:ea typeface="Microsoft YaHei" panose="020B0503020204020204" pitchFamily="34" charset="-122"/>
              </a:rPr>
              <a:t>中文意思 </a:t>
            </a:r>
            <a:r>
              <a:rPr lang="en-US" altLang="zh-CN" sz="800" b="0" i="0" dirty="0">
                <a:solidFill>
                  <a:srgbClr val="333333"/>
                </a:solidFill>
                <a:effectLst/>
                <a:latin typeface="Microsoft YaHei" panose="020B0503020204020204" pitchFamily="34" charset="-122"/>
                <a:ea typeface="Microsoft YaHei" panose="020B0503020204020204" pitchFamily="34" charset="-122"/>
              </a:rPr>
              <a:t>| </a:t>
            </a:r>
            <a:r>
              <a:rPr lang="zh-CN" altLang="en-US" sz="800" b="0" i="0" dirty="0">
                <a:solidFill>
                  <a:srgbClr val="333333"/>
                </a:solidFill>
                <a:effectLst/>
                <a:latin typeface="Microsoft YaHei" panose="020B0503020204020204" pitchFamily="34" charset="-122"/>
                <a:ea typeface="Microsoft YaHei" panose="020B0503020204020204" pitchFamily="34" charset="-122"/>
              </a:rPr>
              <a:t>区别解释 </a:t>
            </a:r>
            <a:r>
              <a:rPr lang="en-US" altLang="zh-CN" sz="800" b="0" i="0" dirty="0">
                <a:solidFill>
                  <a:srgbClr val="333333"/>
                </a:solidFill>
                <a:effectLst/>
                <a:latin typeface="Microsoft YaHei" panose="020B0503020204020204" pitchFamily="34" charset="-122"/>
                <a:ea typeface="Microsoft YaHei" panose="020B0503020204020204" pitchFamily="34" charset="-122"/>
              </a:rPr>
              <a:t>|</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 Intelligent | </a:t>
            </a:r>
            <a:r>
              <a:rPr lang="zh-CN" altLang="en-US" sz="800" b="0" i="0" dirty="0">
                <a:solidFill>
                  <a:srgbClr val="333333"/>
                </a:solidFill>
                <a:effectLst/>
                <a:latin typeface="Microsoft YaHei" panose="020B0503020204020204" pitchFamily="34" charset="-122"/>
                <a:ea typeface="Microsoft YaHei" panose="020B0503020204020204" pitchFamily="34" charset="-122"/>
              </a:rPr>
              <a:t>聪明的 </a:t>
            </a:r>
            <a:r>
              <a:rPr lang="en-US" altLang="zh-CN" sz="800" b="0" i="0" dirty="0">
                <a:solidFill>
                  <a:srgbClr val="333333"/>
                </a:solidFill>
                <a:effectLst/>
                <a:latin typeface="Microsoft YaHei" panose="020B0503020204020204" pitchFamily="34" charset="-122"/>
                <a:ea typeface="Microsoft YaHei" panose="020B0503020204020204" pitchFamily="34" charset="-122"/>
              </a:rPr>
              <a:t>| Intelligent </a:t>
            </a:r>
            <a:r>
              <a:rPr lang="zh-CN" altLang="en-US" sz="800" b="0" i="0" dirty="0">
                <a:solidFill>
                  <a:srgbClr val="333333"/>
                </a:solidFill>
                <a:effectLst/>
                <a:latin typeface="Microsoft YaHei" panose="020B0503020204020204" pitchFamily="34" charset="-122"/>
                <a:ea typeface="Microsoft YaHei" panose="020B0503020204020204" pitchFamily="34" charset="-122"/>
              </a:rPr>
              <a:t>指的是具有智慧和理解力，能够快速学习和理解事物。 </a:t>
            </a:r>
            <a:r>
              <a:rPr lang="en-US" altLang="zh-CN" sz="800" b="0" i="0" dirty="0">
                <a:solidFill>
                  <a:srgbClr val="333333"/>
                </a:solidFill>
                <a:effectLst/>
                <a:latin typeface="Microsoft YaHei" panose="020B0503020204020204" pitchFamily="34" charset="-122"/>
                <a:ea typeface="Microsoft YaHei" panose="020B0503020204020204" pitchFamily="34" charset="-122"/>
              </a:rPr>
              <a:t>|</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 Smart | </a:t>
            </a:r>
            <a:r>
              <a:rPr lang="zh-CN" altLang="en-US" sz="800" b="0" i="0" dirty="0">
                <a:solidFill>
                  <a:srgbClr val="333333"/>
                </a:solidFill>
                <a:effectLst/>
                <a:latin typeface="Microsoft YaHei" panose="020B0503020204020204" pitchFamily="34" charset="-122"/>
                <a:ea typeface="Microsoft YaHei" panose="020B0503020204020204" pitchFamily="34" charset="-122"/>
              </a:rPr>
              <a:t>聪明的 </a:t>
            </a:r>
            <a:r>
              <a:rPr lang="en-US" altLang="zh-CN" sz="800" b="0" i="0" dirty="0">
                <a:solidFill>
                  <a:srgbClr val="333333"/>
                </a:solidFill>
                <a:effectLst/>
                <a:latin typeface="Microsoft YaHei" panose="020B0503020204020204" pitchFamily="34" charset="-122"/>
                <a:ea typeface="Microsoft YaHei" panose="020B0503020204020204" pitchFamily="34" charset="-122"/>
              </a:rPr>
              <a:t>| Smart </a:t>
            </a:r>
            <a:r>
              <a:rPr lang="zh-CN" altLang="en-US" sz="800" b="0" i="0" dirty="0">
                <a:solidFill>
                  <a:srgbClr val="333333"/>
                </a:solidFill>
                <a:effectLst/>
                <a:latin typeface="Microsoft YaHei" panose="020B0503020204020204" pitchFamily="34" charset="-122"/>
                <a:ea typeface="Microsoft YaHei" panose="020B0503020204020204" pitchFamily="34" charset="-122"/>
              </a:rPr>
              <a:t>通常指反应快、敏捷，思维敏锐，表现出良好的判断力和高智商。 </a:t>
            </a:r>
            <a:r>
              <a:rPr lang="en-US" altLang="zh-CN" sz="800" b="0" i="0" dirty="0">
                <a:solidFill>
                  <a:srgbClr val="333333"/>
                </a:solidFill>
                <a:effectLst/>
                <a:latin typeface="Microsoft YaHei" panose="020B0503020204020204" pitchFamily="34" charset="-122"/>
                <a:ea typeface="Microsoft YaHei" panose="020B0503020204020204" pitchFamily="34" charset="-122"/>
              </a:rPr>
              <a:t>|</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 Sharp | </a:t>
            </a:r>
            <a:r>
              <a:rPr lang="zh-CN" altLang="en-US" sz="800" b="0" i="0" dirty="0">
                <a:solidFill>
                  <a:srgbClr val="333333"/>
                </a:solidFill>
                <a:effectLst/>
                <a:latin typeface="Microsoft YaHei" panose="020B0503020204020204" pitchFamily="34" charset="-122"/>
                <a:ea typeface="Microsoft YaHei" panose="020B0503020204020204" pitchFamily="34" charset="-122"/>
              </a:rPr>
              <a:t>敏锐的 </a:t>
            </a:r>
            <a:r>
              <a:rPr lang="en-US" altLang="zh-CN" sz="800" b="0" i="0" dirty="0">
                <a:solidFill>
                  <a:srgbClr val="333333"/>
                </a:solidFill>
                <a:effectLst/>
                <a:latin typeface="Microsoft YaHei" panose="020B0503020204020204" pitchFamily="34" charset="-122"/>
                <a:ea typeface="Microsoft YaHei" panose="020B0503020204020204" pitchFamily="34" charset="-122"/>
              </a:rPr>
              <a:t>| Sharp </a:t>
            </a:r>
            <a:r>
              <a:rPr lang="zh-CN" altLang="en-US" sz="800" b="0" i="0" dirty="0">
                <a:solidFill>
                  <a:srgbClr val="333333"/>
                </a:solidFill>
                <a:effectLst/>
                <a:latin typeface="Microsoft YaHei" panose="020B0503020204020204" pitchFamily="34" charset="-122"/>
                <a:ea typeface="Microsoft YaHei" panose="020B0503020204020204" pitchFamily="34" charset="-122"/>
              </a:rPr>
              <a:t>强调敏锐和聪明，尤其在分析和理解复杂问题时表现出色。 </a:t>
            </a:r>
            <a:r>
              <a:rPr lang="en-US" altLang="zh-CN" sz="800" b="0" i="0" dirty="0">
                <a:solidFill>
                  <a:srgbClr val="333333"/>
                </a:solidFill>
                <a:effectLst/>
                <a:latin typeface="Microsoft YaHei" panose="020B0503020204020204" pitchFamily="34" charset="-122"/>
                <a:ea typeface="Microsoft YaHei" panose="020B0503020204020204" pitchFamily="34" charset="-122"/>
              </a:rPr>
              <a:t>|</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 Astute | </a:t>
            </a:r>
            <a:r>
              <a:rPr lang="zh-CN" altLang="en-US" sz="800" b="0" i="0" dirty="0">
                <a:solidFill>
                  <a:srgbClr val="333333"/>
                </a:solidFill>
                <a:effectLst/>
                <a:latin typeface="Microsoft YaHei" panose="020B0503020204020204" pitchFamily="34" charset="-122"/>
                <a:ea typeface="Microsoft YaHei" panose="020B0503020204020204" pitchFamily="34" charset="-122"/>
              </a:rPr>
              <a:t>机敏的 </a:t>
            </a:r>
            <a:r>
              <a:rPr lang="en-US" altLang="zh-CN" sz="800" b="0" i="0" dirty="0">
                <a:solidFill>
                  <a:srgbClr val="333333"/>
                </a:solidFill>
                <a:effectLst/>
                <a:latin typeface="Microsoft YaHei" panose="020B0503020204020204" pitchFamily="34" charset="-122"/>
                <a:ea typeface="Microsoft YaHei" panose="020B0503020204020204" pitchFamily="34" charset="-122"/>
              </a:rPr>
              <a:t>| Astute </a:t>
            </a:r>
            <a:r>
              <a:rPr lang="zh-CN" altLang="en-US" sz="800" b="0" i="0" dirty="0">
                <a:solidFill>
                  <a:srgbClr val="333333"/>
                </a:solidFill>
                <a:effectLst/>
                <a:latin typeface="Microsoft YaHei" panose="020B0503020204020204" pitchFamily="34" charset="-122"/>
                <a:ea typeface="Microsoft YaHei" panose="020B0503020204020204" pitchFamily="34" charset="-122"/>
              </a:rPr>
              <a:t>意味着善于洞察和理解，能够快速作出聪明、正确的判断，善于观察和分析。 </a:t>
            </a:r>
            <a:r>
              <a:rPr lang="en-US" altLang="zh-CN" sz="800" b="0" i="0" dirty="0">
                <a:solidFill>
                  <a:srgbClr val="333333"/>
                </a:solidFill>
                <a:effectLst/>
                <a:latin typeface="Microsoft YaHei" panose="020B0503020204020204" pitchFamily="34" charset="-122"/>
                <a:ea typeface="Microsoft YaHei" panose="020B0503020204020204" pitchFamily="34" charset="-122"/>
              </a:rPr>
              <a:t>|</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 Cunning | </a:t>
            </a:r>
            <a:r>
              <a:rPr lang="zh-CN" altLang="en-US" sz="800" b="0" i="0" dirty="0">
                <a:solidFill>
                  <a:srgbClr val="333333"/>
                </a:solidFill>
                <a:effectLst/>
                <a:latin typeface="Microsoft YaHei" panose="020B0503020204020204" pitchFamily="34" charset="-122"/>
                <a:ea typeface="Microsoft YaHei" panose="020B0503020204020204" pitchFamily="34" charset="-122"/>
              </a:rPr>
              <a:t>狡猾的 </a:t>
            </a:r>
            <a:r>
              <a:rPr lang="en-US" altLang="zh-CN" sz="800" b="0" i="0" dirty="0">
                <a:solidFill>
                  <a:srgbClr val="333333"/>
                </a:solidFill>
                <a:effectLst/>
                <a:latin typeface="Microsoft YaHei" panose="020B0503020204020204" pitchFamily="34" charset="-122"/>
                <a:ea typeface="Microsoft YaHei" panose="020B0503020204020204" pitchFamily="34" charset="-122"/>
              </a:rPr>
              <a:t>| Cunning </a:t>
            </a:r>
            <a:r>
              <a:rPr lang="zh-CN" altLang="en-US" sz="800" b="0" i="0" dirty="0">
                <a:solidFill>
                  <a:srgbClr val="333333"/>
                </a:solidFill>
                <a:effectLst/>
                <a:latin typeface="Microsoft YaHei" panose="020B0503020204020204" pitchFamily="34" charset="-122"/>
                <a:ea typeface="Microsoft YaHei" panose="020B0503020204020204" pitchFamily="34" charset="-122"/>
              </a:rPr>
              <a:t>通常指具有欺诈性和狡诈性的聪明，常用于描述以欺骗或欺诈为目的的行为。 </a:t>
            </a:r>
            <a:r>
              <a:rPr lang="en-US" altLang="zh-CN" sz="800" b="0" i="0" dirty="0">
                <a:solidFill>
                  <a:srgbClr val="333333"/>
                </a:solidFill>
                <a:effectLst/>
                <a:latin typeface="Microsoft YaHei" panose="020B0503020204020204" pitchFamily="34" charset="-122"/>
                <a:ea typeface="Microsoft YaHei" panose="020B0503020204020204" pitchFamily="34" charset="-122"/>
              </a:rPr>
              <a:t>|</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 Ingenious | </a:t>
            </a:r>
            <a:r>
              <a:rPr lang="zh-CN" altLang="en-US" sz="800" b="0" i="0" dirty="0">
                <a:solidFill>
                  <a:srgbClr val="333333"/>
                </a:solidFill>
                <a:effectLst/>
                <a:latin typeface="Microsoft YaHei" panose="020B0503020204020204" pitchFamily="34" charset="-122"/>
                <a:ea typeface="Microsoft YaHei" panose="020B0503020204020204" pitchFamily="34" charset="-122"/>
              </a:rPr>
              <a:t>机智的 </a:t>
            </a:r>
            <a:r>
              <a:rPr lang="en-US" altLang="zh-CN" sz="800" b="0" i="0" dirty="0">
                <a:solidFill>
                  <a:srgbClr val="333333"/>
                </a:solidFill>
                <a:effectLst/>
                <a:latin typeface="Microsoft YaHei" panose="020B0503020204020204" pitchFamily="34" charset="-122"/>
                <a:ea typeface="Microsoft YaHei" panose="020B0503020204020204" pitchFamily="34" charset="-122"/>
              </a:rPr>
              <a:t>| Ingenious </a:t>
            </a:r>
            <a:r>
              <a:rPr lang="zh-CN" altLang="en-US" sz="800" b="0" i="0" dirty="0">
                <a:solidFill>
                  <a:srgbClr val="333333"/>
                </a:solidFill>
                <a:effectLst/>
                <a:latin typeface="Microsoft YaHei" panose="020B0503020204020204" pitchFamily="34" charset="-122"/>
                <a:ea typeface="Microsoft YaHei" panose="020B0503020204020204" pitchFamily="34" charset="-122"/>
              </a:rPr>
              <a:t>表示富有创造力和独创性，能够想出新颖的解决方案或独特的创意。 </a:t>
            </a:r>
            <a:r>
              <a:rPr lang="en-US" altLang="zh-CN" sz="800" b="0" i="0" dirty="0">
                <a:solidFill>
                  <a:srgbClr val="333333"/>
                </a:solidFill>
                <a:effectLst/>
                <a:latin typeface="Microsoft YaHei" panose="020B0503020204020204" pitchFamily="34" charset="-122"/>
                <a:ea typeface="Microsoft YaHei" panose="020B0503020204020204" pitchFamily="34" charset="-122"/>
              </a:rPr>
              <a:t>|</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 Bright | </a:t>
            </a:r>
            <a:r>
              <a:rPr lang="zh-CN" altLang="en-US" sz="800" b="0" i="0" dirty="0">
                <a:solidFill>
                  <a:srgbClr val="333333"/>
                </a:solidFill>
                <a:effectLst/>
                <a:latin typeface="Microsoft YaHei" panose="020B0503020204020204" pitchFamily="34" charset="-122"/>
                <a:ea typeface="Microsoft YaHei" panose="020B0503020204020204" pitchFamily="34" charset="-122"/>
              </a:rPr>
              <a:t>聪敏的 </a:t>
            </a:r>
            <a:r>
              <a:rPr lang="en-US" altLang="zh-CN" sz="800" b="0" i="0" dirty="0">
                <a:solidFill>
                  <a:srgbClr val="333333"/>
                </a:solidFill>
                <a:effectLst/>
                <a:latin typeface="Microsoft YaHei" panose="020B0503020204020204" pitchFamily="34" charset="-122"/>
                <a:ea typeface="Microsoft YaHei" panose="020B0503020204020204" pitchFamily="34" charset="-122"/>
              </a:rPr>
              <a:t>| Bright </a:t>
            </a:r>
            <a:r>
              <a:rPr lang="zh-CN" altLang="en-US" sz="800" b="0" i="0" dirty="0">
                <a:solidFill>
                  <a:srgbClr val="333333"/>
                </a:solidFill>
                <a:effectLst/>
                <a:latin typeface="Microsoft YaHei" panose="020B0503020204020204" pitchFamily="34" charset="-122"/>
                <a:ea typeface="Microsoft YaHei" panose="020B0503020204020204" pitchFamily="34" charset="-122"/>
              </a:rPr>
              <a:t>通常指年轻人或儿童的天资聪明或有才智，也可以指学习和理解能力强的人。 </a:t>
            </a:r>
            <a:r>
              <a:rPr lang="en-US" altLang="zh-CN" sz="800" b="0" i="0" dirty="0">
                <a:solidFill>
                  <a:srgbClr val="333333"/>
                </a:solidFill>
                <a:effectLst/>
                <a:latin typeface="Microsoft YaHei" panose="020B0503020204020204" pitchFamily="34" charset="-122"/>
                <a:ea typeface="Microsoft YaHei" panose="020B0503020204020204" pitchFamily="34" charset="-122"/>
              </a:rPr>
              <a:t>|</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 Resourceful | </a:t>
            </a:r>
            <a:r>
              <a:rPr lang="zh-CN" altLang="en-US" sz="800" b="0" i="0" dirty="0">
                <a:solidFill>
                  <a:srgbClr val="333333"/>
                </a:solidFill>
                <a:effectLst/>
                <a:latin typeface="Microsoft YaHei" panose="020B0503020204020204" pitchFamily="34" charset="-122"/>
                <a:ea typeface="Microsoft YaHei" panose="020B0503020204020204" pitchFamily="34" charset="-122"/>
              </a:rPr>
              <a:t>足智多谋的 </a:t>
            </a:r>
            <a:r>
              <a:rPr lang="en-US" altLang="zh-CN" sz="800" b="0" i="0" dirty="0">
                <a:solidFill>
                  <a:srgbClr val="333333"/>
                </a:solidFill>
                <a:effectLst/>
                <a:latin typeface="Microsoft YaHei" panose="020B0503020204020204" pitchFamily="34" charset="-122"/>
                <a:ea typeface="Microsoft YaHei" panose="020B0503020204020204" pitchFamily="34" charset="-122"/>
              </a:rPr>
              <a:t>| Resourceful </a:t>
            </a:r>
            <a:r>
              <a:rPr lang="zh-CN" altLang="en-US" sz="800" b="0" i="0" dirty="0">
                <a:solidFill>
                  <a:srgbClr val="333333"/>
                </a:solidFill>
                <a:effectLst/>
                <a:latin typeface="Microsoft YaHei" panose="020B0503020204020204" pitchFamily="34" charset="-122"/>
                <a:ea typeface="Microsoft YaHei" panose="020B0503020204020204" pitchFamily="34" charset="-122"/>
              </a:rPr>
              <a:t>指的是具有丰富经验和能力，能够创造性地解决问题或克服困难。 </a:t>
            </a:r>
            <a:r>
              <a:rPr lang="en-US" altLang="zh-CN" sz="800" b="0" i="0" dirty="0">
                <a:solidFill>
                  <a:srgbClr val="333333"/>
                </a:solidFill>
                <a:effectLst/>
                <a:latin typeface="Microsoft YaHei" panose="020B0503020204020204" pitchFamily="34" charset="-122"/>
                <a:ea typeface="Microsoft YaHei" panose="020B0503020204020204" pitchFamily="34" charset="-122"/>
              </a:rPr>
              <a:t>|</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 Witty | </a:t>
            </a:r>
            <a:r>
              <a:rPr lang="zh-CN" altLang="en-US" sz="800" b="0" i="0" dirty="0">
                <a:solidFill>
                  <a:srgbClr val="333333"/>
                </a:solidFill>
                <a:effectLst/>
                <a:latin typeface="Microsoft YaHei" panose="020B0503020204020204" pitchFamily="34" charset="-122"/>
                <a:ea typeface="Microsoft YaHei" panose="020B0503020204020204" pitchFamily="34" charset="-122"/>
              </a:rPr>
              <a:t>机智的 </a:t>
            </a:r>
            <a:r>
              <a:rPr lang="en-US" altLang="zh-CN" sz="800" b="0" i="0" dirty="0">
                <a:solidFill>
                  <a:srgbClr val="333333"/>
                </a:solidFill>
                <a:effectLst/>
                <a:latin typeface="Microsoft YaHei" panose="020B0503020204020204" pitchFamily="34" charset="-122"/>
                <a:ea typeface="Microsoft YaHei" panose="020B0503020204020204" pitchFamily="34" charset="-122"/>
              </a:rPr>
              <a:t>| Witty </a:t>
            </a:r>
            <a:r>
              <a:rPr lang="zh-CN" altLang="en-US" sz="800" b="0" i="0" dirty="0">
                <a:solidFill>
                  <a:srgbClr val="333333"/>
                </a:solidFill>
                <a:effectLst/>
                <a:latin typeface="Microsoft YaHei" panose="020B0503020204020204" pitchFamily="34" charset="-122"/>
                <a:ea typeface="Microsoft YaHei" panose="020B0503020204020204" pitchFamily="34" charset="-122"/>
              </a:rPr>
              <a:t>指的是幽默和机智，擅长通过机智和巧妙的语言表达来引人发笑或产生思考。 </a:t>
            </a:r>
            <a:r>
              <a:rPr lang="en-US" altLang="zh-CN" sz="800" b="0" i="0" dirty="0">
                <a:solidFill>
                  <a:srgbClr val="333333"/>
                </a:solidFill>
                <a:effectLst/>
                <a:latin typeface="Microsoft YaHei" panose="020B0503020204020204" pitchFamily="34" charset="-122"/>
                <a:ea typeface="Microsoft YaHei" panose="020B0503020204020204" pitchFamily="34" charset="-122"/>
              </a:rPr>
              <a:t>|</a:t>
            </a:r>
            <a:br>
              <a:rPr lang="en-US" altLang="zh-CN" sz="800" b="0" i="0" dirty="0">
                <a:solidFill>
                  <a:srgbClr val="333333"/>
                </a:solidFill>
                <a:effectLst/>
                <a:latin typeface="Microsoft YaHei" panose="020B0503020204020204" pitchFamily="34" charset="-122"/>
                <a:ea typeface="Microsoft YaHei" panose="020B0503020204020204" pitchFamily="34" charset="-122"/>
              </a:rPr>
            </a:br>
            <a:r>
              <a:rPr lang="en-US" altLang="zh-CN" sz="800" b="0" i="0" dirty="0">
                <a:solidFill>
                  <a:srgbClr val="333333"/>
                </a:solidFill>
                <a:effectLst/>
                <a:latin typeface="Microsoft YaHei" panose="020B0503020204020204" pitchFamily="34" charset="-122"/>
                <a:ea typeface="Microsoft YaHei" panose="020B0503020204020204" pitchFamily="34" charset="-122"/>
              </a:rPr>
              <a:t>| Clever | </a:t>
            </a:r>
            <a:r>
              <a:rPr lang="zh-CN" altLang="en-US" sz="800" b="0" i="0" dirty="0">
                <a:solidFill>
                  <a:srgbClr val="333333"/>
                </a:solidFill>
                <a:effectLst/>
                <a:latin typeface="Microsoft YaHei" panose="020B0503020204020204" pitchFamily="34" charset="-122"/>
                <a:ea typeface="Microsoft YaHei" panose="020B0503020204020204" pitchFamily="34" charset="-122"/>
              </a:rPr>
              <a:t>聪明的 </a:t>
            </a:r>
            <a:r>
              <a:rPr lang="en-US" altLang="zh-CN" sz="800" b="0" i="0" dirty="0">
                <a:solidFill>
                  <a:srgbClr val="333333"/>
                </a:solidFill>
                <a:effectLst/>
                <a:latin typeface="Microsoft YaHei" panose="020B0503020204020204" pitchFamily="34" charset="-122"/>
                <a:ea typeface="Microsoft YaHei" panose="020B0503020204020204" pitchFamily="34" charset="-122"/>
              </a:rPr>
              <a:t>| Clever </a:t>
            </a:r>
            <a:r>
              <a:rPr lang="zh-CN" altLang="en-US" sz="800" b="0" i="0" dirty="0">
                <a:solidFill>
                  <a:srgbClr val="333333"/>
                </a:solidFill>
                <a:effectLst/>
                <a:latin typeface="Microsoft YaHei" panose="020B0503020204020204" pitchFamily="34" charset="-122"/>
                <a:ea typeface="Microsoft YaHei" panose="020B0503020204020204" pitchFamily="34" charset="-122"/>
              </a:rPr>
              <a:t>常用来描述具有智慧、机智和创造力的人，能够快速理解和解决问题。 </a:t>
            </a:r>
            <a:r>
              <a:rPr lang="en-US" altLang="zh-CN" sz="800" b="0" i="0" dirty="0">
                <a:solidFill>
                  <a:srgbClr val="333333"/>
                </a:solidFill>
                <a:effectLst/>
                <a:latin typeface="Microsoft YaHei" panose="020B0503020204020204" pitchFamily="34" charset="-122"/>
                <a:ea typeface="Microsoft YaHei" panose="020B0503020204020204" pitchFamily="34" charset="-122"/>
              </a:rPr>
              <a: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89865" y="215900"/>
            <a:ext cx="11812905" cy="6405245"/>
          </a:xfrm>
          <a:prstGeom prst="rect">
            <a:avLst/>
          </a:prstGeom>
          <a:noFill/>
          <a:ln w="22225">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 name="矩形 5"/>
          <p:cNvSpPr/>
          <p:nvPr/>
        </p:nvSpPr>
        <p:spPr>
          <a:xfrm>
            <a:off x="407670" y="424815"/>
            <a:ext cx="4967605"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r>
              <a:rPr lang="zh-CN" altLang="zh-CN" b="1" dirty="0">
                <a:solidFill>
                  <a:schemeClr val="tx1"/>
                </a:solidFill>
              </a:rPr>
              <a:t>记录在这次使用人工智能帮助自己学习英语词汇的挑战中，你有什么收获心得。</a:t>
            </a:r>
          </a:p>
        </p:txBody>
      </p:sp>
      <p:cxnSp>
        <p:nvCxnSpPr>
          <p:cNvPr id="7" name="直接连接符 6"/>
          <p:cNvCxnSpPr/>
          <p:nvPr/>
        </p:nvCxnSpPr>
        <p:spPr>
          <a:xfrm>
            <a:off x="5576570" y="2537460"/>
            <a:ext cx="6145530" cy="0"/>
          </a:xfrm>
          <a:prstGeom prst="line">
            <a:avLst/>
          </a:prstGeom>
          <a:ln w="28575">
            <a:solidFill>
              <a:schemeClr val="tx1"/>
            </a:solidFill>
          </a:ln>
        </p:spPr>
        <p:style>
          <a:lnRef idx="2">
            <a:schemeClr val="accent1"/>
          </a:lnRef>
          <a:fillRef idx="0">
            <a:srgbClr val="FFFFFF"/>
          </a:fillRef>
          <a:effectRef idx="0">
            <a:srgbClr val="FFFFFF"/>
          </a:effectRef>
          <a:fontRef idx="minor">
            <a:schemeClr val="tx1"/>
          </a:fontRef>
        </p:style>
      </p:cxnSp>
      <p:cxnSp>
        <p:nvCxnSpPr>
          <p:cNvPr id="10" name="直接连接符 9"/>
          <p:cNvCxnSpPr/>
          <p:nvPr/>
        </p:nvCxnSpPr>
        <p:spPr>
          <a:xfrm>
            <a:off x="5576570" y="3133725"/>
            <a:ext cx="6145530" cy="0"/>
          </a:xfrm>
          <a:prstGeom prst="line">
            <a:avLst/>
          </a:prstGeom>
          <a:ln w="28575">
            <a:solidFill>
              <a:schemeClr val="tx1"/>
            </a:solidFill>
          </a:ln>
        </p:spPr>
        <p:style>
          <a:lnRef idx="2">
            <a:schemeClr val="accent1"/>
          </a:lnRef>
          <a:fillRef idx="0">
            <a:srgbClr val="FFFFFF"/>
          </a:fillRef>
          <a:effectRef idx="0">
            <a:srgbClr val="FFFFFF"/>
          </a:effectRef>
          <a:fontRef idx="minor">
            <a:schemeClr val="tx1"/>
          </a:fontRef>
        </p:style>
      </p:cxnSp>
      <p:cxnSp>
        <p:nvCxnSpPr>
          <p:cNvPr id="11" name="直接连接符 10"/>
          <p:cNvCxnSpPr/>
          <p:nvPr/>
        </p:nvCxnSpPr>
        <p:spPr>
          <a:xfrm>
            <a:off x="5576570" y="3792220"/>
            <a:ext cx="6145530" cy="0"/>
          </a:xfrm>
          <a:prstGeom prst="line">
            <a:avLst/>
          </a:prstGeom>
          <a:ln w="28575">
            <a:solidFill>
              <a:schemeClr val="tx1"/>
            </a:solidFill>
          </a:ln>
        </p:spPr>
        <p:style>
          <a:lnRef idx="2">
            <a:schemeClr val="accent1"/>
          </a:lnRef>
          <a:fillRef idx="0">
            <a:srgbClr val="FFFFFF"/>
          </a:fillRef>
          <a:effectRef idx="0">
            <a:srgbClr val="FFFFFF"/>
          </a:effectRef>
          <a:fontRef idx="minor">
            <a:schemeClr val="tx1"/>
          </a:fontRef>
        </p:style>
      </p:cxnSp>
      <p:cxnSp>
        <p:nvCxnSpPr>
          <p:cNvPr id="12" name="直接连接符 11"/>
          <p:cNvCxnSpPr/>
          <p:nvPr/>
        </p:nvCxnSpPr>
        <p:spPr>
          <a:xfrm>
            <a:off x="5576570" y="4419600"/>
            <a:ext cx="6145530" cy="0"/>
          </a:xfrm>
          <a:prstGeom prst="line">
            <a:avLst/>
          </a:prstGeom>
          <a:ln w="28575">
            <a:solidFill>
              <a:schemeClr val="tx1"/>
            </a:solidFill>
          </a:ln>
        </p:spPr>
        <p:style>
          <a:lnRef idx="2">
            <a:schemeClr val="accent1"/>
          </a:lnRef>
          <a:fillRef idx="0">
            <a:srgbClr val="FFFFFF"/>
          </a:fillRef>
          <a:effectRef idx="0">
            <a:srgbClr val="FFFFFF"/>
          </a:effectRef>
          <a:fontRef idx="minor">
            <a:schemeClr val="tx1"/>
          </a:fontRef>
        </p:style>
      </p:cxnSp>
      <p:sp>
        <p:nvSpPr>
          <p:cNvPr id="19" name="文本框 18"/>
          <p:cNvSpPr txBox="1"/>
          <p:nvPr/>
        </p:nvSpPr>
        <p:spPr>
          <a:xfrm>
            <a:off x="5500370" y="1753870"/>
            <a:ext cx="4064000" cy="368300"/>
          </a:xfrm>
          <a:prstGeom prst="rect">
            <a:avLst/>
          </a:prstGeom>
          <a:noFill/>
        </p:spPr>
        <p:txBody>
          <a:bodyPr wrap="square" rtlCol="0">
            <a:spAutoFit/>
          </a:bodyPr>
          <a:lstStyle/>
          <a:p>
            <a:r>
              <a:rPr lang="zh-CN" altLang="en-US" b="1"/>
              <a:t>心得收获</a:t>
            </a:r>
            <a:r>
              <a:rPr lang="zh-CN" altLang="en-US"/>
              <a:t>：</a:t>
            </a:r>
          </a:p>
        </p:txBody>
      </p:sp>
      <p:sp>
        <p:nvSpPr>
          <p:cNvPr id="2" name="文本框 1">
            <a:extLst>
              <a:ext uri="{FF2B5EF4-FFF2-40B4-BE49-F238E27FC236}">
                <a16:creationId xmlns:a16="http://schemas.microsoft.com/office/drawing/2014/main" id="{958B52D6-A7A2-8FBB-F12D-2E59EB6E4001}"/>
              </a:ext>
            </a:extLst>
          </p:cNvPr>
          <p:cNvSpPr txBox="1"/>
          <p:nvPr/>
        </p:nvSpPr>
        <p:spPr>
          <a:xfrm>
            <a:off x="6023114" y="2145149"/>
            <a:ext cx="5900282" cy="3693319"/>
          </a:xfrm>
          <a:prstGeom prst="rect">
            <a:avLst/>
          </a:prstGeom>
          <a:noFill/>
        </p:spPr>
        <p:txBody>
          <a:bodyPr wrap="square" rtlCol="0">
            <a:spAutoFit/>
          </a:bodyPr>
          <a:lstStyle/>
          <a:p>
            <a:r>
              <a:rPr lang="zh-CN" altLang="en-US" dirty="0"/>
              <a:t>通过对比自己学习和用</a:t>
            </a:r>
            <a:r>
              <a:rPr lang="en-US" altLang="zh-CN" dirty="0"/>
              <a:t>AI</a:t>
            </a:r>
            <a:r>
              <a:rPr lang="zh-CN" altLang="en-US" dirty="0"/>
              <a:t>帮助学习英语，我发现，</a:t>
            </a:r>
            <a:r>
              <a:rPr lang="en-US" altLang="zh-CN" dirty="0"/>
              <a:t>AI</a:t>
            </a:r>
            <a:r>
              <a:rPr lang="zh-CN" altLang="en-US" dirty="0"/>
              <a:t>比任</a:t>
            </a:r>
            <a:endParaRPr lang="en-US" altLang="zh-CN" dirty="0"/>
          </a:p>
          <a:p>
            <a:endParaRPr lang="en-US" altLang="zh-CN" dirty="0"/>
          </a:p>
          <a:p>
            <a:r>
              <a:rPr lang="zh-CN" altLang="en-US" dirty="0"/>
              <a:t>何一个英语老师都要专业，都要知识渊博。 通过</a:t>
            </a:r>
            <a:r>
              <a:rPr lang="en-US" altLang="zh-CN" dirty="0"/>
              <a:t>AI </a:t>
            </a:r>
            <a:r>
              <a:rPr lang="zh-CN" altLang="en-US" dirty="0"/>
              <a:t>我能</a:t>
            </a:r>
            <a:endParaRPr lang="en-US" altLang="zh-CN" dirty="0"/>
          </a:p>
          <a:p>
            <a:endParaRPr lang="en-US" altLang="zh-CN" dirty="0"/>
          </a:p>
          <a:p>
            <a:r>
              <a:rPr lang="zh-CN" altLang="en-US" dirty="0"/>
              <a:t>找到更多有效的同义词，或者形近词，并且还能很准确的</a:t>
            </a:r>
            <a:endParaRPr lang="en-US" altLang="zh-CN" dirty="0"/>
          </a:p>
          <a:p>
            <a:endParaRPr lang="en-US" altLang="zh-CN" dirty="0"/>
          </a:p>
          <a:p>
            <a:endParaRPr lang="en-US" altLang="zh-CN" dirty="0"/>
          </a:p>
          <a:p>
            <a:r>
              <a:rPr lang="zh-CN" altLang="en-US" dirty="0"/>
              <a:t>区分它们之间的细微的差别。</a:t>
            </a:r>
            <a:endParaRPr lang="en-US" altLang="zh-CN" dirty="0"/>
          </a:p>
          <a:p>
            <a:endParaRPr lang="en-US" altLang="zh-CN" dirty="0"/>
          </a:p>
          <a:p>
            <a:endParaRPr lang="en-US" altLang="zh-CN" dirty="0"/>
          </a:p>
          <a:p>
            <a:endParaRPr lang="en-US" altLang="zh-CN" dirty="0"/>
          </a:p>
          <a:p>
            <a:endParaRPr lang="en-US" altLang="zh-CN" dirty="0"/>
          </a:p>
          <a:p>
            <a:endParaRPr lang="zh-CN" alt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89865" y="215900"/>
            <a:ext cx="11812905" cy="6405245"/>
          </a:xfrm>
          <a:prstGeom prst="rect">
            <a:avLst/>
          </a:prstGeom>
          <a:noFill/>
          <a:ln w="22225">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 name="矩形 5"/>
          <p:cNvSpPr/>
          <p:nvPr/>
        </p:nvSpPr>
        <p:spPr>
          <a:xfrm>
            <a:off x="407670" y="424815"/>
            <a:ext cx="4967605"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r>
              <a:rPr lang="zh-CN" altLang="zh-CN" b="1">
                <a:solidFill>
                  <a:schemeClr val="tx1"/>
                </a:solidFill>
              </a:rPr>
              <a:t>记录在使用人工智能帮助自己学习英语，你还有什么收获心得。</a:t>
            </a:r>
          </a:p>
        </p:txBody>
      </p:sp>
      <p:cxnSp>
        <p:nvCxnSpPr>
          <p:cNvPr id="7" name="直接连接符 6"/>
          <p:cNvCxnSpPr/>
          <p:nvPr/>
        </p:nvCxnSpPr>
        <p:spPr>
          <a:xfrm>
            <a:off x="5576570" y="2537460"/>
            <a:ext cx="6145530" cy="0"/>
          </a:xfrm>
          <a:prstGeom prst="line">
            <a:avLst/>
          </a:prstGeom>
          <a:ln w="28575">
            <a:solidFill>
              <a:schemeClr val="tx1"/>
            </a:solidFill>
          </a:ln>
        </p:spPr>
        <p:style>
          <a:lnRef idx="2">
            <a:schemeClr val="accent1"/>
          </a:lnRef>
          <a:fillRef idx="0">
            <a:srgbClr val="FFFFFF"/>
          </a:fillRef>
          <a:effectRef idx="0">
            <a:srgbClr val="FFFFFF"/>
          </a:effectRef>
          <a:fontRef idx="minor">
            <a:schemeClr val="tx1"/>
          </a:fontRef>
        </p:style>
      </p:cxnSp>
      <p:cxnSp>
        <p:nvCxnSpPr>
          <p:cNvPr id="10" name="直接连接符 9"/>
          <p:cNvCxnSpPr/>
          <p:nvPr/>
        </p:nvCxnSpPr>
        <p:spPr>
          <a:xfrm>
            <a:off x="5576570" y="3133725"/>
            <a:ext cx="6145530" cy="0"/>
          </a:xfrm>
          <a:prstGeom prst="line">
            <a:avLst/>
          </a:prstGeom>
          <a:ln w="28575">
            <a:solidFill>
              <a:schemeClr val="tx1"/>
            </a:solidFill>
          </a:ln>
        </p:spPr>
        <p:style>
          <a:lnRef idx="2">
            <a:schemeClr val="accent1"/>
          </a:lnRef>
          <a:fillRef idx="0">
            <a:srgbClr val="FFFFFF"/>
          </a:fillRef>
          <a:effectRef idx="0">
            <a:srgbClr val="FFFFFF"/>
          </a:effectRef>
          <a:fontRef idx="minor">
            <a:schemeClr val="tx1"/>
          </a:fontRef>
        </p:style>
      </p:cxnSp>
      <p:cxnSp>
        <p:nvCxnSpPr>
          <p:cNvPr id="11" name="直接连接符 10"/>
          <p:cNvCxnSpPr/>
          <p:nvPr/>
        </p:nvCxnSpPr>
        <p:spPr>
          <a:xfrm>
            <a:off x="5576570" y="3792220"/>
            <a:ext cx="6145530" cy="0"/>
          </a:xfrm>
          <a:prstGeom prst="line">
            <a:avLst/>
          </a:prstGeom>
          <a:ln w="28575">
            <a:solidFill>
              <a:schemeClr val="tx1"/>
            </a:solidFill>
          </a:ln>
        </p:spPr>
        <p:style>
          <a:lnRef idx="2">
            <a:schemeClr val="accent1"/>
          </a:lnRef>
          <a:fillRef idx="0">
            <a:srgbClr val="FFFFFF"/>
          </a:fillRef>
          <a:effectRef idx="0">
            <a:srgbClr val="FFFFFF"/>
          </a:effectRef>
          <a:fontRef idx="minor">
            <a:schemeClr val="tx1"/>
          </a:fontRef>
        </p:style>
      </p:cxnSp>
      <p:cxnSp>
        <p:nvCxnSpPr>
          <p:cNvPr id="12" name="直接连接符 11"/>
          <p:cNvCxnSpPr/>
          <p:nvPr/>
        </p:nvCxnSpPr>
        <p:spPr>
          <a:xfrm>
            <a:off x="5576570" y="4419600"/>
            <a:ext cx="6145530" cy="0"/>
          </a:xfrm>
          <a:prstGeom prst="line">
            <a:avLst/>
          </a:prstGeom>
          <a:ln w="28575">
            <a:solidFill>
              <a:schemeClr val="tx1"/>
            </a:solidFill>
          </a:ln>
        </p:spPr>
        <p:style>
          <a:lnRef idx="2">
            <a:schemeClr val="accent1"/>
          </a:lnRef>
          <a:fillRef idx="0">
            <a:srgbClr val="FFFFFF"/>
          </a:fillRef>
          <a:effectRef idx="0">
            <a:srgbClr val="FFFFFF"/>
          </a:effectRef>
          <a:fontRef idx="minor">
            <a:schemeClr val="tx1"/>
          </a:fontRef>
        </p:style>
      </p:cxnSp>
      <p:sp>
        <p:nvSpPr>
          <p:cNvPr id="19" name="文本框 18"/>
          <p:cNvSpPr txBox="1"/>
          <p:nvPr/>
        </p:nvSpPr>
        <p:spPr>
          <a:xfrm>
            <a:off x="5500370" y="1753870"/>
            <a:ext cx="4064000" cy="368300"/>
          </a:xfrm>
          <a:prstGeom prst="rect">
            <a:avLst/>
          </a:prstGeom>
          <a:noFill/>
        </p:spPr>
        <p:txBody>
          <a:bodyPr wrap="square" rtlCol="0">
            <a:spAutoFit/>
          </a:bodyPr>
          <a:lstStyle/>
          <a:p>
            <a:r>
              <a:rPr lang="zh-CN" altLang="en-US" b="1"/>
              <a:t>心得收获</a:t>
            </a:r>
            <a:r>
              <a:rPr lang="zh-CN" altLang="en-US"/>
              <a:t>：</a:t>
            </a:r>
          </a:p>
        </p:txBody>
      </p:sp>
      <p:sp>
        <p:nvSpPr>
          <p:cNvPr id="2" name="文本框 1">
            <a:extLst>
              <a:ext uri="{FF2B5EF4-FFF2-40B4-BE49-F238E27FC236}">
                <a16:creationId xmlns:a16="http://schemas.microsoft.com/office/drawing/2014/main" id="{229E9D76-5155-F66C-2B5E-95BCC9A72C92}"/>
              </a:ext>
            </a:extLst>
          </p:cNvPr>
          <p:cNvSpPr txBox="1"/>
          <p:nvPr/>
        </p:nvSpPr>
        <p:spPr>
          <a:xfrm>
            <a:off x="5699194" y="2200230"/>
            <a:ext cx="5900282" cy="4247317"/>
          </a:xfrm>
          <a:prstGeom prst="rect">
            <a:avLst/>
          </a:prstGeom>
          <a:noFill/>
        </p:spPr>
        <p:txBody>
          <a:bodyPr wrap="square" rtlCol="0">
            <a:spAutoFit/>
          </a:bodyPr>
          <a:lstStyle/>
          <a:p>
            <a:r>
              <a:rPr lang="zh-CN" altLang="en-US" dirty="0"/>
              <a:t>我觉得人工智能在英语学习过程中充当老师的最大的优势</a:t>
            </a:r>
            <a:endParaRPr lang="en-US" altLang="zh-CN" dirty="0"/>
          </a:p>
          <a:p>
            <a:endParaRPr lang="en-US" altLang="zh-CN" dirty="0"/>
          </a:p>
          <a:p>
            <a:r>
              <a:rPr lang="zh-CN" altLang="en-US" dirty="0"/>
              <a:t>就是能够及时全面给出你想要知道的答案，而且它可以根</a:t>
            </a:r>
            <a:endParaRPr lang="en-US" altLang="zh-CN" dirty="0"/>
          </a:p>
          <a:p>
            <a:endParaRPr lang="en-US" altLang="zh-CN" dirty="0"/>
          </a:p>
          <a:p>
            <a:r>
              <a:rPr lang="zh-CN" altLang="en-US" dirty="0"/>
              <a:t>据你的层次做出调整，可以不厌其烦的给你解释讲解，直</a:t>
            </a:r>
            <a:endParaRPr lang="en-US" altLang="zh-CN" dirty="0"/>
          </a:p>
          <a:p>
            <a:endParaRPr lang="en-US" altLang="zh-CN" dirty="0"/>
          </a:p>
          <a:p>
            <a:r>
              <a:rPr lang="zh-CN" altLang="en-US" dirty="0"/>
              <a:t>到你完全懂了为止。而且，这些信息都可以记录在线上和</a:t>
            </a:r>
            <a:endParaRPr lang="en-US" altLang="zh-CN" dirty="0"/>
          </a:p>
          <a:p>
            <a:endParaRPr lang="en-US" altLang="zh-CN" dirty="0"/>
          </a:p>
          <a:p>
            <a:r>
              <a:rPr lang="zh-CN" altLang="en-US" dirty="0"/>
              <a:t>电脑上，有问题会帮里整理总结大大提高学习效率避免做无用功。</a:t>
            </a:r>
            <a:endParaRPr lang="en-US" altLang="zh-CN" dirty="0"/>
          </a:p>
          <a:p>
            <a:endParaRPr lang="en-US" altLang="zh-CN" dirty="0"/>
          </a:p>
          <a:p>
            <a:endParaRPr lang="en-US" altLang="zh-CN" dirty="0"/>
          </a:p>
          <a:p>
            <a:endParaRPr lang="en-US" altLang="zh-CN" dirty="0"/>
          </a:p>
          <a:p>
            <a:endParaRPr lang="en-US" altLang="zh-CN" dirty="0"/>
          </a:p>
          <a:p>
            <a:endParaRPr lang="zh-CN" altLang="en-US" dirty="0"/>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KSO_WPP_MARK_KEY" val="63df14a2-cbe6-453f-aea2-f0de5195abc5"/>
  <p:tag name="COMMONDATA" val="eyJoZGlkIjoiNWM3MTkwMmU5OWQ1YzYxYzM1MGVkYTcyYTg0MTE1MGEifQ=="/>
</p:tagLst>
</file>

<file path=ppt/tags/tag2.xml><?xml version="1.0" encoding="utf-8"?>
<p:tagLst xmlns:a="http://schemas.openxmlformats.org/drawingml/2006/main" xmlns:r="http://schemas.openxmlformats.org/officeDocument/2006/relationships" xmlns:p="http://schemas.openxmlformats.org/presentationml/2006/main">
  <p:tag name="KSO_WM_UNIT_TABLE_BEAUTIFY" val="smartTable{90149efd-d271-4157-91d0-f0efb5536918}"/>
  <p:tag name="TABLE_ENDDRAG_ORIGIN_RECT" val="353*435"/>
  <p:tag name="TABLE_ENDDRAG_RECT" val="516*48*353*435"/>
</p:tagLst>
</file>

<file path=ppt/tags/tag3.xml><?xml version="1.0" encoding="utf-8"?>
<p:tagLst xmlns:a="http://schemas.openxmlformats.org/drawingml/2006/main" xmlns:r="http://schemas.openxmlformats.org/officeDocument/2006/relationships" xmlns:p="http://schemas.openxmlformats.org/presentationml/2006/main">
  <p:tag name="KSO_WM_UNIT_TABLE_BEAUTIFY" val="smartTable{a57fce91-1ad6-4570-b829-c0459b7a6432}"/>
  <p:tag name="TABLE_ENDDRAG_ORIGIN_RECT" val="300*270"/>
  <p:tag name="TABLE_ENDDRAG_RECT" val="507*48*300*270"/>
</p:tagLst>
</file>

<file path=ppt/tags/tag4.xml><?xml version="1.0" encoding="utf-8"?>
<p:tagLst xmlns:a="http://schemas.openxmlformats.org/drawingml/2006/main" xmlns:r="http://schemas.openxmlformats.org/officeDocument/2006/relationships" xmlns:p="http://schemas.openxmlformats.org/presentationml/2006/main">
  <p:tag name="KSO_WM_UNIT_TABLE_BEAUTIFY" val="smartTable{9422a2b8-6a67-447a-9c4c-9bbbd435520c}"/>
  <p:tag name="TABLE_ENDDRAG_ORIGIN_RECT" val="353*435"/>
  <p:tag name="TABLE_ENDDRAG_RECT" val="516*48*353*435"/>
</p:tagLst>
</file>

<file path=ppt/tags/tag5.xml><?xml version="1.0" encoding="utf-8"?>
<p:tagLst xmlns:a="http://schemas.openxmlformats.org/drawingml/2006/main" xmlns:r="http://schemas.openxmlformats.org/officeDocument/2006/relationships" xmlns:p="http://schemas.openxmlformats.org/presentationml/2006/main">
  <p:tag name="KSO_WM_UNIT_TABLE_BEAUTIFY" val="smartTable{e068123c-c8c9-4ba0-8b61-ee2285ba7085}"/>
  <p:tag name="TABLE_ENDDRAG_ORIGIN_RECT" val="353*435"/>
  <p:tag name="TABLE_ENDDRAG_RECT" val="516*48*353*435"/>
</p:tagLst>
</file>

<file path=ppt/tags/tag6.xml><?xml version="1.0" encoding="utf-8"?>
<p:tagLst xmlns:a="http://schemas.openxmlformats.org/drawingml/2006/main" xmlns:r="http://schemas.openxmlformats.org/officeDocument/2006/relationships" xmlns:p="http://schemas.openxmlformats.org/presentationml/2006/main">
  <p:tag name="KSO_WM_UNIT_TABLE_BEAUTIFY" val="smartTable{5e370851-2666-4e04-aa7f-270f7f657d4e}"/>
  <p:tag name="TABLE_ENDDRAG_ORIGIN_RECT" val="172*402"/>
  <p:tag name="TABLE_ENDDRAG_RECT" val="527*77*172*402"/>
</p:tagLst>
</file>

<file path=ppt/tags/tag7.xml><?xml version="1.0" encoding="utf-8"?>
<p:tagLst xmlns:a="http://schemas.openxmlformats.org/drawingml/2006/main" xmlns:r="http://schemas.openxmlformats.org/officeDocument/2006/relationships" xmlns:p="http://schemas.openxmlformats.org/presentationml/2006/main">
  <p:tag name="KSO_WM_UNIT_TABLE_BEAUTIFY" val="smartTable{6c6c54b9-06da-4fb0-96e0-56e2d6ffb278}"/>
  <p:tag name="TABLE_ENDDRAG_ORIGIN_RECT" val="161*402"/>
  <p:tag name="TABLE_ENDDRAG_RECT" val="715*77*161*402"/>
</p:tagLst>
</file>

<file path=ppt/tags/tag8.xml><?xml version="1.0" encoding="utf-8"?>
<p:tagLst xmlns:a="http://schemas.openxmlformats.org/drawingml/2006/main" xmlns:r="http://schemas.openxmlformats.org/officeDocument/2006/relationships" xmlns:p="http://schemas.openxmlformats.org/presentationml/2006/main">
  <p:tag name="KSO_WM_UNIT_TABLE_BEAUTIFY" val="smartTable{5e370851-2666-4e04-aa7f-270f7f657d4e}"/>
  <p:tag name="TABLE_ENDDRAG_ORIGIN_RECT" val="172*402"/>
  <p:tag name="TABLE_ENDDRAG_RECT" val="527*77*172*402"/>
</p:tagLst>
</file>

<file path=ppt/tags/tag9.xml><?xml version="1.0" encoding="utf-8"?>
<p:tagLst xmlns:a="http://schemas.openxmlformats.org/drawingml/2006/main" xmlns:r="http://schemas.openxmlformats.org/officeDocument/2006/relationships" xmlns:p="http://schemas.openxmlformats.org/presentationml/2006/main">
  <p:tag name="KSO_WM_UNIT_TABLE_BEAUTIFY" val="smartTable{6c6c54b9-06da-4fb0-96e0-56e2d6ffb278}"/>
  <p:tag name="TABLE_ENDDRAG_ORIGIN_RECT" val="172*185"/>
  <p:tag name="TABLE_ENDDRAG_RECT" val="703*77*172*185"/>
</p:tagLst>
</file>

<file path=ppt/tags/tag10.xml><?xml version="1.0" encoding="utf-8"?>
<p:tagLst xmlns:a="http://schemas.openxmlformats.org/drawingml/2006/main" xmlns:r="http://schemas.openxmlformats.org/officeDocument/2006/relationships" xmlns:p="http://schemas.openxmlformats.org/presentationml/2006/main">
  <p:tag name="KSO_WM_UNIT_TABLE_BEAUTIFY" val="smartTable{71bf7364-2ffd-45fb-a9f0-6d09007a7774}"/>
</p:tagLst>
</file>

<file path=ppt/tags/tag11.xml><?xml version="1.0" encoding="utf-8"?>
<p:tagLst xmlns:a="http://schemas.openxmlformats.org/drawingml/2006/main" xmlns:r="http://schemas.openxmlformats.org/officeDocument/2006/relationships" xmlns:p="http://schemas.openxmlformats.org/presentationml/2006/main">
  <p:tag name="KSO_WM_UNIT_TABLE_BEAUTIFY" val="smartTable{fff572ce-1f41-46d4-8b6d-b12fdfa528f2}"/>
</p:tagLst>
</file>

<file path=ppt/tags/tag12.xml><?xml version="1.0" encoding="utf-8"?>
<p:tagLst xmlns:a="http://schemas.openxmlformats.org/drawingml/2006/main" xmlns:r="http://schemas.openxmlformats.org/officeDocument/2006/relationships" xmlns:p="http://schemas.openxmlformats.org/presentationml/2006/main">
  <p:tag name="KSO_WM_UNIT_TABLE_BEAUTIFY" val="smartTable{5e370851-2666-4e04-aa7f-270f7f657d4e}"/>
  <p:tag name="TABLE_ENDDRAG_ORIGIN_RECT" val="322*398"/>
  <p:tag name="TABLE_ENDDRAG_RECT" val="552*85*322*398"/>
</p:tagLst>
</file>

<file path=ppt/tags/tag13.xml><?xml version="1.0" encoding="utf-8"?>
<p:tagLst xmlns:a="http://schemas.openxmlformats.org/drawingml/2006/main" xmlns:r="http://schemas.openxmlformats.org/officeDocument/2006/relationships" xmlns:p="http://schemas.openxmlformats.org/presentationml/2006/main">
  <p:tag name="KSO_WM_UNIT_TABLE_BEAUTIFY" val="smartTable{5e370851-2666-4e04-aa7f-270f7f657d4e}"/>
  <p:tag name="TABLE_ENDDRAG_ORIGIN_RECT" val="322*398"/>
  <p:tag name="TABLE_ENDDRAG_RECT" val="552*85*322*398"/>
</p:tagLst>
</file>

<file path=ppt/tags/tag14.xml><?xml version="1.0" encoding="utf-8"?>
<p:tagLst xmlns:a="http://schemas.openxmlformats.org/drawingml/2006/main" xmlns:r="http://schemas.openxmlformats.org/officeDocument/2006/relationships" xmlns:p="http://schemas.openxmlformats.org/presentationml/2006/main">
  <p:tag name="KSO_WM_UNIT_TABLE_BEAUTIFY" val="smartTable{5e370851-2666-4e04-aa7f-270f7f657d4e}"/>
  <p:tag name="TABLE_ENDDRAG_ORIGIN_RECT" val="322*398"/>
  <p:tag name="TABLE_ENDDRAG_RECT" val="552*85*322*398"/>
</p:tagLst>
</file>

<file path=ppt/theme/theme1.xml><?xml version="1.0" encoding="utf-8"?>
<a:theme xmlns:a="http://schemas.openxmlformats.org/drawingml/2006/main" name="WPS">
  <a:themeElements>
    <a:clrScheme name="WPS">
      <a:dk1>
        <a:sysClr val="windowText" lastClr="000000"/>
      </a:dk1>
      <a:lt1>
        <a:sysClr val="window" lastClr="FFFFFF"/>
      </a:lt1>
      <a:dk2>
        <a:srgbClr val="44546A"/>
      </a:dk2>
      <a:lt2>
        <a:srgbClr val="E7E6E6"/>
      </a:lt2>
      <a:accent1>
        <a:srgbClr val="4874CB"/>
      </a:accent1>
      <a:accent2>
        <a:srgbClr val="EE822F"/>
      </a:accent2>
      <a:accent3>
        <a:srgbClr val="F2BA02"/>
      </a:accent3>
      <a:accent4>
        <a:srgbClr val="75BD42"/>
      </a:accent4>
      <a:accent5>
        <a:srgbClr val="30C0B4"/>
      </a:accent5>
      <a:accent6>
        <a:srgbClr val="E54C5E"/>
      </a:accent6>
      <a:hlink>
        <a:srgbClr val="0026E5"/>
      </a:hlink>
      <a:folHlink>
        <a:srgbClr val="7E1FAD"/>
      </a:folHlink>
    </a:clrScheme>
    <a:fontScheme name="WPS">
      <a:majorFont>
        <a:latin typeface="Calibri"/>
        <a:ea typeface=""/>
        <a:cs typeface=""/>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WPS">
      <a:fillStyleLst>
        <a:solidFill>
          <a:schemeClr val="phClr"/>
        </a:solidFill>
        <a:gradFill>
          <a:gsLst>
            <a:gs pos="0">
              <a:schemeClr val="phClr">
                <a:lumOff val="17500"/>
              </a:schemeClr>
            </a:gs>
            <a:gs pos="100000">
              <a:schemeClr val="phClr"/>
            </a:gs>
          </a:gsLst>
          <a:lin ang="2700000" scaled="0"/>
        </a:gradFill>
        <a:gradFill>
          <a:gsLst>
            <a:gs pos="0">
              <a:schemeClr val="phClr">
                <a:hueOff val="-2520000"/>
              </a:schemeClr>
            </a:gs>
            <a:gs pos="100000">
              <a:schemeClr val="phClr"/>
            </a:gs>
          </a:gsLst>
          <a:lin ang="2700000" scaled="0"/>
        </a:gradFill>
      </a:fillStyleLst>
      <a:lnStyleLst>
        <a:ln w="12700" cap="flat" cmpd="sng" algn="ctr">
          <a:solidFill>
            <a:schemeClr val="phClr"/>
          </a:solidFill>
          <a:prstDash val="solid"/>
          <a:miter lim="800000"/>
        </a:ln>
        <a:ln w="12700" cap="flat" cmpd="sng" algn="ctr">
          <a:solidFill>
            <a:schemeClr val="phClr"/>
          </a:solidFill>
          <a:prstDash val="solid"/>
          <a:miter lim="800000"/>
        </a:ln>
        <a:ln w="12700" cap="flat" cmpd="sng" algn="ctr">
          <a:gradFill>
            <a:gsLst>
              <a:gs pos="0">
                <a:schemeClr val="phClr">
                  <a:hueOff val="-4200000"/>
                </a:schemeClr>
              </a:gs>
              <a:gs pos="100000">
                <a:schemeClr val="phClr"/>
              </a:gs>
            </a:gsLst>
            <a:lin ang="2700000" scaled="1"/>
          </a:gradFill>
          <a:prstDash val="solid"/>
          <a:miter lim="800000"/>
        </a:ln>
      </a:lnStyleLst>
      <a:effectStyleLst>
        <a:effectStyle>
          <a:effectLst>
            <a:outerShdw blurRad="101600" dist="50800" dir="5400000" algn="ctr" rotWithShape="0">
              <a:schemeClr val="phClr">
                <a:alpha val="60000"/>
              </a:schemeClr>
            </a:outerShdw>
          </a:effectLst>
        </a:effectStyle>
        <a:effectStyle>
          <a:effectLst>
            <a:reflection stA="50000" endA="300" endPos="40000" dist="25400" dir="5400000" sy="-100000" algn="bl" rotWithShape="0"/>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111</TotalTime>
  <Words>6235</Words>
  <Application>Microsoft Office PowerPoint</Application>
  <PresentationFormat>宽屏</PresentationFormat>
  <Paragraphs>402</Paragraphs>
  <Slides>17</Slides>
  <Notes>0</Notes>
  <HiddenSlides>0</HiddenSlides>
  <MMClips>0</MMClips>
  <ScaleCrop>false</ScaleCrop>
  <HeadingPairs>
    <vt:vector size="6" baseType="variant">
      <vt:variant>
        <vt:lpstr>已用的字体</vt:lpstr>
      </vt:variant>
      <vt:variant>
        <vt:i4>3</vt:i4>
      </vt:variant>
      <vt:variant>
        <vt:lpstr>主题</vt:lpstr>
      </vt:variant>
      <vt:variant>
        <vt:i4>1</vt:i4>
      </vt:variant>
      <vt:variant>
        <vt:lpstr>幻灯片标题</vt:lpstr>
      </vt:variant>
      <vt:variant>
        <vt:i4>17</vt:i4>
      </vt:variant>
    </vt:vector>
  </HeadingPairs>
  <TitlesOfParts>
    <vt:vector size="21" baseType="lpstr">
      <vt:lpstr>Microsoft YaHei</vt:lpstr>
      <vt:lpstr>Arial</vt:lpstr>
      <vt:lpstr>Calibri</vt:lpstr>
      <vt:lpstr>WPS</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Admin</dc:creator>
  <cp:lastModifiedBy>Jimmy</cp:lastModifiedBy>
  <cp:revision>19</cp:revision>
  <dcterms:created xsi:type="dcterms:W3CDTF">2023-08-09T12:44:00Z</dcterms:created>
  <dcterms:modified xsi:type="dcterms:W3CDTF">2024-06-15T04:29:48Z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AEA3155EA70945E3B6617D71FD9C0165_13</vt:lpwstr>
  </property>
  <property fmtid="{D5CDD505-2E9C-101B-9397-08002B2CF9AE}" pid="3" name="KSOProductBuildVer">
    <vt:lpwstr>2052-12.1.0.16729</vt:lpwstr>
  </property>
</Properties>
</file>