
<file path=[Content_Types].xml><?xml version="1.0" encoding="utf-8"?>
<Types xmlns="http://schemas.openxmlformats.org/package/2006/content-types">
  <Default Extension="xml" ContentType="application/xml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4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74" r:id="rId2"/>
    <p:sldId id="275" r:id="rId3"/>
    <p:sldId id="285" r:id="rId4"/>
    <p:sldId id="286" r:id="rId5"/>
    <p:sldId id="287" r:id="rId6"/>
    <p:sldId id="288" r:id="rId7"/>
    <p:sldId id="277" r:id="rId8"/>
    <p:sldId id="276" r:id="rId9"/>
    <p:sldId id="281" r:id="rId10"/>
    <p:sldId id="289" r:id="rId11"/>
    <p:sldId id="291" r:id="rId12"/>
    <p:sldId id="292" r:id="rId13"/>
    <p:sldId id="278" r:id="rId14"/>
    <p:sldId id="257" r:id="rId15"/>
    <p:sldId id="263" r:id="rId16"/>
    <p:sldId id="258" r:id="rId17"/>
    <p:sldId id="269" r:id="rId18"/>
    <p:sldId id="279" r:id="rId19"/>
    <p:sldId id="266" r:id="rId20"/>
    <p:sldId id="267" r:id="rId21"/>
    <p:sldId id="268" r:id="rId22"/>
    <p:sldId id="280" r:id="rId23"/>
    <p:sldId id="282" r:id="rId24"/>
  </p:sldIdLst>
  <p:sldSz cx="12192000" cy="6858000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挑战一" id="{A31D9F9C-737C-478E-91C7-959F2155D6A0}">
          <p14:sldIdLst>
            <p14:sldId id="274"/>
            <p14:sldId id="275"/>
            <p14:sldId id="285"/>
            <p14:sldId id="286"/>
            <p14:sldId id="287"/>
            <p14:sldId id="288"/>
            <p14:sldId id="277"/>
          </p14:sldIdLst>
        </p14:section>
        <p14:section name="挑战二" id="{5BB1C597-755D-4C3E-AAF9-D05407E50C9B}">
          <p14:sldIdLst>
            <p14:sldId id="276"/>
            <p14:sldId id="281"/>
            <p14:sldId id="289"/>
            <p14:sldId id="291"/>
            <p14:sldId id="292"/>
            <p14:sldId id="278"/>
          </p14:sldIdLst>
        </p14:section>
        <p14:section name="挑战三" id="{613FD007-0FFD-43FC-AA3F-76BF09EAC35B}">
          <p14:sldIdLst>
            <p14:sldId id="257"/>
            <p14:sldId id="263"/>
            <p14:sldId id="258"/>
            <p14:sldId id="269"/>
            <p14:sldId id="279"/>
          </p14:sldIdLst>
        </p14:section>
        <p14:section name="挑战四" id="{FFEE09C3-1FBF-4795-BAB9-4957A5652DE7}">
          <p14:sldIdLst>
            <p14:sldId id="266"/>
            <p14:sldId id="267"/>
            <p14:sldId id="268"/>
            <p14:sldId id="280"/>
          </p14:sldIdLst>
        </p14:section>
        <p14:section name="总结心得" id="{97F8C839-80F1-444E-8704-7475751B9726}">
          <p14:sldIdLst>
            <p14:sldId id="282"/>
          </p14:sldIdLst>
        </p14:section>
      </p14:sectionLst>
    </p:ex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>
        <p:scale>
          <a:sx n="99" d="100"/>
          <a:sy n="99" d="100"/>
        </p:scale>
        <p:origin x="-80" y="-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printerSettings" Target="printerSettings/printerSettings1.bin"/><Relationship Id="rId26" Type="http://schemas.openxmlformats.org/officeDocument/2006/relationships/tags" Target="tags/tag1.xml"/><Relationship Id="rId27" Type="http://schemas.openxmlformats.org/officeDocument/2006/relationships/presProps" Target="presProps.xml"/><Relationship Id="rId28" Type="http://schemas.openxmlformats.org/officeDocument/2006/relationships/viewProps" Target="viewProps.xml"/><Relationship Id="rId29" Type="http://schemas.openxmlformats.org/officeDocument/2006/relationships/theme" Target="theme/theme1.xml"/><Relationship Id="rId30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24/6/15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24/6/15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24/6/15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24/6/15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24/6/15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24/6/15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24/6/15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24/6/15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24/6/15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24/6/15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24/6/15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24/6/15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tags" Target="../tags/tag2.xml"/><Relationship Id="rId2" Type="http://schemas.openxmlformats.org/officeDocument/2006/relationships/slideLayout" Target="../slideLayouts/slideLayout1.xml"/><Relationship Id="rId3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2.png"/><Relationship Id="rId5" Type="http://schemas.openxmlformats.org/officeDocument/2006/relationships/image" Target="../media/image3.png"/><Relationship Id="rId6" Type="http://schemas.openxmlformats.org/officeDocument/2006/relationships/image" Target="../media/image4.png"/><Relationship Id="rId1" Type="http://schemas.openxmlformats.org/officeDocument/2006/relationships/tags" Target="../tags/tag3.xml"/><Relationship Id="rId2" Type="http://schemas.openxmlformats.org/officeDocument/2006/relationships/tags" Target="../tags/tag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2.png"/><Relationship Id="rId5" Type="http://schemas.openxmlformats.org/officeDocument/2006/relationships/image" Target="../media/image5.png"/><Relationship Id="rId6" Type="http://schemas.openxmlformats.org/officeDocument/2006/relationships/image" Target="../media/image6.png"/><Relationship Id="rId1" Type="http://schemas.openxmlformats.org/officeDocument/2006/relationships/tags" Target="../tags/tag5.xml"/><Relationship Id="rId2" Type="http://schemas.openxmlformats.org/officeDocument/2006/relationships/tags" Target="../tags/tag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7.png"/><Relationship Id="rId5" Type="http://schemas.openxmlformats.org/officeDocument/2006/relationships/image" Target="../media/image8.png"/><Relationship Id="rId1" Type="http://schemas.openxmlformats.org/officeDocument/2006/relationships/tags" Target="../tags/tag7.xml"/><Relationship Id="rId2" Type="http://schemas.openxmlformats.org/officeDocument/2006/relationships/tags" Target="../tags/tag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1" Type="http://schemas.openxmlformats.org/officeDocument/2006/relationships/tags" Target="../tags/tag9.xml"/><Relationship Id="rId2" Type="http://schemas.openxmlformats.org/officeDocument/2006/relationships/tags" Target="../tags/tag1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11.png"/><Relationship Id="rId5" Type="http://schemas.openxmlformats.org/officeDocument/2006/relationships/image" Target="../media/image12.png"/><Relationship Id="rId1" Type="http://schemas.openxmlformats.org/officeDocument/2006/relationships/tags" Target="../tags/tag11.xml"/><Relationship Id="rId2" Type="http://schemas.openxmlformats.org/officeDocument/2006/relationships/tags" Target="../tags/tag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tags" Target="../tags/tag13.xml"/><Relationship Id="rId2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tags" Target="../tags/tag14.xml"/><Relationship Id="rId2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tags" Target="../tags/tag15.xml"/><Relationship Id="rId2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tags" Target="../tags/tag16.xml"/><Relationship Id="rId2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tags" Target="../tags/tag17.xml"/><Relationship Id="rId2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13.png"/><Relationship Id="rId1" Type="http://schemas.openxmlformats.org/officeDocument/2006/relationships/tags" Target="../tags/tag18.xml"/><Relationship Id="rId2" Type="http://schemas.openxmlformats.org/officeDocument/2006/relationships/tags" Target="../tags/tag1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png"/><Relationship Id="rId3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tags" Target="../tags/tag22.xml"/><Relationship Id="rId4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6" Type="http://schemas.openxmlformats.org/officeDocument/2006/relationships/image" Target="../media/image17.png"/><Relationship Id="rId1" Type="http://schemas.openxmlformats.org/officeDocument/2006/relationships/tags" Target="../tags/tag20.xml"/><Relationship Id="rId2" Type="http://schemas.openxmlformats.org/officeDocument/2006/relationships/tags" Target="../tags/tag2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png"/><Relationship Id="rId3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tags" Target="../tags/tag23.xml"/><Relationship Id="rId2" Type="http://schemas.openxmlformats.org/officeDocument/2006/relationships/slideLayout" Target="../slideLayouts/slideLayout2.xml"/><Relationship Id="rId3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tags" Target="../tags/tag24.xml"/><Relationship Id="rId2" Type="http://schemas.openxmlformats.org/officeDocument/2006/relationships/slideLayout" Target="../slideLayouts/slideLayout2.xml"/><Relationship Id="rId3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tags" Target="../tags/tag25.xml"/><Relationship Id="rId2" Type="http://schemas.openxmlformats.org/officeDocument/2006/relationships/slideLayout" Target="../slideLayouts/slideLayout2.xml"/><Relationship Id="rId3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07670" y="424815"/>
            <a:ext cx="513905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u="sng" dirty="0">
              <a:solidFill>
                <a:schemeClr val="tx1"/>
              </a:solidFill>
              <a:sym typeface="+mn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182995" y="424815"/>
            <a:ext cx="513905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u="sng" dirty="0">
              <a:solidFill>
                <a:schemeClr val="tx1"/>
              </a:solidFill>
              <a:sym typeface="+mn-ea"/>
            </a:endParaRPr>
          </a:p>
        </p:txBody>
      </p:sp>
      <p:graphicFrame>
        <p:nvGraphicFramePr>
          <p:cNvPr id="8" name="表格 7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578515742"/>
              </p:ext>
            </p:extLst>
          </p:nvPr>
        </p:nvGraphicFramePr>
        <p:xfrm>
          <a:off x="6557010" y="619760"/>
          <a:ext cx="4484370" cy="55683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4218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24218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503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单词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翻译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03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 smtClean="0"/>
                        <a:t>quixotic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dirty="0" smtClean="0"/>
                        <a:t>狂想家的；愚侠的</a:t>
                      </a:r>
                      <a:endParaRPr lang="zh-CN" altLang="en-US" sz="1400" dirty="0"/>
                    </a:p>
                  </a:txBody>
                  <a:tcPr anchor="ctr" anchorCtr="1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03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 smtClean="0"/>
                        <a:t>serendipity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dirty="0" smtClean="0"/>
                        <a:t>意外发现美好事物的运气，机缘巧合</a:t>
                      </a:r>
                    </a:p>
                  </a:txBody>
                  <a:tcPr anchor="ctr" anchorCtr="1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503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 smtClean="0"/>
                        <a:t>ephemeral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400" dirty="0" smtClean="0"/>
                        <a:t>短暂的；（主指植物）短生的，短命的</a:t>
                      </a:r>
                      <a:endParaRPr lang="zh-CN" altLang="en-US" sz="1400" dirty="0"/>
                    </a:p>
                  </a:txBody>
                  <a:tcPr anchor="ctr" anchorCtr="1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503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 err="1" smtClean="0"/>
                        <a:t>petrichor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400" dirty="0" smtClean="0"/>
                        <a:t>下雨时的尘土味</a:t>
                      </a:r>
                      <a:endParaRPr lang="zh-CN" altLang="en-US" sz="1400" dirty="0"/>
                    </a:p>
                  </a:txBody>
                  <a:tcPr anchor="ctr" anchorCtr="1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503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 err="1" smtClean="0"/>
                        <a:t>limerence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400" dirty="0" smtClean="0"/>
                        <a:t>深恋感 狂热的求偶心态</a:t>
                      </a:r>
                      <a:endParaRPr lang="zh-CN" altLang="en-US" sz="1400" dirty="0"/>
                    </a:p>
                  </a:txBody>
                  <a:tcPr anchor="ctr" anchorCtr="1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503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 smtClean="0"/>
                        <a:t>mellifluous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400" dirty="0" smtClean="0"/>
                        <a:t>流畅的；如蜜般的</a:t>
                      </a:r>
                      <a:endParaRPr lang="zh-CN" altLang="en-US" sz="1400" dirty="0"/>
                    </a:p>
                  </a:txBody>
                  <a:tcPr anchor="ctr" anchorCtr="1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503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 smtClean="0"/>
                        <a:t>solitude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400" dirty="0" smtClean="0"/>
                        <a:t>独居，独处，孤独；</a:t>
                      </a:r>
                      <a:endParaRPr lang="zh-CN" altLang="en-US" sz="1400" dirty="0"/>
                    </a:p>
                  </a:txBody>
                  <a:tcPr anchor="ctr" anchorCtr="1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503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 smtClean="0"/>
                        <a:t>epiphany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400" dirty="0" smtClean="0"/>
                        <a:t>显现节，主显节</a:t>
                      </a:r>
                      <a:endParaRPr lang="zh-CN" altLang="en-US" sz="1400" dirty="0"/>
                    </a:p>
                  </a:txBody>
                  <a:tcPr anchor="ctr" anchorCtr="1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503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 smtClean="0"/>
                        <a:t>lugubrious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400" dirty="0" smtClean="0"/>
                        <a:t>悲哀的，悲惨的</a:t>
                      </a:r>
                      <a:endParaRPr lang="zh-CN" altLang="en-US" sz="1400" dirty="0"/>
                    </a:p>
                  </a:txBody>
                  <a:tcPr anchor="ctr" anchorCtr="1"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5035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 smtClean="0"/>
                        <a:t>supercilious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400" dirty="0" smtClean="0"/>
                        <a:t>高傲的；傲慢的，自大的</a:t>
                      </a:r>
                      <a:endParaRPr lang="zh-CN" altLang="en-US" sz="1400" dirty="0"/>
                    </a:p>
                  </a:txBody>
                  <a:tcPr anchor="ctr" anchorCtr="1"/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2" name="文本框 11"/>
          <p:cNvSpPr txBox="1"/>
          <p:nvPr/>
        </p:nvSpPr>
        <p:spPr>
          <a:xfrm>
            <a:off x="637857" y="1539950"/>
            <a:ext cx="4678680" cy="1345565"/>
          </a:xfrm>
          <a:prstGeom prst="rect">
            <a:avLst/>
          </a:prstGeom>
          <a:noFill/>
        </p:spPr>
        <p:txBody>
          <a:bodyPr wrap="none" rtlCol="0" anchor="t">
            <a:noAutofit/>
          </a:bodyPr>
          <a:lstStyle/>
          <a:p>
            <a:r>
              <a:rPr lang="zh-CN" b="1" u="sng" dirty="0">
                <a:sym typeface="+mn-ea"/>
              </a:rPr>
              <a:t>找出</a:t>
            </a:r>
            <a:r>
              <a:rPr lang="en-US" altLang="zh-CN" b="1" u="sng" dirty="0">
                <a:sym typeface="+mn-ea"/>
              </a:rPr>
              <a:t>10</a:t>
            </a:r>
            <a:r>
              <a:rPr lang="zh-CN" altLang="en-US" b="1" u="sng" dirty="0">
                <a:sym typeface="+mn-ea"/>
              </a:rPr>
              <a:t>个你不熟悉或者不认识的英语词汇，</a:t>
            </a:r>
            <a:br>
              <a:rPr lang="zh-CN" altLang="en-US" b="1" u="sng" dirty="0">
                <a:sym typeface="+mn-ea"/>
              </a:rPr>
            </a:br>
            <a:r>
              <a:rPr lang="zh-CN" altLang="en-US" b="1" u="sng" dirty="0">
                <a:sym typeface="+mn-ea"/>
              </a:rPr>
              <a:t>使用英文字典，查出这些词汇的意思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E0C7C0AE-7B9D-69F9-BD21-55B232FE4A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119" y="2885515"/>
            <a:ext cx="4882156" cy="133955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10" name="表格 9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160307638"/>
              </p:ext>
            </p:extLst>
          </p:nvPr>
        </p:nvGraphicFramePr>
        <p:xfrm>
          <a:off x="6440805" y="502920"/>
          <a:ext cx="4665980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186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71411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单词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问题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74320">
                <a:tc rowSpan="2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200" dirty="0" smtClean="0"/>
                        <a:t>serendipity</a:t>
                      </a:r>
                      <a:endParaRPr lang="zh-CN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200" dirty="0"/>
                        <a:t>问题</a:t>
                      </a:r>
                      <a:r>
                        <a:rPr lang="en-US" altLang="zh-CN" sz="1200" dirty="0"/>
                        <a:t>1</a:t>
                      </a:r>
                      <a:r>
                        <a:rPr lang="zh-CN" altLang="en-US" sz="1200" dirty="0" smtClean="0"/>
                        <a:t>：请列举这个单词在不同场景中的意思</a:t>
                      </a:r>
                      <a:endParaRPr lang="zh-CN" altLang="en-US" sz="12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7432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200" dirty="0"/>
                        <a:t>问题</a:t>
                      </a:r>
                      <a:r>
                        <a:rPr lang="en-US" altLang="zh-CN" sz="1200" dirty="0"/>
                        <a:t>2</a:t>
                      </a:r>
                      <a:r>
                        <a:rPr lang="zh-CN" altLang="en-US" sz="1200" dirty="0" smtClean="0"/>
                        <a:t>：为每一种意思造一个句子</a:t>
                      </a:r>
                      <a:endParaRPr lang="zh-CN" altLang="en-US" sz="12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" name="图片 1" descr="屏幕快照 2024-06-14 14.20.07.pn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75" r="1190"/>
          <a:stretch/>
        </p:blipFill>
        <p:spPr>
          <a:xfrm>
            <a:off x="493919" y="2069451"/>
            <a:ext cx="5545604" cy="2557359"/>
          </a:xfrm>
          <a:prstGeom prst="rect">
            <a:avLst/>
          </a:prstGeom>
        </p:spPr>
      </p:pic>
      <p:pic>
        <p:nvPicPr>
          <p:cNvPr id="8" name="图片 7" descr="屏幕快照 2024-06-14 14.37.21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7348" y="1880485"/>
            <a:ext cx="4915608" cy="1694830"/>
          </a:xfrm>
          <a:prstGeom prst="rect">
            <a:avLst/>
          </a:prstGeom>
        </p:spPr>
      </p:pic>
      <p:pic>
        <p:nvPicPr>
          <p:cNvPr id="9" name="图片 8" descr="屏幕快照 2024-06-14 14.38.44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2068" y="3774395"/>
            <a:ext cx="4856807" cy="2408956"/>
          </a:xfrm>
          <a:prstGeom prst="rect">
            <a:avLst/>
          </a:prstGeom>
        </p:spPr>
      </p:pic>
      <p:graphicFrame>
        <p:nvGraphicFramePr>
          <p:cNvPr id="16" name="表格 15"/>
          <p:cNvGraphicFramePr/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863592600"/>
              </p:ext>
            </p:extLst>
          </p:nvPr>
        </p:nvGraphicFramePr>
        <p:xfrm>
          <a:off x="877929" y="514220"/>
          <a:ext cx="4665980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186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71411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单词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问题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74320"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200" dirty="0" smtClean="0"/>
                        <a:t>quixotic</a:t>
                      </a:r>
                      <a:endParaRPr lang="zh-CN" altLang="en-US" sz="12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200" dirty="0"/>
                        <a:t>问题</a:t>
                      </a:r>
                      <a:r>
                        <a:rPr lang="en-US" altLang="zh-CN" sz="1200" dirty="0"/>
                        <a:t>1</a:t>
                      </a:r>
                      <a:r>
                        <a:rPr lang="zh-CN" altLang="en-US" sz="1200" dirty="0" smtClean="0"/>
                        <a:t>：这个单词什么意思？</a:t>
                      </a:r>
                      <a:endParaRPr lang="zh-CN" altLang="en-US" sz="12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7432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200" dirty="0"/>
                        <a:t>问题</a:t>
                      </a:r>
                      <a:r>
                        <a:rPr lang="en-US" altLang="zh-CN" sz="1200" dirty="0"/>
                        <a:t>2</a:t>
                      </a:r>
                      <a:r>
                        <a:rPr lang="zh-CN" altLang="en-US" sz="1200" dirty="0" smtClean="0"/>
                        <a:t>：请列举这个单词在不同场景中的意思</a:t>
                      </a:r>
                      <a:endParaRPr lang="zh-CN" altLang="en-US" sz="12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10" name="表格 9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4158907104"/>
              </p:ext>
            </p:extLst>
          </p:nvPr>
        </p:nvGraphicFramePr>
        <p:xfrm>
          <a:off x="6440805" y="502920"/>
          <a:ext cx="4665980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186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71411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单词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问题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74320">
                <a:tc rowSpan="2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200" dirty="0" err="1" smtClean="0"/>
                        <a:t>petrichor</a:t>
                      </a:r>
                      <a:endParaRPr lang="zh-CN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200" dirty="0"/>
                        <a:t>问题</a:t>
                      </a:r>
                      <a:r>
                        <a:rPr lang="en-US" altLang="zh-CN" sz="1200" dirty="0"/>
                        <a:t>1</a:t>
                      </a:r>
                      <a:r>
                        <a:rPr lang="zh-CN" altLang="en-US" sz="1200" dirty="0" smtClean="0"/>
                        <a:t>：这个单词什么意思？</a:t>
                      </a:r>
                      <a:endParaRPr lang="zh-CN" altLang="en-US" sz="12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7432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200" dirty="0" smtClean="0"/>
                        <a:t>问题</a:t>
                      </a:r>
                      <a:r>
                        <a:rPr lang="en-US" altLang="zh-CN" sz="1200" dirty="0" smtClean="0"/>
                        <a:t>2</a:t>
                      </a:r>
                      <a:r>
                        <a:rPr lang="zh-CN" altLang="en-US" sz="1200" dirty="0" smtClean="0"/>
                        <a:t>：请列举这个单词在不同场景中的意思</a:t>
                      </a:r>
                      <a:endParaRPr lang="zh-CN" altLang="en-US" sz="12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" name="图片 1" descr="屏幕快照 2024-06-14 14.20.07.pn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75" r="1190"/>
          <a:stretch/>
        </p:blipFill>
        <p:spPr>
          <a:xfrm>
            <a:off x="493919" y="2069452"/>
            <a:ext cx="5278010" cy="2433958"/>
          </a:xfrm>
          <a:prstGeom prst="rect">
            <a:avLst/>
          </a:prstGeom>
        </p:spPr>
      </p:pic>
      <p:graphicFrame>
        <p:nvGraphicFramePr>
          <p:cNvPr id="16" name="表格 15"/>
          <p:cNvGraphicFramePr/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475203382"/>
              </p:ext>
            </p:extLst>
          </p:nvPr>
        </p:nvGraphicFramePr>
        <p:xfrm>
          <a:off x="877929" y="514220"/>
          <a:ext cx="4665980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186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71411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单词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问题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74320"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200" dirty="0" smtClean="0"/>
                        <a:t>ephemeral</a:t>
                      </a:r>
                      <a:endParaRPr lang="zh-CN" altLang="en-US" sz="12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200" dirty="0" smtClean="0"/>
                        <a:t>问题</a:t>
                      </a:r>
                      <a:r>
                        <a:rPr lang="en-US" altLang="zh-CN" sz="1200" dirty="0" smtClean="0"/>
                        <a:t>1</a:t>
                      </a:r>
                      <a:r>
                        <a:rPr lang="zh-CN" altLang="en-US" sz="1200" dirty="0" smtClean="0"/>
                        <a:t>：这个单词什么意思？</a:t>
                      </a:r>
                      <a:endParaRPr lang="zh-CN" altLang="en-US" sz="12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7432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200" dirty="0" smtClean="0"/>
                        <a:t>问题</a:t>
                      </a:r>
                      <a:r>
                        <a:rPr lang="en-US" altLang="zh-CN" sz="1200" dirty="0" smtClean="0"/>
                        <a:t>2</a:t>
                      </a:r>
                      <a:r>
                        <a:rPr lang="zh-CN" altLang="en-US" sz="1200" dirty="0" smtClean="0"/>
                        <a:t>：请列举这个单词在不同场景中的意思</a:t>
                      </a:r>
                      <a:endParaRPr lang="zh-CN" altLang="en-US" sz="12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3" name="图片 2" descr="屏幕快照 2024-06-14 14.57.27.png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" r="1386"/>
          <a:stretch/>
        </p:blipFill>
        <p:spPr>
          <a:xfrm>
            <a:off x="510243" y="2027488"/>
            <a:ext cx="5272523" cy="2509421"/>
          </a:xfrm>
          <a:prstGeom prst="rect">
            <a:avLst/>
          </a:prstGeom>
        </p:spPr>
      </p:pic>
      <p:pic>
        <p:nvPicPr>
          <p:cNvPr id="6" name="图片 5" descr="屏幕快照 2024-06-14 15.35.37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2625" y="1792467"/>
            <a:ext cx="5374241" cy="2746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9882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10" name="表格 9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51047397"/>
              </p:ext>
            </p:extLst>
          </p:nvPr>
        </p:nvGraphicFramePr>
        <p:xfrm>
          <a:off x="6440805" y="502920"/>
          <a:ext cx="4665980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186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71411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单词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问题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74320">
                <a:tc rowSpan="2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200" dirty="0" smtClean="0"/>
                        <a:t>mellifluous</a:t>
                      </a:r>
                      <a:endParaRPr lang="zh-CN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200" dirty="0"/>
                        <a:t>问题</a:t>
                      </a:r>
                      <a:r>
                        <a:rPr lang="en-US" altLang="zh-CN" sz="1200" dirty="0"/>
                        <a:t>1</a:t>
                      </a:r>
                      <a:r>
                        <a:rPr lang="zh-CN" altLang="en-US" sz="1200" dirty="0" smtClean="0"/>
                        <a:t>：这个单词什么意思？</a:t>
                      </a:r>
                      <a:endParaRPr lang="zh-CN" altLang="en-US" sz="12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7432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200" dirty="0" smtClean="0"/>
                        <a:t>问题</a:t>
                      </a:r>
                      <a:r>
                        <a:rPr lang="en-US" altLang="zh-CN" sz="1200" dirty="0" smtClean="0"/>
                        <a:t>2</a:t>
                      </a:r>
                      <a:r>
                        <a:rPr lang="zh-CN" altLang="en-US" sz="1200" dirty="0" smtClean="0"/>
                        <a:t>：请列举这个单词在不同场景中的意思</a:t>
                      </a:r>
                      <a:endParaRPr lang="zh-CN" altLang="en-US" sz="12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6" name="表格 15"/>
          <p:cNvGraphicFramePr/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443102831"/>
              </p:ext>
            </p:extLst>
          </p:nvPr>
        </p:nvGraphicFramePr>
        <p:xfrm>
          <a:off x="877929" y="514220"/>
          <a:ext cx="4665980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186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71411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单词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问题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74320">
                <a:tc rowSpan="2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200" dirty="0" err="1" smtClean="0"/>
                        <a:t>limerence</a:t>
                      </a:r>
                      <a:endParaRPr lang="zh-CN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200" dirty="0" smtClean="0"/>
                        <a:t>问题</a:t>
                      </a:r>
                      <a:r>
                        <a:rPr lang="en-US" altLang="zh-CN" sz="1200" dirty="0" smtClean="0"/>
                        <a:t>1</a:t>
                      </a:r>
                      <a:r>
                        <a:rPr lang="zh-CN" altLang="en-US" sz="1200" dirty="0" smtClean="0"/>
                        <a:t>：这个单词什么意思？</a:t>
                      </a:r>
                      <a:endParaRPr lang="zh-CN" altLang="en-US" sz="12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7432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200" dirty="0" smtClean="0"/>
                        <a:t>问题</a:t>
                      </a:r>
                      <a:r>
                        <a:rPr lang="en-US" altLang="zh-CN" sz="1200" dirty="0" smtClean="0"/>
                        <a:t>2</a:t>
                      </a:r>
                      <a:r>
                        <a:rPr lang="zh-CN" altLang="en-US" sz="1200" dirty="0" smtClean="0"/>
                        <a:t>：请列举这个单词在不同场景中的意思</a:t>
                      </a:r>
                      <a:endParaRPr lang="zh-CN" altLang="en-US" sz="12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5" name="图片 4" descr="屏幕快照 2024-06-14 15.42.14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612" y="1806468"/>
            <a:ext cx="5340525" cy="2401997"/>
          </a:xfrm>
          <a:prstGeom prst="rect">
            <a:avLst/>
          </a:prstGeom>
        </p:spPr>
      </p:pic>
      <p:pic>
        <p:nvPicPr>
          <p:cNvPr id="7" name="图片 6" descr="屏幕快照 2024-06-14 15.44.23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3207" y="1851540"/>
            <a:ext cx="5496895" cy="2205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53889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10" name="表格 9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936968898"/>
              </p:ext>
            </p:extLst>
          </p:nvPr>
        </p:nvGraphicFramePr>
        <p:xfrm>
          <a:off x="6440805" y="502920"/>
          <a:ext cx="4665980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186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71411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单词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问题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74320">
                <a:tc rowSpan="2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200" dirty="0" smtClean="0"/>
                        <a:t>epiphany</a:t>
                      </a:r>
                      <a:endParaRPr lang="zh-CN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200" dirty="0"/>
                        <a:t>问题</a:t>
                      </a:r>
                      <a:r>
                        <a:rPr lang="en-US" altLang="zh-CN" sz="1200" dirty="0"/>
                        <a:t>1</a:t>
                      </a:r>
                      <a:r>
                        <a:rPr lang="zh-CN" altLang="en-US" sz="1200" dirty="0" smtClean="0"/>
                        <a:t>：这个单词什么意思？</a:t>
                      </a:r>
                      <a:endParaRPr lang="zh-CN" altLang="en-US" sz="12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7432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200" dirty="0" smtClean="0"/>
                        <a:t>问题</a:t>
                      </a:r>
                      <a:r>
                        <a:rPr lang="en-US" altLang="zh-CN" sz="1200" dirty="0" smtClean="0"/>
                        <a:t>2</a:t>
                      </a:r>
                      <a:r>
                        <a:rPr lang="zh-CN" altLang="en-US" sz="1200" dirty="0" smtClean="0"/>
                        <a:t>：请列举这个单词在不同场景中的意思</a:t>
                      </a:r>
                      <a:endParaRPr lang="zh-CN" altLang="en-US" sz="12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6" name="表格 15"/>
          <p:cNvGraphicFramePr/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632133256"/>
              </p:ext>
            </p:extLst>
          </p:nvPr>
        </p:nvGraphicFramePr>
        <p:xfrm>
          <a:off x="877929" y="514220"/>
          <a:ext cx="4665980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186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71411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单词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问题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74320">
                <a:tc rowSpan="2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200" dirty="0" smtClean="0"/>
                        <a:t>solitude</a:t>
                      </a:r>
                      <a:endParaRPr lang="zh-CN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200" dirty="0" smtClean="0"/>
                        <a:t>问题</a:t>
                      </a:r>
                      <a:r>
                        <a:rPr lang="en-US" altLang="zh-CN" sz="1200" dirty="0" smtClean="0"/>
                        <a:t>1</a:t>
                      </a:r>
                      <a:r>
                        <a:rPr lang="zh-CN" altLang="en-US" sz="1200" dirty="0" smtClean="0"/>
                        <a:t>：这个单词什么意思？</a:t>
                      </a:r>
                      <a:endParaRPr lang="zh-CN" altLang="en-US" sz="12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7432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200" dirty="0" smtClean="0"/>
                        <a:t>问题</a:t>
                      </a:r>
                      <a:r>
                        <a:rPr lang="en-US" altLang="zh-CN" sz="1200" dirty="0" smtClean="0"/>
                        <a:t>2</a:t>
                      </a:r>
                      <a:r>
                        <a:rPr lang="zh-CN" altLang="en-US" sz="1200" dirty="0" smtClean="0"/>
                        <a:t>：请列举这个单词在不同场景中的意思</a:t>
                      </a:r>
                      <a:endParaRPr lang="zh-CN" altLang="en-US" sz="12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2" name="图片 1" descr="屏幕快照 2024-06-14 15.48.11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519" y="1733534"/>
            <a:ext cx="5151555" cy="2880819"/>
          </a:xfrm>
          <a:prstGeom prst="rect">
            <a:avLst/>
          </a:prstGeom>
        </p:spPr>
      </p:pic>
      <p:pic>
        <p:nvPicPr>
          <p:cNvPr id="3" name="图片 2" descr="屏幕快照 2024-06-14 15.52.51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7315" y="1890694"/>
            <a:ext cx="5440349" cy="2333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42025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10" name="表格 9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005970202"/>
              </p:ext>
            </p:extLst>
          </p:nvPr>
        </p:nvGraphicFramePr>
        <p:xfrm>
          <a:off x="6440805" y="502920"/>
          <a:ext cx="4665980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186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71411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单词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问题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74320">
                <a:tc rowSpan="2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200" dirty="0" smtClean="0"/>
                        <a:t>supercilious</a:t>
                      </a:r>
                      <a:endParaRPr lang="zh-CN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200" dirty="0"/>
                        <a:t>问题</a:t>
                      </a:r>
                      <a:r>
                        <a:rPr lang="en-US" altLang="zh-CN" sz="1200" dirty="0"/>
                        <a:t>1</a:t>
                      </a:r>
                      <a:r>
                        <a:rPr lang="zh-CN" altLang="en-US" sz="1200" dirty="0" smtClean="0"/>
                        <a:t>：这个单词什么意思？</a:t>
                      </a:r>
                      <a:endParaRPr lang="zh-CN" altLang="en-US" sz="12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7432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200" dirty="0" smtClean="0"/>
                        <a:t>问题</a:t>
                      </a:r>
                      <a:r>
                        <a:rPr lang="en-US" altLang="zh-CN" sz="1200" dirty="0" smtClean="0"/>
                        <a:t>2</a:t>
                      </a:r>
                      <a:r>
                        <a:rPr lang="zh-CN" altLang="en-US" sz="1200" dirty="0" smtClean="0"/>
                        <a:t>：请列举这个单词在不同场景中的意思</a:t>
                      </a:r>
                      <a:endParaRPr lang="zh-CN" altLang="en-US" sz="12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6" name="表格 15"/>
          <p:cNvGraphicFramePr/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035789010"/>
              </p:ext>
            </p:extLst>
          </p:nvPr>
        </p:nvGraphicFramePr>
        <p:xfrm>
          <a:off x="877929" y="514220"/>
          <a:ext cx="4665980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186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71411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单词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问题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74320">
                <a:tc rowSpan="2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200" dirty="0" smtClean="0"/>
                        <a:t>lugubrious</a:t>
                      </a:r>
                      <a:endParaRPr lang="zh-CN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200" dirty="0" smtClean="0"/>
                        <a:t>问题</a:t>
                      </a:r>
                      <a:r>
                        <a:rPr lang="en-US" altLang="zh-CN" sz="1200" dirty="0" smtClean="0"/>
                        <a:t>1</a:t>
                      </a:r>
                      <a:r>
                        <a:rPr lang="zh-CN" altLang="en-US" sz="1200" dirty="0" smtClean="0"/>
                        <a:t>：这个单词什么意思？</a:t>
                      </a:r>
                      <a:endParaRPr lang="zh-CN" altLang="en-US" sz="12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7432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1200" dirty="0" smtClean="0"/>
                        <a:t>问题</a:t>
                      </a:r>
                      <a:r>
                        <a:rPr lang="en-US" altLang="zh-CN" sz="1200" dirty="0" smtClean="0"/>
                        <a:t>2</a:t>
                      </a:r>
                      <a:r>
                        <a:rPr lang="zh-CN" altLang="en-US" sz="1200" dirty="0" smtClean="0"/>
                        <a:t>：请列举这个单词在不同场景中的意思</a:t>
                      </a:r>
                      <a:endParaRPr lang="zh-CN" altLang="en-US" sz="12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2" name="图片 1" descr="屏幕快照 2024-06-14 15.56.12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203" y="1775764"/>
            <a:ext cx="5251920" cy="2657929"/>
          </a:xfrm>
          <a:prstGeom prst="rect">
            <a:avLst/>
          </a:prstGeom>
        </p:spPr>
      </p:pic>
      <p:pic>
        <p:nvPicPr>
          <p:cNvPr id="3" name="图片 2" descr="屏幕快照 2024-06-14 15.57.46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8654" y="1799485"/>
            <a:ext cx="5406332" cy="2720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13049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07670" y="424815"/>
            <a:ext cx="496760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b="1" dirty="0" smtClean="0">
                <a:solidFill>
                  <a:schemeClr val="tx1"/>
                </a:solidFill>
              </a:rPr>
              <a:t>记录在挑战一</a:t>
            </a:r>
            <a:r>
              <a:rPr lang="zh-CN" altLang="en-US" b="1" dirty="0" smtClean="0">
                <a:solidFill>
                  <a:schemeClr val="tx1"/>
                </a:solidFill>
              </a:rPr>
              <a:t>中</a:t>
            </a:r>
            <a:r>
              <a:rPr lang="zh-CN" altLang="zh-CN" b="1" dirty="0" smtClean="0">
                <a:solidFill>
                  <a:schemeClr val="tx1"/>
                </a:solidFill>
              </a:rPr>
              <a:t>使用人工智能帮助自己学习英语</a:t>
            </a:r>
            <a:r>
              <a:rPr lang="zh-CN" altLang="zh-CN" b="1" dirty="0">
                <a:solidFill>
                  <a:schemeClr val="tx1"/>
                </a:solidFill>
              </a:rPr>
              <a:t>，你有什么收获心得。</a:t>
            </a:r>
          </a:p>
        </p:txBody>
      </p:sp>
      <p:cxnSp>
        <p:nvCxnSpPr>
          <p:cNvPr id="9" name="直接连接符 6"/>
          <p:cNvCxnSpPr/>
          <p:nvPr/>
        </p:nvCxnSpPr>
        <p:spPr>
          <a:xfrm>
            <a:off x="5576570" y="2537460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3" name="直接连接符 9"/>
          <p:cNvCxnSpPr/>
          <p:nvPr/>
        </p:nvCxnSpPr>
        <p:spPr>
          <a:xfrm>
            <a:off x="5576570" y="2945593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4" name="直接连接符 10"/>
          <p:cNvCxnSpPr/>
          <p:nvPr/>
        </p:nvCxnSpPr>
        <p:spPr>
          <a:xfrm>
            <a:off x="5576570" y="3368923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5" name="直接连接符 11"/>
          <p:cNvCxnSpPr/>
          <p:nvPr/>
        </p:nvCxnSpPr>
        <p:spPr>
          <a:xfrm>
            <a:off x="5576570" y="3796412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16" name="文本框 15"/>
          <p:cNvSpPr txBox="1"/>
          <p:nvPr/>
        </p:nvSpPr>
        <p:spPr>
          <a:xfrm>
            <a:off x="5500370" y="1483430"/>
            <a:ext cx="4064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/>
              <a:t>心得收获</a:t>
            </a:r>
            <a:r>
              <a:rPr lang="zh-CN" altLang="en-US" dirty="0"/>
              <a:t>：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5485226" y="2057693"/>
            <a:ext cx="6039403" cy="17312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zh-CN" dirty="0" err="1" smtClean="0"/>
              <a:t>ChatGPT</a:t>
            </a:r>
            <a:r>
              <a:rPr kumimoji="1" lang="zh-CN" altLang="en-US" dirty="0" smtClean="0"/>
              <a:t>就像一本随时翻开都能找到答案的词典一样，而这种方式比单纯的找翻译软件翻译或者查询词典更高效，面对向它提出的每个问题，他都会有相关知识的扩展，通过解释、举例让我更加深入的去理解。</a:t>
            </a:r>
            <a:endParaRPr kumimoji="1" lang="zh-CN" altLang="en-US" dirty="0"/>
          </a:p>
        </p:txBody>
      </p:sp>
      <p:cxnSp>
        <p:nvCxnSpPr>
          <p:cNvPr id="20" name="直接连接符 11"/>
          <p:cNvCxnSpPr/>
          <p:nvPr/>
        </p:nvCxnSpPr>
        <p:spPr>
          <a:xfrm>
            <a:off x="5576570" y="4184434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21" name="直接连接符 11"/>
          <p:cNvCxnSpPr/>
          <p:nvPr/>
        </p:nvCxnSpPr>
        <p:spPr>
          <a:xfrm>
            <a:off x="5576570" y="4607731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8" name="表格 7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146595253"/>
              </p:ext>
            </p:extLst>
          </p:nvPr>
        </p:nvGraphicFramePr>
        <p:xfrm>
          <a:off x="399835" y="376255"/>
          <a:ext cx="11454070" cy="60672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5022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90384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53830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句子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使用一般的翻译软件翻译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3830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 smtClean="0"/>
                        <a:t>The ocean is a vast and wonderful place.</a:t>
                      </a:r>
                      <a:endParaRPr lang="zh-CN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dirty="0" smtClean="0"/>
                        <a:t>海洋是一个广阔而奇妙的地方。</a:t>
                      </a:r>
                      <a:endParaRPr lang="zh-CN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684246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 smtClean="0"/>
                        <a:t>The cave walls were covered in drawings, paintings, and engravings.</a:t>
                      </a:r>
                      <a:endParaRPr lang="zh-CN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dirty="0" smtClean="0"/>
                        <a:t>洞穴的墙壁上布满了素描、油画和雕刻。</a:t>
                      </a:r>
                      <a:endParaRPr lang="zh-CN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53830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 smtClean="0"/>
                        <a:t>Cave artists</a:t>
                      </a:r>
                      <a:r>
                        <a:rPr lang="en-US" altLang="zh-CN" baseline="0" dirty="0" smtClean="0"/>
                        <a:t> used minerals found in dirt </a:t>
                      </a:r>
                      <a:r>
                        <a:rPr lang="en-US" altLang="zh-CN" baseline="0" smtClean="0"/>
                        <a:t>as paint.</a:t>
                      </a:r>
                      <a:endParaRPr lang="zh-CN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dirty="0" smtClean="0"/>
                        <a:t>洞穴艺术家使用泥土中的矿物质作为颜料。</a:t>
                      </a:r>
                      <a:endParaRPr lang="zh-CN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53830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 smtClean="0"/>
                        <a:t>In 1977, a man operating a bulldozer made a discovery.</a:t>
                      </a:r>
                      <a:endParaRPr lang="zh-CN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altLang="zh-CN" dirty="0" smtClean="0"/>
                        <a:t>1977</a:t>
                      </a:r>
                      <a:r>
                        <a:rPr lang="zh-CN" altLang="en-US" dirty="0" smtClean="0"/>
                        <a:t>年，一名操作推土机的男子有了发现。</a:t>
                      </a:r>
                      <a:endParaRPr lang="zh-CN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53830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 smtClean="0"/>
                        <a:t>Giant bursts of light and heat sometimes explode above sunspots.</a:t>
                      </a:r>
                      <a:endParaRPr lang="zh-CN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dirty="0" smtClean="0"/>
                        <a:t>巨大的光和热爆发有时会在太阳黑子上方爆发。</a:t>
                      </a:r>
                      <a:endParaRPr lang="zh-CN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53830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 smtClean="0"/>
                        <a:t>Narwhals use their tusks for fighting or for finding food.</a:t>
                      </a:r>
                      <a:endParaRPr lang="zh-CN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dirty="0" smtClean="0"/>
                        <a:t>独角鲸用它们的长牙来战斗或寻找食物。</a:t>
                      </a:r>
                      <a:endParaRPr lang="zh-CN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53830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 smtClean="0"/>
                        <a:t>These groups spoke languages that are a lot alike.</a:t>
                      </a:r>
                      <a:endParaRPr lang="zh-CN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dirty="0" smtClean="0"/>
                        <a:t>这些群体说的语言非常相似。</a:t>
                      </a:r>
                      <a:endParaRPr lang="zh-CN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53830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 smtClean="0"/>
                        <a:t>Rain forest lianas often loops from tree to tree.</a:t>
                      </a:r>
                      <a:endParaRPr lang="zh-CN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dirty="0" smtClean="0"/>
                        <a:t>热带雨林藤本植物经常在树与树之间缠绕。</a:t>
                      </a:r>
                      <a:endParaRPr lang="zh-CN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53830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 smtClean="0"/>
                        <a:t>Thousands of different kind of fish live in these rivers.</a:t>
                      </a:r>
                      <a:endParaRPr lang="zh-CN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dirty="0" smtClean="0"/>
                        <a:t>这些河里生活着成千上万种不同的鱼。</a:t>
                      </a:r>
                      <a:endParaRPr lang="zh-CN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538302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 smtClean="0"/>
                        <a:t>Poison arrow frogs are tiny but deadly.</a:t>
                      </a:r>
                      <a:endParaRPr lang="zh-CN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dirty="0" smtClean="0"/>
                        <a:t>毒箭蛙虽小但致命。</a:t>
                      </a:r>
                      <a:endParaRPr lang="zh-CN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8" name="表格 7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509276572"/>
              </p:ext>
            </p:extLst>
          </p:nvPr>
        </p:nvGraphicFramePr>
        <p:xfrm>
          <a:off x="458634" y="552630"/>
          <a:ext cx="11312953" cy="57615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9208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42086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5761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句子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使用大语言模型翻译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76155">
                <a:tc row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dirty="0" smtClean="0"/>
                        <a:t>The ocean is a vast and wonderful place.</a:t>
                      </a:r>
                      <a:endParaRPr lang="zh-CN" altLang="en-US" dirty="0" smtClean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dirty="0" smtClean="0"/>
                        <a:t>第一种：海洋是一个广阔而美妙的地方</a:t>
                      </a:r>
                      <a:endParaRPr lang="zh-CN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76155">
                <a:tc vMerge="1"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dirty="0" smtClean="0"/>
                        <a:t>第二种：海洋是一个广大而神奇的地方。</a:t>
                      </a:r>
                      <a:endParaRPr lang="zh-CN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576155">
                <a:tc vMerge="1"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dirty="0" smtClean="0"/>
                        <a:t>第三种：大海是一个宽广而美好的场所。</a:t>
                      </a:r>
                      <a:endParaRPr lang="zh-CN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576155">
                <a:tc row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dirty="0" smtClean="0"/>
                        <a:t>The cave walls were covered in drawings, paintings, and engravings.</a:t>
                      </a:r>
                      <a:endParaRPr lang="zh-CN" altLang="en-US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dirty="0" smtClean="0"/>
                        <a:t>第一种：洞穴壁上覆盖着绘画、涂鸦和雕刻。</a:t>
                      </a:r>
                      <a:endParaRPr lang="zh-CN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576155">
                <a:tc vMerge="1"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dirty="0" smtClean="0"/>
                        <a:t>第二种：洞穴墙壁上布满了绘画、图案和雕刻。</a:t>
                      </a:r>
                      <a:endParaRPr lang="zh-CN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576155">
                <a:tc vMerge="1"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dirty="0" smtClean="0"/>
                        <a:t>第三种：洞穴壁上密布着绘画、画作和雕刻。</a:t>
                      </a:r>
                      <a:endParaRPr lang="zh-CN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576155">
                <a:tc row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dirty="0" smtClean="0"/>
                        <a:t>Cave artists</a:t>
                      </a:r>
                      <a:r>
                        <a:rPr lang="en-US" altLang="zh-CN" baseline="0" dirty="0" smtClean="0"/>
                        <a:t> used minerals found in dirt as paint.</a:t>
                      </a:r>
                      <a:endParaRPr lang="zh-CN" altLang="en-US" dirty="0" smtClean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dirty="0" smtClean="0"/>
                        <a:t>第一种：洞穴艺术家使用发现在泥土中的矿物作为颜料</a:t>
                      </a:r>
                      <a:endParaRPr lang="zh-CN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576155">
                <a:tc vMerge="1"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dirty="0" smtClean="0"/>
                        <a:t>第二种：洞穴画家利用土壤中发现的矿物质作为绘画颜料。</a:t>
                      </a:r>
                      <a:endParaRPr lang="zh-CN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576155">
                <a:tc vMerge="1"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dirty="0" smtClean="0"/>
                        <a:t>第三种：洞穴画家利用泥土中发现的矿物作为绘画时的颜料。</a:t>
                      </a:r>
                      <a:endParaRPr lang="zh-CN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8" name="表格 7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621757357"/>
              </p:ext>
            </p:extLst>
          </p:nvPr>
        </p:nvGraphicFramePr>
        <p:xfrm>
          <a:off x="458634" y="552630"/>
          <a:ext cx="11312953" cy="57615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5705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055897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5761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句子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使用大语言模型翻译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76155">
                <a:tc rowSpan="3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 smtClean="0"/>
                        <a:t>In 1977, a man operating a bulldozer made a discovery.</a:t>
                      </a:r>
                      <a:endParaRPr lang="zh-CN" altLang="en-US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dirty="0" smtClean="0"/>
                        <a:t>第一种：</a:t>
                      </a:r>
                      <a:r>
                        <a:rPr lang="en-US" altLang="zh-CN" dirty="0" smtClean="0"/>
                        <a:t>1977</a:t>
                      </a:r>
                      <a:r>
                        <a:rPr lang="zh-CN" altLang="en-US" dirty="0" smtClean="0"/>
                        <a:t>年，一名操作推土机的男子偶然发现了一项重大发现。</a:t>
                      </a:r>
                      <a:endParaRPr lang="zh-CN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76155">
                <a:tc vMerge="1"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dirty="0" smtClean="0"/>
                        <a:t>第二种：</a:t>
                      </a:r>
                      <a:r>
                        <a:rPr lang="en-US" altLang="zh-CN" dirty="0" smtClean="0"/>
                        <a:t>1977</a:t>
                      </a:r>
                      <a:r>
                        <a:rPr lang="zh-CN" altLang="en-US" dirty="0" smtClean="0"/>
                        <a:t>年，一位操作推土机的男士偶然发现了一件事情。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576155">
                <a:tc vMerge="1"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dirty="0" smtClean="0"/>
                        <a:t>第三种：</a:t>
                      </a:r>
                      <a:r>
                        <a:rPr lang="en-US" altLang="zh-CN" dirty="0" smtClean="0"/>
                        <a:t>1977</a:t>
                      </a:r>
                      <a:r>
                        <a:rPr lang="zh-CN" altLang="en-US" dirty="0" smtClean="0"/>
                        <a:t>年，一名操作推土机的人员偶然间发现了一项重要发现。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576155">
                <a:tc rowSpan="3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 smtClean="0"/>
                        <a:t>Giant bursts of light and heat sometimes explode above sunspots.</a:t>
                      </a:r>
                      <a:endParaRPr lang="zh-CN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dirty="0" smtClean="0"/>
                        <a:t>第一种：巨大的光和热有时会在太阳黑子上方爆发。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576155">
                <a:tc vMerge="1"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dirty="0" smtClean="0"/>
                        <a:t>第二种：有时候会在太阳黑子上空发生巨大的光和热爆发。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576155">
                <a:tc vMerge="1"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dirty="0" smtClean="0"/>
                        <a:t>第三种：有时会在太阳黑子上方发生巨大的光和热爆发。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576155">
                <a:tc rowSpan="3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 smtClean="0"/>
                        <a:t>Narwhals use their tusks for fighting or for finding food.</a:t>
                      </a:r>
                      <a:endParaRPr lang="zh-CN" altLang="en-US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dirty="0" smtClean="0"/>
                        <a:t>第一种：独角鲸会利用它们的长牙进行战斗或寻找食物。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576155">
                <a:tc vMerge="1"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dirty="0" smtClean="0"/>
                        <a:t>第二种：独角鲸会使用它们的长牙进行搏斗或寻找食物。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576155">
                <a:tc vMerge="1"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dirty="0" smtClean="0"/>
                        <a:t>第三种：独角鲸会用它们的长牙来战斗或寻找食物。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15320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8" name="表格 7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647879247"/>
              </p:ext>
            </p:extLst>
          </p:nvPr>
        </p:nvGraphicFramePr>
        <p:xfrm>
          <a:off x="458634" y="552630"/>
          <a:ext cx="11312953" cy="57615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5705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055897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5761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句子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使用大语言模型翻译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76155">
                <a:tc rowSpan="3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 smtClean="0"/>
                        <a:t>These groups spoke languages that are a lot alike.</a:t>
                      </a:r>
                      <a:endParaRPr lang="zh-CN" altLang="en-US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dirty="0" smtClean="0"/>
                        <a:t>第一种：这些团体讲的语言很相近。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76155">
                <a:tc vMerge="1"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dirty="0" smtClean="0"/>
                        <a:t>第二种：这些群体使用了相似的语言。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576155">
                <a:tc vMerge="1"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dirty="0" smtClean="0"/>
                        <a:t>第三种：这些组织说的语言类似。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576155">
                <a:tc rowSpan="3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 smtClean="0"/>
                        <a:t>Rain forest lianas often loops from tree to tree.</a:t>
                      </a:r>
                      <a:endParaRPr lang="zh-CN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dirty="0" smtClean="0"/>
                        <a:t>第一种：雨林的藤蔓经常从一棵树到另一棵树上环绕。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576155">
                <a:tc vMerge="1"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dirty="0" smtClean="0"/>
                        <a:t>第二种：雨林的藤蔓通常在树与树之间盘旋。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576155">
                <a:tc vMerge="1"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dirty="0" smtClean="0"/>
                        <a:t>第三种：热带雨林的藤蔓经常从一棵树到另一棵树上盘曲起来。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576155">
                <a:tc rowSpan="3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 smtClean="0"/>
                        <a:t>Thousands of different kind of fish live in these rivers.</a:t>
                      </a:r>
                      <a:endParaRPr lang="zh-CN" altLang="en-US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dirty="0" smtClean="0"/>
                        <a:t>第一种：这些河流中生活着成千上万种不同的鱼类。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576155">
                <a:tc vMerge="1"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dirty="0" smtClean="0"/>
                        <a:t>第二种：数千种不同类型的鱼栖息在这些河流中。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576155">
                <a:tc vMerge="1"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dirty="0" smtClean="0"/>
                        <a:t>第三种：这些河流里生活着成千上万种不同种类的鱼。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869887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8" name="表格 7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918940020"/>
              </p:ext>
            </p:extLst>
          </p:nvPr>
        </p:nvGraphicFramePr>
        <p:xfrm>
          <a:off x="458634" y="552630"/>
          <a:ext cx="11312953" cy="23046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5705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055897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57615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句子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使用大语言模型翻译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76155">
                <a:tc rowSpan="3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 smtClean="0"/>
                        <a:t>Poison arrow frogs are tiny but deadly.</a:t>
                      </a:r>
                      <a:endParaRPr lang="zh-CN" altLang="en-US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dirty="0" smtClean="0"/>
                        <a:t>第一种：毒箭青蛙体型小却十分致命。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76155">
                <a:tc vMerge="1"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dirty="0" smtClean="0"/>
                        <a:t>第二种：毒箭青蛙虽小，但危险性极高。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576155">
                <a:tc vMerge="1"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dirty="0" smtClean="0"/>
                        <a:t>第三种：毒箭青蛙虽然微小但具有致命性。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869097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07670" y="424815"/>
            <a:ext cx="496760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b="1" dirty="0" smtClean="0">
                <a:solidFill>
                  <a:schemeClr val="tx1"/>
                </a:solidFill>
              </a:rPr>
              <a:t>记录在挑战二</a:t>
            </a:r>
            <a:r>
              <a:rPr lang="zh-CN" altLang="en-US" b="1" dirty="0" smtClean="0">
                <a:solidFill>
                  <a:schemeClr val="tx1"/>
                </a:solidFill>
              </a:rPr>
              <a:t>中</a:t>
            </a:r>
            <a:r>
              <a:rPr lang="zh-CN" altLang="zh-CN" b="1" dirty="0" smtClean="0">
                <a:solidFill>
                  <a:schemeClr val="tx1"/>
                </a:solidFill>
              </a:rPr>
              <a:t>使用人工智能帮助自己学习英语</a:t>
            </a:r>
            <a:r>
              <a:rPr lang="zh-CN" altLang="zh-CN" b="1" dirty="0">
                <a:solidFill>
                  <a:schemeClr val="tx1"/>
                </a:solidFill>
              </a:rPr>
              <a:t>，你有什么收获心得。</a:t>
            </a:r>
          </a:p>
        </p:txBody>
      </p:sp>
      <p:cxnSp>
        <p:nvCxnSpPr>
          <p:cNvPr id="7" name="直接连接符 6"/>
          <p:cNvCxnSpPr/>
          <p:nvPr/>
        </p:nvCxnSpPr>
        <p:spPr>
          <a:xfrm>
            <a:off x="5576570" y="2537460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5576570" y="2945593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5576570" y="3368923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5576570" y="3796412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19" name="文本框 18"/>
          <p:cNvSpPr txBox="1"/>
          <p:nvPr/>
        </p:nvSpPr>
        <p:spPr>
          <a:xfrm>
            <a:off x="5500370" y="1483430"/>
            <a:ext cx="4064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/>
              <a:t>心得收获</a:t>
            </a:r>
            <a:r>
              <a:rPr lang="zh-CN" altLang="en-US" dirty="0"/>
              <a:t>：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5485226" y="2057693"/>
            <a:ext cx="6039403" cy="13157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dirty="0" smtClean="0"/>
              <a:t>首先普通的翻译软件主要是基于固定规则和固定语言库的翻译，在处理一些灵活和特定的语境翻译时不够精准，不能像</a:t>
            </a:r>
            <a:r>
              <a:rPr kumimoji="1" lang="en-US" altLang="zh-CN" dirty="0" smtClean="0"/>
              <a:t>chat GPT</a:t>
            </a:r>
            <a:r>
              <a:rPr kumimoji="1" lang="zh-CN" altLang="en-US" dirty="0" smtClean="0"/>
              <a:t>那样综合各种知识来优化翻译的结果</a:t>
            </a:r>
            <a:r>
              <a:rPr kumimoji="1" lang="zh-CN" altLang="en-US" dirty="0"/>
              <a:t>；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5550638" y="3304067"/>
            <a:ext cx="6009271" cy="13157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zh-CN" dirty="0" err="1" smtClean="0"/>
              <a:t>chatGPT</a:t>
            </a:r>
            <a:r>
              <a:rPr kumimoji="1" lang="en-US" altLang="zh-CN" dirty="0" smtClean="0"/>
              <a:t> </a:t>
            </a:r>
            <a:r>
              <a:rPr kumimoji="1" lang="zh-CN" altLang="en-US" dirty="0" smtClean="0"/>
              <a:t>的语言理解和生成能力更强，不仅能深入理解，还能创造性的回应，它可以结合广泛的知识更准确和贴切的来翻译。</a:t>
            </a:r>
            <a:endParaRPr kumimoji="1" lang="zh-CN" altLang="en-US" dirty="0"/>
          </a:p>
        </p:txBody>
      </p:sp>
      <p:cxnSp>
        <p:nvCxnSpPr>
          <p:cNvPr id="14" name="直接连接符 11"/>
          <p:cNvCxnSpPr/>
          <p:nvPr/>
        </p:nvCxnSpPr>
        <p:spPr>
          <a:xfrm>
            <a:off x="5576570" y="4184434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5" name="直接连接符 11"/>
          <p:cNvCxnSpPr/>
          <p:nvPr/>
        </p:nvCxnSpPr>
        <p:spPr>
          <a:xfrm>
            <a:off x="5576570" y="4607731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07670" y="424815"/>
            <a:ext cx="513905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u="sng" dirty="0">
              <a:solidFill>
                <a:schemeClr val="tx1"/>
              </a:solidFill>
              <a:sym typeface="+mn-ea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104255" y="424815"/>
            <a:ext cx="5251450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l"/>
            <a:r>
              <a:rPr lang="zh-CN" b="1">
                <a:solidFill>
                  <a:schemeClr val="tx1"/>
                </a:solidFill>
              </a:rPr>
              <a:t>记录词汇：</a:t>
            </a:r>
            <a:r>
              <a:rPr lang="zh-CN">
                <a:solidFill>
                  <a:schemeClr val="tx1"/>
                </a:solidFill>
              </a:rPr>
              <a:t/>
            </a:r>
            <a:br>
              <a:rPr lang="zh-CN">
                <a:solidFill>
                  <a:schemeClr val="tx1"/>
                </a:solidFill>
              </a:rPr>
            </a:br>
            <a:endParaRPr lang="zh-CN">
              <a:solidFill>
                <a:schemeClr val="tx1"/>
              </a:solidFill>
            </a:endParaRPr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758627280"/>
              </p:ext>
            </p:extLst>
          </p:nvPr>
        </p:nvGraphicFramePr>
        <p:xfrm>
          <a:off x="6557010" y="989965"/>
          <a:ext cx="2190750" cy="43237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537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09537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单词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翻译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Moon</a:t>
                      </a:r>
                      <a:endParaRPr lang="zh-CN" altLang="en-US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月亮</a:t>
                      </a:r>
                      <a:endParaRPr lang="zh-CN" altLang="en-US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Spoon</a:t>
                      </a:r>
                      <a:endParaRPr lang="zh-CN" altLang="en-US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勺子</a:t>
                      </a:r>
                      <a:endParaRPr lang="zh-CN" altLang="en-US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Room</a:t>
                      </a:r>
                      <a:endParaRPr lang="zh-CN" altLang="en-US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房间</a:t>
                      </a:r>
                      <a:endParaRPr lang="zh-CN" altLang="en-US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nb-NO" altLang="zh-CN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Bloom</a:t>
                      </a:r>
                      <a:r>
                        <a:rPr lang="nb-NO" altLang="zh-CN" b="0" dirty="0" smtClean="0">
                          <a:latin typeface="Adobe 宋体 Std L"/>
                          <a:ea typeface="Adobe 宋体 Std L"/>
                          <a:cs typeface="Adobe 宋体 Std L"/>
                        </a:rPr>
                        <a:t> </a:t>
                      </a:r>
                      <a:endParaRPr lang="zh-CN" altLang="en-US" b="0" dirty="0">
                        <a:latin typeface="Adobe 宋体 Std L"/>
                        <a:ea typeface="Adobe 宋体 Std L"/>
                        <a:cs typeface="Adobe 宋体 Std 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nb-NO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绽放</a:t>
                      </a:r>
                      <a:endParaRPr lang="zh-CN" altLang="en-US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TW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Zoom</a:t>
                      </a:r>
                      <a:r>
                        <a:rPr lang="en-US" altLang="zh-TW" b="0" dirty="0" smtClean="0">
                          <a:latin typeface="Adobe 宋体 Std L"/>
                          <a:ea typeface="Adobe 宋体 Std L"/>
                          <a:cs typeface="Adobe 宋体 Std L"/>
                        </a:rPr>
                        <a:t> </a:t>
                      </a:r>
                      <a:endParaRPr lang="zh-CN" altLang="en-US" b="0" dirty="0">
                        <a:latin typeface="Adobe 宋体 Std L"/>
                        <a:ea typeface="Adobe 宋体 Std L"/>
                        <a:cs typeface="Adobe 宋体 Std 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变焦</a:t>
                      </a:r>
                      <a:endParaRPr lang="zh-CN" altLang="en-US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Food</a:t>
                      </a:r>
                      <a:r>
                        <a:rPr lang="en-US" altLang="zh-CN" b="0" dirty="0" smtClean="0">
                          <a:latin typeface="Adobe 宋体 Std L"/>
                          <a:ea typeface="Adobe 宋体 Std L"/>
                          <a:cs typeface="Adobe 宋体 Std L"/>
                        </a:rPr>
                        <a:t> </a:t>
                      </a:r>
                      <a:endParaRPr lang="zh-CN" altLang="en-US" b="0" dirty="0">
                        <a:latin typeface="Adobe 宋体 Std L"/>
                        <a:ea typeface="Adobe 宋体 Std L"/>
                        <a:cs typeface="Adobe 宋体 Std 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食物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Good</a:t>
                      </a:r>
                      <a:r>
                        <a:rPr lang="en-US" altLang="zh-CN" b="0" dirty="0" smtClean="0">
                          <a:latin typeface="Adobe 宋体 Std L"/>
                          <a:ea typeface="Adobe 宋体 Std L"/>
                          <a:cs typeface="Adobe 宋体 Std L"/>
                        </a:rPr>
                        <a:t> </a:t>
                      </a:r>
                      <a:endParaRPr lang="zh-CN" altLang="en-US" b="0" dirty="0">
                        <a:latin typeface="Adobe 宋体 Std L"/>
                        <a:ea typeface="Adobe 宋体 Std L"/>
                        <a:cs typeface="Adobe 宋体 Std 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好的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TW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Hood</a:t>
                      </a:r>
                      <a:r>
                        <a:rPr lang="en-US" altLang="zh-TW" b="0" dirty="0" smtClean="0">
                          <a:latin typeface="Adobe 宋体 Std L"/>
                          <a:ea typeface="Adobe 宋体 Std L"/>
                          <a:cs typeface="Adobe 宋体 Std L"/>
                        </a:rPr>
                        <a:t> </a:t>
                      </a:r>
                      <a:endParaRPr lang="zh-CN" altLang="en-US" b="0" dirty="0">
                        <a:latin typeface="Adobe 宋体 Std L"/>
                        <a:ea typeface="Adobe 宋体 Std L"/>
                        <a:cs typeface="Adobe 宋体 Std 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头盔</a:t>
                      </a:r>
                      <a:endParaRPr lang="zh-CN" altLang="en-US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nl-NL" altLang="zh-CN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Brood</a:t>
                      </a:r>
                      <a:r>
                        <a:rPr lang="nl-NL" altLang="zh-CN" b="0" dirty="0" smtClean="0">
                          <a:latin typeface="Adobe 宋体 Std L"/>
                          <a:ea typeface="Adobe 宋体 Std L"/>
                          <a:cs typeface="Adobe 宋体 Std L"/>
                        </a:rPr>
                        <a:t> </a:t>
                      </a:r>
                      <a:endParaRPr lang="zh-CN" altLang="en-US" b="0" dirty="0">
                        <a:latin typeface="Adobe 宋体 Std L"/>
                        <a:ea typeface="Adobe 宋体 Std L"/>
                        <a:cs typeface="Adobe 宋体 Std 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nl-NL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孵化</a:t>
                      </a:r>
                      <a:endParaRPr lang="zh-CN" altLang="en-US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Mood</a:t>
                      </a:r>
                      <a:r>
                        <a:rPr lang="en-US" altLang="zh-CN" b="0" dirty="0" smtClean="0">
                          <a:latin typeface="Adobe 宋体 Std L"/>
                          <a:ea typeface="Adobe 宋体 Std L"/>
                          <a:cs typeface="Adobe 宋体 Std L"/>
                        </a:rPr>
                        <a:t> </a:t>
                      </a:r>
                      <a:endParaRPr lang="zh-CN" altLang="en-US" b="0" dirty="0">
                        <a:latin typeface="Adobe 宋体 Std L"/>
                        <a:ea typeface="Adobe 宋体 Std L"/>
                        <a:cs typeface="Adobe 宋体 Std 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心情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10" name="表格 9"/>
          <p:cNvGraphicFramePr/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262735846"/>
              </p:ext>
            </p:extLst>
          </p:nvPr>
        </p:nvGraphicFramePr>
        <p:xfrm>
          <a:off x="8940165" y="989965"/>
          <a:ext cx="2052320" cy="43237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616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02616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单词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翻译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Wood</a:t>
                      </a:r>
                      <a:r>
                        <a:rPr lang="en-US" altLang="zh-CN" sz="1800" b="0" kern="1200" dirty="0" smtClean="0">
                          <a:solidFill>
                            <a:schemeClr val="dk1"/>
                          </a:solidFill>
                          <a:latin typeface="Adobe 宋体 Std L"/>
                          <a:ea typeface="Adobe 宋体 Std L"/>
                          <a:cs typeface="Adobe 宋体 Std L"/>
                        </a:rPr>
                        <a:t> </a:t>
                      </a:r>
                      <a:endParaRPr lang="zh-CN" altLang="en-US" sz="1800" b="0" kern="1200" dirty="0">
                        <a:solidFill>
                          <a:schemeClr val="dk1"/>
                        </a:solidFill>
                        <a:latin typeface="Adobe 宋体 Std L"/>
                        <a:ea typeface="Adobe 宋体 Std L"/>
                        <a:cs typeface="Adobe 宋体 Std 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木头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Root</a:t>
                      </a:r>
                      <a:r>
                        <a:rPr lang="en-US" altLang="zh-CN" sz="1800" b="0" kern="1200" dirty="0" smtClean="0">
                          <a:solidFill>
                            <a:schemeClr val="dk1"/>
                          </a:solidFill>
                          <a:latin typeface="Adobe 宋体 Std L"/>
                          <a:ea typeface="Adobe 宋体 Std L"/>
                          <a:cs typeface="Adobe 宋体 Std L"/>
                        </a:rPr>
                        <a:t> </a:t>
                      </a:r>
                      <a:endParaRPr lang="zh-CN" altLang="en-US" sz="1800" b="0" kern="1200" dirty="0">
                        <a:solidFill>
                          <a:schemeClr val="dk1"/>
                        </a:solidFill>
                        <a:latin typeface="Adobe 宋体 Std L"/>
                        <a:ea typeface="Adobe 宋体 Std L"/>
                        <a:cs typeface="Adobe 宋体 Std 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buNone/>
                      </a:pPr>
                      <a:r>
                        <a:rPr lang="zh-CN" alt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根</a:t>
                      </a:r>
                      <a:endParaRPr lang="zh-CN" altLang="en-US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School</a:t>
                      </a:r>
                      <a:r>
                        <a:rPr lang="en-US" altLang="zh-CN" sz="1800" b="0" kern="1200" dirty="0" smtClean="0">
                          <a:solidFill>
                            <a:schemeClr val="dk1"/>
                          </a:solidFill>
                          <a:latin typeface="Adobe 宋体 Std L"/>
                          <a:ea typeface="Adobe 宋体 Std L"/>
                          <a:cs typeface="Adobe 宋体 Std L"/>
                        </a:rPr>
                        <a:t> </a:t>
                      </a:r>
                      <a:endParaRPr lang="zh-CN" altLang="en-US" sz="1800" b="0" kern="1200" dirty="0">
                        <a:solidFill>
                          <a:schemeClr val="dk1"/>
                        </a:solidFill>
                        <a:latin typeface="Adobe 宋体 Std L"/>
                        <a:ea typeface="Adobe 宋体 Std L"/>
                        <a:cs typeface="Adobe 宋体 Std 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学校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Stool</a:t>
                      </a:r>
                      <a:r>
                        <a:rPr lang="en-US" altLang="zh-CN" sz="1800" b="0" kern="1200" dirty="0" smtClean="0">
                          <a:solidFill>
                            <a:schemeClr val="dk1"/>
                          </a:solidFill>
                          <a:latin typeface="Adobe 宋体 Std L"/>
                          <a:ea typeface="Adobe 宋体 Std L"/>
                          <a:cs typeface="Adobe 宋体 Std L"/>
                        </a:rPr>
                        <a:t> </a:t>
                      </a:r>
                      <a:endParaRPr lang="zh-CN" altLang="en-US" sz="1800" b="0" kern="1200" dirty="0" smtClean="0">
                        <a:solidFill>
                          <a:schemeClr val="dk1"/>
                        </a:solidFill>
                        <a:latin typeface="Adobe 宋体 Std L"/>
                        <a:ea typeface="Adobe 宋体 Std L"/>
                        <a:cs typeface="Adobe 宋体 Std 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凳子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Troop</a:t>
                      </a:r>
                      <a:r>
                        <a:rPr lang="en-US" altLang="zh-CN" sz="1800" b="0" kern="1200" dirty="0" smtClean="0">
                          <a:solidFill>
                            <a:schemeClr val="dk1"/>
                          </a:solidFill>
                          <a:latin typeface="Adobe 宋体 Std L"/>
                          <a:ea typeface="Adobe 宋体 Std L"/>
                          <a:cs typeface="Adobe 宋体 Std L"/>
                        </a:rPr>
                        <a:t> </a:t>
                      </a:r>
                      <a:endParaRPr lang="zh-CN" altLang="en-US" sz="1800" b="0" kern="1200" dirty="0" smtClean="0">
                        <a:solidFill>
                          <a:schemeClr val="dk1"/>
                        </a:solidFill>
                        <a:latin typeface="Adobe 宋体 Std L"/>
                        <a:ea typeface="Adobe 宋体 Std L"/>
                        <a:cs typeface="Adobe 宋体 Std 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部队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Tooth</a:t>
                      </a:r>
                      <a:r>
                        <a:rPr lang="en-US" altLang="zh-CN" sz="1800" b="0" kern="1200" dirty="0" smtClean="0">
                          <a:solidFill>
                            <a:schemeClr val="dk1"/>
                          </a:solidFill>
                          <a:latin typeface="Adobe 宋体 Std L"/>
                          <a:ea typeface="Adobe 宋体 Std L"/>
                          <a:cs typeface="Adobe 宋体 Std L"/>
                        </a:rPr>
                        <a:t> </a:t>
                      </a:r>
                      <a:endParaRPr lang="zh-CN" altLang="en-US" sz="1800" b="0" kern="1200" dirty="0" smtClean="0">
                        <a:solidFill>
                          <a:schemeClr val="dk1"/>
                        </a:solidFill>
                        <a:latin typeface="Adobe 宋体 Std L"/>
                        <a:ea typeface="Adobe 宋体 Std L"/>
                        <a:cs typeface="Adobe 宋体 Std 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牙齿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Goose</a:t>
                      </a:r>
                      <a:r>
                        <a:rPr lang="en-US" altLang="zh-CN" dirty="0" smtClean="0"/>
                        <a:t> 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鹅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Loot</a:t>
                      </a:r>
                      <a:r>
                        <a:rPr lang="en-US" altLang="zh-CN" sz="1800" b="0" kern="1200" dirty="0" smtClean="0">
                          <a:solidFill>
                            <a:schemeClr val="dk1"/>
                          </a:solidFill>
                          <a:latin typeface="Adobe 宋体 Std L"/>
                          <a:ea typeface="Adobe 宋体 Std L"/>
                          <a:cs typeface="Adobe 宋体 Std L"/>
                        </a:rPr>
                        <a:t> </a:t>
                      </a:r>
                      <a:endParaRPr lang="zh-CN" altLang="en-US" sz="1800" b="0" kern="1200" dirty="0">
                        <a:solidFill>
                          <a:schemeClr val="dk1"/>
                        </a:solidFill>
                        <a:latin typeface="Adobe 宋体 Std L"/>
                        <a:ea typeface="Adobe 宋体 Std L"/>
                        <a:cs typeface="Adobe 宋体 Std 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战利品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Shoot</a:t>
                      </a:r>
                      <a:r>
                        <a:rPr lang="en-US" altLang="zh-CN" sz="1800" b="0" kern="1200" dirty="0" smtClean="0">
                          <a:solidFill>
                            <a:schemeClr val="dk1"/>
                          </a:solidFill>
                          <a:latin typeface="Adobe 宋体 Std L"/>
                          <a:ea typeface="Adobe 宋体 Std L"/>
                          <a:cs typeface="Adobe 宋体 Std L"/>
                        </a:rPr>
                        <a:t> </a:t>
                      </a:r>
                      <a:endParaRPr lang="zh-CN" altLang="en-US" sz="1800" b="0" kern="1200" dirty="0">
                        <a:solidFill>
                          <a:schemeClr val="dk1"/>
                        </a:solidFill>
                        <a:latin typeface="Adobe 宋体 Std L"/>
                        <a:ea typeface="Adobe 宋体 Std L"/>
                        <a:cs typeface="Adobe 宋体 Std 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射击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Hoop</a:t>
                      </a:r>
                      <a:endParaRPr lang="zh-CN" altLang="en-US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箍筐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2" name="文本框 11"/>
          <p:cNvSpPr txBox="1"/>
          <p:nvPr/>
        </p:nvSpPr>
        <p:spPr>
          <a:xfrm>
            <a:off x="609600" y="621665"/>
            <a:ext cx="4735195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b="1" u="sng" dirty="0">
                <a:sym typeface="+mn-ea"/>
              </a:rPr>
              <a:t>让大语言模型帮助你列出带有</a:t>
            </a:r>
            <a:r>
              <a:rPr lang="en-US" altLang="zh-CN" b="1" u="sng" dirty="0">
                <a:sym typeface="+mn-ea"/>
              </a:rPr>
              <a:t>“oo”</a:t>
            </a:r>
            <a:r>
              <a:rPr lang="zh-CN" altLang="en-US" b="1" u="sng" dirty="0">
                <a:sym typeface="+mn-ea"/>
              </a:rPr>
              <a:t>的英文单词</a:t>
            </a:r>
            <a:endParaRPr lang="zh-CN" altLang="en-US" u="sng"/>
          </a:p>
        </p:txBody>
      </p:sp>
      <p:pic>
        <p:nvPicPr>
          <p:cNvPr id="17" name="图片 16" descr="屏幕快照 2024-06-14 22.58.41.pn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390"/>
          <a:stretch/>
        </p:blipFill>
        <p:spPr>
          <a:xfrm>
            <a:off x="646309" y="1337920"/>
            <a:ext cx="4818114" cy="4060026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9865" y="22606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352438" y="409278"/>
            <a:ext cx="45704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zh-CN" b="1" u="sng" dirty="0">
                <a:sym typeface="+mn-ea"/>
              </a:rPr>
              <a:t>大语言模型如何帮助你更好的记忆这些单词</a:t>
            </a:r>
          </a:p>
        </p:txBody>
      </p:sp>
      <p:pic>
        <p:nvPicPr>
          <p:cNvPr id="10" name="图片 9" descr="屏幕快照 2024-06-14 23.44.29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163" y="873198"/>
            <a:ext cx="5465880" cy="5103100"/>
          </a:xfrm>
          <a:prstGeom prst="rect">
            <a:avLst/>
          </a:prstGeom>
        </p:spPr>
      </p:pic>
      <p:pic>
        <p:nvPicPr>
          <p:cNvPr id="11" name="图片 10" descr="屏幕快照 2024-06-14 23.45.03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2219" y="889683"/>
            <a:ext cx="5876310" cy="383919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732376091"/>
              </p:ext>
            </p:extLst>
          </p:nvPr>
        </p:nvGraphicFramePr>
        <p:xfrm>
          <a:off x="6557010" y="989965"/>
          <a:ext cx="2190750" cy="23583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537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09537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单词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翻译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 smtClean="0"/>
                        <a:t>Bread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 smtClean="0"/>
                        <a:t>面包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 smtClean="0"/>
                        <a:t>Head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 smtClean="0"/>
                        <a:t>头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 smtClean="0"/>
                        <a:t>Spread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 smtClean="0"/>
                        <a:t>传播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dirty="0" smtClean="0"/>
                        <a:t>Dead</a:t>
                      </a:r>
                      <a:endParaRPr lang="zh-CN" alt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 smtClean="0"/>
                        <a:t>死亡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 smtClean="0"/>
                        <a:t>Read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 smtClean="0"/>
                        <a:t>读书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0" name="表格 9"/>
          <p:cNvGraphicFramePr/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037861724"/>
              </p:ext>
            </p:extLst>
          </p:nvPr>
        </p:nvGraphicFramePr>
        <p:xfrm>
          <a:off x="8940165" y="989965"/>
          <a:ext cx="2192020" cy="23583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601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09601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单词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翻译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 smtClean="0"/>
                        <a:t>Bee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mr-IN" dirty="0" smtClean="0"/>
                        <a:t>蜜蜂</a:t>
                      </a:r>
                      <a:endParaRPr lang="zh-CN" altLang="en-US" dirty="0" smtClean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 smtClean="0"/>
                        <a:t>See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 smtClean="0"/>
                        <a:t>看见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 smtClean="0"/>
                        <a:t>Meet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 smtClean="0"/>
                        <a:t>见面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 smtClean="0"/>
                        <a:t>Tree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 smtClean="0"/>
                        <a:t>树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 smtClean="0"/>
                        <a:t>Free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 smtClean="0"/>
                        <a:t>自由</a:t>
                      </a:r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3" name="表格 2"/>
          <p:cNvGraphicFramePr/>
          <p:nvPr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3110282641"/>
              </p:ext>
            </p:extLst>
          </p:nvPr>
        </p:nvGraphicFramePr>
        <p:xfrm>
          <a:off x="6557010" y="3562350"/>
          <a:ext cx="2190750" cy="23583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537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09537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dirty="0"/>
                        <a:t>单词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翻译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 smtClean="0"/>
                        <a:t>Boil</a:t>
                      </a:r>
                      <a:endParaRPr lang="zh-CN" alt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dirty="0" smtClean="0"/>
                        <a:t>煮沸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dirty="0" smtClean="0"/>
                        <a:t>Coin 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dirty="0" smtClean="0"/>
                        <a:t>硬币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dirty="0" smtClean="0"/>
                        <a:t> oil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dirty="0" smtClean="0"/>
                        <a:t>油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dirty="0" smtClean="0"/>
                        <a:t> Join 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dirty="0" smtClean="0"/>
                        <a:t>加入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9306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dirty="0" smtClean="0"/>
                        <a:t> Soil 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dirty="0" smtClean="0"/>
                        <a:t>土壤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5" name="图片 4" descr="屏幕快照 2024-06-14 20.18.37.png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6" r="1017"/>
          <a:stretch/>
        </p:blipFill>
        <p:spPr>
          <a:xfrm>
            <a:off x="453549" y="1177665"/>
            <a:ext cx="5737413" cy="3880223"/>
          </a:xfrm>
          <a:prstGeom prst="rect">
            <a:avLst/>
          </a:prstGeom>
        </p:spPr>
      </p:pic>
      <p:pic>
        <p:nvPicPr>
          <p:cNvPr id="9" name="图片 8" descr="屏幕快照 2024-06-14 20.18.54.png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3" r="-1" b="26238"/>
          <a:stretch/>
        </p:blipFill>
        <p:spPr>
          <a:xfrm>
            <a:off x="430873" y="5017491"/>
            <a:ext cx="5926560" cy="732011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338037" y="484028"/>
            <a:ext cx="6096000" cy="48474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b="1" u="sng" dirty="0">
                <a:sym typeface="+mn-ea"/>
              </a:rPr>
              <a:t>让大语言模型帮助你列出带有</a:t>
            </a:r>
            <a:r>
              <a:rPr lang="en-US" altLang="zh-CN" b="1" u="sng" dirty="0" smtClean="0">
                <a:sym typeface="+mn-ea"/>
              </a:rPr>
              <a:t>“</a:t>
            </a:r>
            <a:r>
              <a:rPr lang="en-US" altLang="zh-CN" b="1" u="sng" dirty="0" err="1" smtClean="0">
                <a:sym typeface="+mn-ea"/>
              </a:rPr>
              <a:t>ea</a:t>
            </a:r>
            <a:r>
              <a:rPr lang="en-US" altLang="zh-CN" b="1" u="sng" dirty="0" smtClean="0">
                <a:sym typeface="+mn-ea"/>
              </a:rPr>
              <a:t>, </a:t>
            </a:r>
            <a:r>
              <a:rPr lang="en-US" altLang="zh-CN" b="1" u="sng" dirty="0" err="1" smtClean="0">
                <a:sym typeface="+mn-ea"/>
              </a:rPr>
              <a:t>ee</a:t>
            </a:r>
            <a:r>
              <a:rPr lang="en-US" altLang="zh-CN" b="1" u="sng" dirty="0" smtClean="0">
                <a:sym typeface="+mn-ea"/>
              </a:rPr>
              <a:t>, </a:t>
            </a:r>
            <a:r>
              <a:rPr lang="en-US" altLang="zh-CN" b="1" u="sng" dirty="0" err="1" smtClean="0">
                <a:sym typeface="+mn-ea"/>
              </a:rPr>
              <a:t>oi</a:t>
            </a:r>
            <a:r>
              <a:rPr lang="en-US" altLang="zh-CN" b="1" u="sng" dirty="0" smtClean="0">
                <a:sym typeface="+mn-ea"/>
              </a:rPr>
              <a:t>”</a:t>
            </a:r>
            <a:r>
              <a:rPr lang="zh-CN" altLang="en-US" b="1" u="sng" dirty="0" smtClean="0">
                <a:sym typeface="+mn-ea"/>
              </a:rPr>
              <a:t>的英文单词</a:t>
            </a:r>
            <a:endParaRPr lang="zh-CN" altLang="en-US" u="sng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1" descr="屏幕快照 2024-06-14 22.23.45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098" y="850514"/>
            <a:ext cx="5359214" cy="4785574"/>
          </a:xfrm>
          <a:prstGeom prst="rect">
            <a:avLst/>
          </a:prstGeom>
        </p:spPr>
      </p:pic>
      <p:pic>
        <p:nvPicPr>
          <p:cNvPr id="3" name="图片 2" descr="屏幕快照 2024-06-14 22.24.17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6700" y="862238"/>
            <a:ext cx="6318523" cy="4427646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352438" y="409278"/>
            <a:ext cx="45704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zh-CN" b="1" u="sng" dirty="0">
                <a:sym typeface="+mn-ea"/>
              </a:rPr>
              <a:t>大语言模型如何帮助你更好的记忆这些单词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07670" y="424815"/>
            <a:ext cx="496760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b="1" dirty="0" smtClean="0">
                <a:solidFill>
                  <a:schemeClr val="tx1"/>
                </a:solidFill>
              </a:rPr>
              <a:t>记录在挑战三</a:t>
            </a:r>
            <a:r>
              <a:rPr lang="zh-CN" altLang="en-US" b="1" dirty="0" smtClean="0">
                <a:solidFill>
                  <a:schemeClr val="tx1"/>
                </a:solidFill>
              </a:rPr>
              <a:t>中</a:t>
            </a:r>
            <a:r>
              <a:rPr lang="zh-CN" altLang="zh-CN" b="1" dirty="0" smtClean="0">
                <a:solidFill>
                  <a:schemeClr val="tx1"/>
                </a:solidFill>
              </a:rPr>
              <a:t>使用人工智能帮助自己学习英语</a:t>
            </a:r>
            <a:r>
              <a:rPr lang="zh-CN" altLang="zh-CN" b="1" dirty="0">
                <a:solidFill>
                  <a:schemeClr val="tx1"/>
                </a:solidFill>
              </a:rPr>
              <a:t>，你有什么收获心得。</a:t>
            </a:r>
          </a:p>
        </p:txBody>
      </p:sp>
      <p:cxnSp>
        <p:nvCxnSpPr>
          <p:cNvPr id="7" name="直接连接符 6"/>
          <p:cNvCxnSpPr/>
          <p:nvPr/>
        </p:nvCxnSpPr>
        <p:spPr>
          <a:xfrm>
            <a:off x="5576570" y="2537460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5576570" y="3133725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5576570" y="3792220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19" name="文本框 18"/>
          <p:cNvSpPr txBox="1"/>
          <p:nvPr/>
        </p:nvSpPr>
        <p:spPr>
          <a:xfrm>
            <a:off x="5500370" y="1753870"/>
            <a:ext cx="4064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/>
              <a:t>心得收获</a:t>
            </a:r>
            <a:r>
              <a:rPr lang="zh-CN" altLang="en-US"/>
              <a:t>：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5485226" y="1944293"/>
            <a:ext cx="6039403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kumimoji="1" lang="zh-CN" altLang="en-US" dirty="0" smtClean="0"/>
              <a:t>随时为我提供丰富的英文讲解，整个互动过程就像一个充满个性化或者说是定制化的学习体验，它逐渐增强了我学习英语的主动性，我也变得更加积极。</a:t>
            </a:r>
            <a:endParaRPr kumimoji="1" lang="zh-CN" altLang="en-US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6113780" y="424815"/>
            <a:ext cx="5251450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l"/>
            <a:r>
              <a:rPr lang="zh-CN" b="1">
                <a:solidFill>
                  <a:schemeClr val="tx1"/>
                </a:solidFill>
                <a:sym typeface="+mn-ea"/>
              </a:rPr>
              <a:t>记录词汇：</a:t>
            </a:r>
            <a:r>
              <a:rPr lang="zh-CN">
                <a:solidFill>
                  <a:schemeClr val="tx1"/>
                </a:solidFill>
              </a:rPr>
              <a:t/>
            </a:r>
            <a:br>
              <a:rPr lang="zh-CN">
                <a:solidFill>
                  <a:schemeClr val="tx1"/>
                </a:solidFill>
              </a:rPr>
            </a:br>
            <a:endParaRPr lang="zh-CN">
              <a:solidFill>
                <a:schemeClr val="tx1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07670" y="424815"/>
            <a:ext cx="513905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indent="0" algn="ctr" fontAlgn="auto">
              <a:lnSpc>
                <a:spcPct val="150000"/>
              </a:lnSpc>
            </a:pPr>
            <a:endParaRPr lang="zh-CN" altLang="en-US" b="1" u="sng" dirty="0">
              <a:solidFill>
                <a:schemeClr val="tx1"/>
              </a:solidFill>
              <a:sym typeface="+mn-ea"/>
            </a:endParaRPr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868783880"/>
              </p:ext>
            </p:extLst>
          </p:nvPr>
        </p:nvGraphicFramePr>
        <p:xfrm>
          <a:off x="6750144" y="997675"/>
          <a:ext cx="4441211" cy="5064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8288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83687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621443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67881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原单词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近义词</a:t>
                      </a:r>
                      <a:endParaRPr lang="en-US" altLang="zh-CN"/>
                    </a:p>
                    <a:p>
                      <a:pPr algn="ctr">
                        <a:buNone/>
                      </a:pPr>
                      <a:r>
                        <a:rPr lang="zh-CN" altLang="en-US"/>
                        <a:t>同义词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翻译</a:t>
                      </a:r>
                    </a:p>
                    <a:p>
                      <a:pPr algn="ctr">
                        <a:buNone/>
                      </a:pPr>
                      <a:r>
                        <a:rPr lang="zh-CN" altLang="en-US" sz="1800">
                          <a:sym typeface="+mn-ea"/>
                        </a:rPr>
                        <a:t>（差别）</a:t>
                      </a:r>
                      <a:endParaRPr lang="zh-CN" altLang="en-US"/>
                    </a:p>
                  </a:txBody>
                  <a:tcP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38150">
                <a:tc rowSpan="10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 smtClean="0"/>
                        <a:t>sad</a:t>
                      </a:r>
                      <a:endParaRPr lang="zh-CN" altLang="en-US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400" dirty="0" smtClean="0">
                          <a:latin typeface="Times Bold"/>
                          <a:cs typeface="Times Bold"/>
                        </a:rPr>
                        <a:t> Unhappy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400" dirty="0" smtClean="0"/>
                        <a:t>不开心的</a:t>
                      </a:r>
                      <a:endParaRPr lang="zh-CN" altLang="en-US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3878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400" dirty="0" smtClean="0">
                          <a:latin typeface="Times Bold"/>
                          <a:cs typeface="Times Bold"/>
                        </a:rPr>
                        <a:t>Sorrowful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400" dirty="0" smtClean="0"/>
                        <a:t>悲伤的</a:t>
                      </a:r>
                      <a:endParaRPr lang="zh-CN" altLang="en-US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3815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400" dirty="0" smtClean="0">
                          <a:latin typeface="Times Bold"/>
                          <a:cs typeface="Times Bold"/>
                        </a:rPr>
                        <a:t>Mournful</a:t>
                      </a:r>
                      <a:endParaRPr lang="zh-CN" altLang="en-US" sz="1400" dirty="0">
                        <a:latin typeface="Times Bold"/>
                        <a:cs typeface="Times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400" dirty="0" smtClean="0"/>
                        <a:t>哀痛的</a:t>
                      </a:r>
                      <a:endParaRPr lang="zh-CN" altLang="en-US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3942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400" dirty="0" smtClean="0">
                          <a:latin typeface="Times Bold"/>
                          <a:cs typeface="Times Bold"/>
                        </a:rPr>
                        <a:t>Melancholy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400" dirty="0" smtClean="0"/>
                        <a:t>忧郁的</a:t>
                      </a:r>
                      <a:endParaRPr lang="zh-CN" altLang="en-US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3815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400" dirty="0" smtClean="0">
                          <a:latin typeface="Times Bold"/>
                          <a:cs typeface="Times Bold"/>
                        </a:rPr>
                        <a:t>Gloomy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400" dirty="0" smtClean="0"/>
                        <a:t>阴郁的</a:t>
                      </a:r>
                      <a:endParaRPr lang="zh-CN" altLang="en-US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43878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400" dirty="0" smtClean="0">
                          <a:latin typeface="Times Bold"/>
                          <a:cs typeface="Times Bold"/>
                        </a:rPr>
                        <a:t>Despondent</a:t>
                      </a:r>
                      <a:endParaRPr lang="zh-CN" altLang="en-US" sz="1400" dirty="0">
                        <a:latin typeface="Times Bold"/>
                        <a:cs typeface="Times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400" dirty="0" smtClean="0"/>
                        <a:t>沮丧的</a:t>
                      </a:r>
                      <a:endParaRPr lang="zh-CN" altLang="en-US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43815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400" dirty="0" smtClean="0">
                          <a:latin typeface="Times Bold"/>
                          <a:cs typeface="Times Bold"/>
                        </a:rPr>
                        <a:t>Depressed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400" dirty="0" smtClean="0"/>
                        <a:t>沮丧的</a:t>
                      </a:r>
                      <a:endParaRPr lang="zh-CN" altLang="en-US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43942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400" dirty="0" smtClean="0">
                          <a:latin typeface="Times Bold"/>
                          <a:cs typeface="Times Bold"/>
                        </a:rPr>
                        <a:t>Woeful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400" dirty="0" smtClean="0"/>
                        <a:t>悲伤的</a:t>
                      </a:r>
                      <a:endParaRPr lang="zh-CN" altLang="en-US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43815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400" dirty="0" smtClean="0">
                          <a:latin typeface="Times Bold"/>
                          <a:cs typeface="Times Bold"/>
                        </a:rPr>
                        <a:t>Dismal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400" dirty="0" smtClean="0"/>
                        <a:t>阴郁的</a:t>
                      </a:r>
                      <a:endParaRPr lang="zh-CN" altLang="en-US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43878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400" dirty="0" smtClean="0">
                          <a:latin typeface="Times Bold"/>
                          <a:cs typeface="Times Bold"/>
                        </a:rPr>
                        <a:t>Disheartened</a:t>
                      </a:r>
                      <a:endParaRPr lang="zh-CN" altLang="en-US" sz="1400" dirty="0" smtClean="0">
                        <a:latin typeface="Times Bold"/>
                        <a:cs typeface="Times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400" dirty="0" smtClean="0"/>
                        <a:t>失望的</a:t>
                      </a:r>
                      <a:endParaRPr lang="zh-CN" altLang="en-US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3" name="文本框 12"/>
          <p:cNvSpPr txBox="1"/>
          <p:nvPr/>
        </p:nvSpPr>
        <p:spPr>
          <a:xfrm>
            <a:off x="407670" y="424815"/>
            <a:ext cx="5139055" cy="922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0" algn="ctr" fontAlgn="auto">
              <a:lnSpc>
                <a:spcPct val="150000"/>
              </a:lnSpc>
            </a:pPr>
            <a:r>
              <a:rPr lang="zh-CN" b="1" dirty="0">
                <a:solidFill>
                  <a:schemeClr val="tx1"/>
                </a:solidFill>
                <a:sym typeface="+mn-ea"/>
              </a:rPr>
              <a:t>挑出3-5个你感兴趣的形容词。利用人工智能列出10个跟这些词汇意思相近的同义词或者近义词</a:t>
            </a:r>
            <a:endParaRPr lang="zh-CN" altLang="en-US" b="1" dirty="0">
              <a:solidFill>
                <a:schemeClr val="tx1"/>
              </a:solidFill>
              <a:sym typeface="+mn-ea"/>
            </a:endParaRPr>
          </a:p>
        </p:txBody>
      </p:sp>
      <p:pic>
        <p:nvPicPr>
          <p:cNvPr id="3" name="图片 2" descr="屏幕快照 2024-06-14 23.26.04.p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68"/>
          <a:stretch/>
        </p:blipFill>
        <p:spPr>
          <a:xfrm>
            <a:off x="623633" y="1730196"/>
            <a:ext cx="4637552" cy="2159501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6113780" y="424815"/>
            <a:ext cx="5251450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l"/>
            <a:r>
              <a:rPr lang="zh-CN" b="1">
                <a:solidFill>
                  <a:schemeClr val="tx1"/>
                </a:solidFill>
                <a:sym typeface="+mn-ea"/>
              </a:rPr>
              <a:t>记录词汇：</a:t>
            </a:r>
            <a:r>
              <a:rPr lang="zh-CN">
                <a:solidFill>
                  <a:schemeClr val="tx1"/>
                </a:solidFill>
              </a:rPr>
              <a:t/>
            </a:r>
            <a:br>
              <a:rPr lang="zh-CN">
                <a:solidFill>
                  <a:schemeClr val="tx1"/>
                </a:solidFill>
              </a:rPr>
            </a:br>
            <a:endParaRPr lang="zh-CN">
              <a:solidFill>
                <a:schemeClr val="tx1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07670" y="424815"/>
            <a:ext cx="513905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indent="0" algn="ctr" fontAlgn="auto">
              <a:lnSpc>
                <a:spcPct val="150000"/>
              </a:lnSpc>
            </a:pPr>
            <a:endParaRPr lang="zh-CN" altLang="en-US" b="1" u="sng" dirty="0">
              <a:solidFill>
                <a:schemeClr val="tx1"/>
              </a:solidFill>
              <a:sym typeface="+mn-ea"/>
            </a:endParaRPr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685083543"/>
              </p:ext>
            </p:extLst>
          </p:nvPr>
        </p:nvGraphicFramePr>
        <p:xfrm>
          <a:off x="6840855" y="1009015"/>
          <a:ext cx="4093845" cy="5064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461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36461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36461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67881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原单词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近义词</a:t>
                      </a:r>
                      <a:endParaRPr lang="en-US" altLang="zh-CN"/>
                    </a:p>
                    <a:p>
                      <a:pPr algn="ctr">
                        <a:buNone/>
                      </a:pPr>
                      <a:r>
                        <a:rPr lang="zh-CN" altLang="en-US"/>
                        <a:t>同义词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翻译</a:t>
                      </a:r>
                    </a:p>
                    <a:p>
                      <a:pPr algn="ctr">
                        <a:buNone/>
                      </a:pPr>
                      <a:r>
                        <a:rPr lang="zh-CN" altLang="en-US" sz="1800">
                          <a:sym typeface="+mn-ea"/>
                        </a:rPr>
                        <a:t>（差别）</a:t>
                      </a: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38150">
                <a:tc rowSpan="10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 smtClean="0"/>
                        <a:t>big</a:t>
                      </a:r>
                      <a:endParaRPr lang="zh-CN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it-IT" altLang="zh-CN" sz="1400" dirty="0" smtClean="0">
                          <a:latin typeface="Times Bold"/>
                          <a:cs typeface="Times Bold"/>
                        </a:rPr>
                        <a:t>Large </a:t>
                      </a:r>
                      <a:endParaRPr lang="zh-CN" altLang="it-IT" sz="1400" dirty="0" smtClean="0">
                        <a:latin typeface="Times Bold"/>
                        <a:cs typeface="Times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it-IT" sz="1400" dirty="0" smtClean="0"/>
                        <a:t>大的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3878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it-IT" altLang="zh-CN" sz="1400" dirty="0" err="1" smtClean="0">
                          <a:latin typeface="Times Bold"/>
                          <a:cs typeface="Times Bold"/>
                        </a:rPr>
                        <a:t>Huge</a:t>
                      </a:r>
                      <a:r>
                        <a:rPr lang="it-IT" altLang="zh-CN" sz="1400" dirty="0" smtClean="0">
                          <a:latin typeface="Times Bold"/>
                          <a:cs typeface="Times Bold"/>
                        </a:rPr>
                        <a:t> </a:t>
                      </a:r>
                      <a:endParaRPr lang="zh-CN" altLang="it-IT" sz="1400" dirty="0" smtClean="0">
                        <a:latin typeface="Times Bold"/>
                        <a:cs typeface="Times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it-IT" sz="1400" dirty="0" smtClean="0"/>
                        <a:t>巨大的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3815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it-IT" altLang="zh-CN" sz="1400" dirty="0" smtClean="0">
                          <a:latin typeface="Times Bold"/>
                          <a:cs typeface="Times Bold"/>
                        </a:rPr>
                        <a:t>Immense </a:t>
                      </a:r>
                      <a:endParaRPr lang="zh-CN" altLang="it-IT" sz="1400" dirty="0" smtClean="0">
                        <a:latin typeface="Times Bold"/>
                        <a:cs typeface="Times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it-IT" sz="1400" dirty="0" smtClean="0"/>
                        <a:t>极大的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3942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it-IT" altLang="zh-CN" sz="1400" dirty="0" smtClean="0">
                          <a:latin typeface="Times Bold"/>
                          <a:cs typeface="Times Bold"/>
                        </a:rPr>
                        <a:t> </a:t>
                      </a:r>
                      <a:r>
                        <a:rPr lang="it-IT" altLang="zh-CN" sz="1400" dirty="0" err="1" smtClean="0">
                          <a:latin typeface="Times Bold"/>
                          <a:cs typeface="Times Bold"/>
                        </a:rPr>
                        <a:t>Gigantic</a:t>
                      </a:r>
                      <a:r>
                        <a:rPr lang="it-IT" altLang="zh-CN" sz="1400" dirty="0" smtClean="0">
                          <a:latin typeface="Times Bold"/>
                          <a:cs typeface="Times Bold"/>
                        </a:rPr>
                        <a:t> </a:t>
                      </a:r>
                      <a:endParaRPr lang="zh-CN" altLang="it-IT" sz="1400" dirty="0" smtClean="0">
                        <a:latin typeface="Times Bold"/>
                        <a:cs typeface="Times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it-IT" sz="1400" dirty="0" smtClean="0"/>
                        <a:t>庞大的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3815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it-IT" altLang="zh-CN" sz="1400" dirty="0" smtClean="0">
                          <a:latin typeface="Times Bold"/>
                          <a:cs typeface="Times Bold"/>
                        </a:rPr>
                        <a:t> </a:t>
                      </a:r>
                      <a:r>
                        <a:rPr lang="it-IT" altLang="zh-CN" sz="1400" dirty="0" err="1" smtClean="0">
                          <a:latin typeface="Times Bold"/>
                          <a:cs typeface="Times Bold"/>
                        </a:rPr>
                        <a:t>Enormous</a:t>
                      </a:r>
                      <a:r>
                        <a:rPr lang="it-IT" altLang="zh-CN" sz="1400" dirty="0" smtClean="0">
                          <a:latin typeface="Times Bold"/>
                          <a:cs typeface="Times Bold"/>
                        </a:rPr>
                        <a:t> </a:t>
                      </a:r>
                      <a:endParaRPr lang="zh-CN" altLang="it-IT" sz="1400" dirty="0" smtClean="0">
                        <a:latin typeface="Times Bold"/>
                        <a:cs typeface="Times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it-IT" sz="1400" dirty="0" smtClean="0"/>
                        <a:t>巨大的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43878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it-IT" altLang="zh-CN" sz="1400" dirty="0" smtClean="0">
                          <a:latin typeface="Times Bold"/>
                          <a:cs typeface="Times Bold"/>
                        </a:rPr>
                        <a:t> Massive </a:t>
                      </a:r>
                      <a:endParaRPr lang="zh-CN" altLang="it-IT" sz="1400" dirty="0" smtClean="0">
                        <a:latin typeface="Times Bold"/>
                        <a:cs typeface="Times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it-IT" sz="1400" dirty="0" smtClean="0"/>
                        <a:t>巨大的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43815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it-IT" altLang="zh-CN" sz="1400" dirty="0" smtClean="0">
                          <a:latin typeface="Times Bold"/>
                          <a:cs typeface="Times Bold"/>
                        </a:rPr>
                        <a:t>Colossal </a:t>
                      </a:r>
                      <a:endParaRPr lang="zh-CN" altLang="it-IT" sz="1400" dirty="0" smtClean="0">
                        <a:latin typeface="Times Bold"/>
                        <a:cs typeface="Times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it-IT" sz="1400" dirty="0" smtClean="0"/>
                        <a:t>巨大的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43942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it-IT" altLang="zh-CN" sz="1400" dirty="0" err="1" smtClean="0">
                          <a:latin typeface="Times Bold"/>
                          <a:cs typeface="Times Bold"/>
                        </a:rPr>
                        <a:t>Tremendous</a:t>
                      </a:r>
                      <a:r>
                        <a:rPr lang="it-IT" altLang="zh-CN" sz="1400" dirty="0" smtClean="0">
                          <a:latin typeface="Times Bold"/>
                          <a:cs typeface="Times Bold"/>
                        </a:rPr>
                        <a:t> </a:t>
                      </a:r>
                      <a:endParaRPr lang="zh-CN" altLang="it-IT" sz="1400" dirty="0" smtClean="0">
                        <a:latin typeface="Times Bold"/>
                        <a:cs typeface="Times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it-IT" sz="1400" dirty="0" smtClean="0"/>
                        <a:t>巨大的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43815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it-IT" altLang="zh-CN" sz="1400" dirty="0" err="1" smtClean="0">
                          <a:latin typeface="Times Bold"/>
                          <a:cs typeface="Times Bold"/>
                        </a:rPr>
                        <a:t>Vast</a:t>
                      </a:r>
                      <a:r>
                        <a:rPr lang="it-IT" altLang="zh-CN" sz="1400" dirty="0" smtClean="0">
                          <a:latin typeface="Times Bold"/>
                          <a:cs typeface="Times Bold"/>
                        </a:rPr>
                        <a:t> </a:t>
                      </a:r>
                      <a:endParaRPr lang="zh-CN" altLang="it-IT" sz="1400" dirty="0" smtClean="0">
                        <a:latin typeface="Times Bold"/>
                        <a:cs typeface="Times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it-IT" sz="1400" dirty="0" smtClean="0"/>
                        <a:t>广阔的</a:t>
                      </a:r>
                      <a:endParaRPr lang="zh-CN" altLang="en-US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43878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altLang="zh-CN" sz="1400" dirty="0" err="1" smtClean="0">
                          <a:latin typeface="Times Bold"/>
                          <a:cs typeface="Times Bold"/>
                        </a:rPr>
                        <a:t>Bulky</a:t>
                      </a:r>
                      <a:endParaRPr lang="zh-CN" altLang="en-US" sz="1400" dirty="0">
                        <a:latin typeface="Times Bold"/>
                        <a:cs typeface="Times Bold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it-IT" sz="1400" dirty="0" smtClean="0"/>
                        <a:t>巨大的</a:t>
                      </a:r>
                      <a:endParaRPr lang="zh-CN" altLang="en-US" sz="14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3" name="文本框 12"/>
          <p:cNvSpPr txBox="1"/>
          <p:nvPr/>
        </p:nvSpPr>
        <p:spPr>
          <a:xfrm>
            <a:off x="407670" y="424815"/>
            <a:ext cx="5139055" cy="922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0" algn="ctr" fontAlgn="auto">
              <a:lnSpc>
                <a:spcPct val="150000"/>
              </a:lnSpc>
            </a:pPr>
            <a:r>
              <a:rPr lang="zh-CN" b="1" dirty="0">
                <a:solidFill>
                  <a:schemeClr val="tx1"/>
                </a:solidFill>
                <a:sym typeface="+mn-ea"/>
              </a:rPr>
              <a:t>挑出3-5个你感兴趣的形容词。利用人工智能列出10个跟这些词汇意思相近的同义词或者近义词</a:t>
            </a:r>
            <a:endParaRPr lang="zh-CN" altLang="en-US" b="1" dirty="0">
              <a:solidFill>
                <a:schemeClr val="tx1"/>
              </a:solidFill>
              <a:sym typeface="+mn-ea"/>
            </a:endParaRPr>
          </a:p>
        </p:txBody>
      </p:sp>
      <p:pic>
        <p:nvPicPr>
          <p:cNvPr id="6" name="图片 5" descr="屏幕快照 2024-06-14 23.57.37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728" y="1808666"/>
            <a:ext cx="4625456" cy="2207811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6113780" y="424815"/>
            <a:ext cx="5251450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l"/>
            <a:r>
              <a:rPr lang="zh-CN" b="1">
                <a:solidFill>
                  <a:schemeClr val="tx1"/>
                </a:solidFill>
                <a:sym typeface="+mn-ea"/>
              </a:rPr>
              <a:t>记录词汇：</a:t>
            </a:r>
            <a:r>
              <a:rPr lang="zh-CN">
                <a:solidFill>
                  <a:schemeClr val="tx1"/>
                </a:solidFill>
              </a:rPr>
              <a:t/>
            </a:r>
            <a:br>
              <a:rPr lang="zh-CN">
                <a:solidFill>
                  <a:schemeClr val="tx1"/>
                </a:solidFill>
              </a:rPr>
            </a:br>
            <a:endParaRPr lang="zh-CN">
              <a:solidFill>
                <a:schemeClr val="tx1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07670" y="424815"/>
            <a:ext cx="513905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indent="0" algn="ctr" fontAlgn="auto">
              <a:lnSpc>
                <a:spcPct val="150000"/>
              </a:lnSpc>
            </a:pPr>
            <a:endParaRPr lang="zh-CN" altLang="en-US" b="1" u="sng" dirty="0">
              <a:solidFill>
                <a:schemeClr val="tx1"/>
              </a:solidFill>
              <a:sym typeface="+mn-ea"/>
            </a:endParaRPr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100353467"/>
              </p:ext>
            </p:extLst>
          </p:nvPr>
        </p:nvGraphicFramePr>
        <p:xfrm>
          <a:off x="6534702" y="1009015"/>
          <a:ext cx="4441209" cy="5064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8040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48040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480403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67881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原单词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近义词</a:t>
                      </a:r>
                    </a:p>
                    <a:p>
                      <a:pPr algn="ctr">
                        <a:buNone/>
                      </a:pPr>
                      <a:r>
                        <a:rPr lang="zh-CN" altLang="en-US"/>
                        <a:t>同义词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/>
                        <a:t>翻译</a:t>
                      </a:r>
                    </a:p>
                    <a:p>
                      <a:pPr algn="ctr">
                        <a:buNone/>
                      </a:pPr>
                      <a:r>
                        <a:rPr lang="zh-CN" altLang="en-US"/>
                        <a:t>（差别）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38150">
                <a:tc rowSpan="10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dirty="0" smtClean="0"/>
                        <a:t>tall</a:t>
                      </a:r>
                      <a:endParaRPr lang="zh-CN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400" kern="1200" dirty="0" smtClean="0">
                          <a:solidFill>
                            <a:schemeClr val="dk1"/>
                          </a:solidFill>
                          <a:latin typeface="Times Bold"/>
                          <a:ea typeface="+mn-ea"/>
                          <a:cs typeface="Times Bold"/>
                        </a:rPr>
                        <a:t>High</a:t>
                      </a:r>
                      <a:endParaRPr lang="zh-CN" altLang="en-US" sz="1400" kern="1200" dirty="0">
                        <a:solidFill>
                          <a:schemeClr val="dk1"/>
                        </a:solidFill>
                        <a:latin typeface="Times Bold"/>
                        <a:ea typeface="+mn-ea"/>
                        <a:cs typeface="Times Bold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dirty="0" smtClean="0"/>
                        <a:t>高的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3878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400" kern="1200" dirty="0" smtClean="0">
                          <a:solidFill>
                            <a:schemeClr val="dk1"/>
                          </a:solidFill>
                          <a:latin typeface="Times Bold"/>
                          <a:ea typeface="+mn-ea"/>
                          <a:cs typeface="Times Bold"/>
                        </a:rPr>
                        <a:t>Elevated</a:t>
                      </a:r>
                      <a:r>
                        <a:rPr lang="en-US" altLang="zh-CN" sz="1400" dirty="0" smtClean="0">
                          <a:latin typeface="Times Bold"/>
                          <a:cs typeface="Times Bold"/>
                        </a:rPr>
                        <a:t> </a:t>
                      </a:r>
                      <a:endParaRPr lang="zh-CN" altLang="en-US" sz="1400" dirty="0">
                        <a:latin typeface="Times Bold"/>
                        <a:cs typeface="Times Bold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400" dirty="0" smtClean="0"/>
                        <a:t>高耸的</a:t>
                      </a:r>
                      <a:endParaRPr lang="zh-CN" altLang="en-US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3815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400" kern="1200" dirty="0" smtClean="0">
                          <a:solidFill>
                            <a:schemeClr val="dk1"/>
                          </a:solidFill>
                          <a:latin typeface="Times Bold"/>
                          <a:ea typeface="+mn-ea"/>
                          <a:cs typeface="Times Bold"/>
                        </a:rPr>
                        <a:t>Towering</a:t>
                      </a:r>
                      <a:r>
                        <a:rPr lang="en-US" altLang="zh-CN" sz="1400" dirty="0" smtClean="0">
                          <a:latin typeface="Times Bold"/>
                          <a:cs typeface="Times Bold"/>
                        </a:rPr>
                        <a:t> </a:t>
                      </a:r>
                      <a:endParaRPr lang="zh-CN" altLang="en-US" sz="1400" dirty="0">
                        <a:latin typeface="Times Bold"/>
                        <a:cs typeface="Times Bold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1400" dirty="0" smtClean="0"/>
                        <a:t>高耸的</a:t>
                      </a:r>
                      <a:endParaRPr lang="zh-CN" altLang="en-US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3942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mr-IN" altLang="zh-CN" sz="1400" kern="1200" dirty="0" smtClean="0">
                          <a:solidFill>
                            <a:schemeClr val="dk1"/>
                          </a:solidFill>
                          <a:latin typeface="Times Bold"/>
                          <a:ea typeface="+mn-ea"/>
                          <a:cs typeface="Times Bold"/>
                        </a:rPr>
                        <a:t>Lofty</a:t>
                      </a:r>
                      <a:r>
                        <a:rPr lang="mr-IN" altLang="zh-CN" sz="1400" dirty="0" smtClean="0">
                          <a:latin typeface="Times Bold"/>
                          <a:cs typeface="Times Bold"/>
                        </a:rPr>
                        <a:t> </a:t>
                      </a:r>
                      <a:endParaRPr lang="zh-CN" altLang="en-US" sz="1400" dirty="0">
                        <a:latin typeface="Times Bold"/>
                        <a:cs typeface="Times Bold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mr-IN" sz="1400" dirty="0" smtClean="0"/>
                        <a:t>高大的</a:t>
                      </a:r>
                      <a:endParaRPr lang="zh-CN" altLang="en-US" sz="14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3815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mr-IN" altLang="zh-CN" sz="1400" kern="1200" dirty="0" smtClean="0">
                          <a:solidFill>
                            <a:schemeClr val="dk1"/>
                          </a:solidFill>
                          <a:latin typeface="Times Bold"/>
                          <a:ea typeface="+mn-ea"/>
                          <a:cs typeface="Times Bold"/>
                        </a:rPr>
                        <a:t>Stature </a:t>
                      </a:r>
                      <a:endParaRPr lang="zh-CN" altLang="en-US" sz="1400" kern="1200" dirty="0">
                        <a:solidFill>
                          <a:schemeClr val="dk1"/>
                        </a:solidFill>
                        <a:latin typeface="Times Bold"/>
                        <a:ea typeface="+mn-ea"/>
                        <a:cs typeface="Times Bold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mr-IN" sz="1400" dirty="0" smtClean="0"/>
                        <a:t>高度</a:t>
                      </a:r>
                      <a:endParaRPr lang="zh-CN" altLang="en-US" sz="14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43878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it-IT" altLang="zh-CN" sz="1400" dirty="0" smtClean="0">
                          <a:latin typeface="Times Bold"/>
                          <a:cs typeface="Times Bold"/>
                        </a:rPr>
                        <a:t>Vertical </a:t>
                      </a:r>
                      <a:endParaRPr lang="zh-CN" altLang="en-US" sz="1400" dirty="0">
                        <a:latin typeface="Times Bold"/>
                        <a:cs typeface="Times Bold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it-IT" sz="1400" dirty="0" smtClean="0"/>
                        <a:t>垂直的</a:t>
                      </a:r>
                      <a:endParaRPr lang="zh-CN" altLang="en-US" sz="14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43815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400" dirty="0" smtClean="0">
                          <a:latin typeface="Times Bold"/>
                          <a:cs typeface="Times Bold"/>
                        </a:rPr>
                        <a:t>Elevated </a:t>
                      </a:r>
                      <a:endParaRPr lang="zh-CN" altLang="en-US" sz="1400" dirty="0">
                        <a:latin typeface="Times Bold"/>
                        <a:cs typeface="Times Bold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dirty="0" smtClean="0"/>
                        <a:t>高的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43942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400" dirty="0" smtClean="0">
                          <a:latin typeface="Times Bold"/>
                          <a:cs typeface="Times Bold"/>
                        </a:rPr>
                        <a:t>Sky-high </a:t>
                      </a:r>
                      <a:endParaRPr lang="zh-CN" altLang="en-US" sz="1400" dirty="0">
                        <a:latin typeface="Times Bold"/>
                        <a:cs typeface="Times Bold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dirty="0" smtClean="0"/>
                        <a:t>高耸云天的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43815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fr-FR" altLang="zh-CN" sz="1400" kern="1200" dirty="0" err="1" smtClean="0">
                          <a:solidFill>
                            <a:schemeClr val="dk1"/>
                          </a:solidFill>
                          <a:latin typeface="Times Bold"/>
                          <a:ea typeface="+mn-ea"/>
                          <a:cs typeface="Times Bold"/>
                        </a:rPr>
                        <a:t>Statuesque</a:t>
                      </a:r>
                      <a:r>
                        <a:rPr lang="fr-FR" altLang="zh-CN" sz="1400" dirty="0" smtClean="0">
                          <a:latin typeface="Times Bold"/>
                          <a:cs typeface="Times Bold"/>
                        </a:rPr>
                        <a:t> </a:t>
                      </a:r>
                      <a:endParaRPr lang="zh-CN" altLang="en-US" sz="1400" dirty="0">
                        <a:latin typeface="Times Bold"/>
                        <a:cs typeface="Times Bold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fr-FR" sz="1400" dirty="0" smtClean="0"/>
                        <a:t>高大的，庄严的</a:t>
                      </a:r>
                      <a:endParaRPr lang="zh-CN" altLang="en-US" sz="14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43878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1400" dirty="0" smtClean="0">
                          <a:latin typeface="Times Bold"/>
                          <a:cs typeface="Times Bold"/>
                        </a:rPr>
                        <a:t>Grand </a:t>
                      </a:r>
                      <a:endParaRPr lang="zh-CN" altLang="en-US" sz="1400" dirty="0">
                        <a:latin typeface="Times Bold"/>
                        <a:cs typeface="Times Bold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dirty="0" smtClean="0"/>
                        <a:t>雄伟的，高贵的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3" name="文本框 12"/>
          <p:cNvSpPr txBox="1"/>
          <p:nvPr/>
        </p:nvSpPr>
        <p:spPr>
          <a:xfrm>
            <a:off x="407670" y="424815"/>
            <a:ext cx="5139055" cy="922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0" algn="ctr" fontAlgn="auto">
              <a:lnSpc>
                <a:spcPct val="150000"/>
              </a:lnSpc>
            </a:pPr>
            <a:r>
              <a:rPr lang="zh-CN" b="1" dirty="0">
                <a:solidFill>
                  <a:schemeClr val="tx1"/>
                </a:solidFill>
                <a:sym typeface="+mn-ea"/>
              </a:rPr>
              <a:t>挑出3-5个你感兴趣的形容词。利用人工智能列出10个跟这些词汇意思相近的同义词或者近义词</a:t>
            </a:r>
            <a:endParaRPr lang="zh-CN" altLang="en-US" b="1" dirty="0">
              <a:solidFill>
                <a:schemeClr val="tx1"/>
              </a:solidFill>
              <a:sym typeface="+mn-ea"/>
            </a:endParaRPr>
          </a:p>
        </p:txBody>
      </p:sp>
      <p:pic>
        <p:nvPicPr>
          <p:cNvPr id="6" name="图片 5" descr="屏幕快照 2024-06-15 00.02.34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630" y="1765138"/>
            <a:ext cx="4905289" cy="2566827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07670" y="424815"/>
            <a:ext cx="496760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b="1" dirty="0" smtClean="0">
                <a:solidFill>
                  <a:schemeClr val="tx1"/>
                </a:solidFill>
              </a:rPr>
              <a:t>记录在挑战四</a:t>
            </a:r>
            <a:r>
              <a:rPr lang="zh-CN" altLang="en-US" b="1" dirty="0" smtClean="0">
                <a:solidFill>
                  <a:schemeClr val="tx1"/>
                </a:solidFill>
              </a:rPr>
              <a:t>中</a:t>
            </a:r>
            <a:r>
              <a:rPr lang="zh-CN" altLang="zh-CN" b="1" dirty="0" smtClean="0">
                <a:solidFill>
                  <a:schemeClr val="tx1"/>
                </a:solidFill>
              </a:rPr>
              <a:t>使用人工智能帮助自己学习英语</a:t>
            </a:r>
            <a:r>
              <a:rPr lang="zh-CN" altLang="zh-CN" b="1" dirty="0">
                <a:solidFill>
                  <a:schemeClr val="tx1"/>
                </a:solidFill>
              </a:rPr>
              <a:t>，你有什么收获心得。</a:t>
            </a:r>
          </a:p>
        </p:txBody>
      </p:sp>
      <p:cxnSp>
        <p:nvCxnSpPr>
          <p:cNvPr id="9" name="直接连接符 6"/>
          <p:cNvCxnSpPr/>
          <p:nvPr/>
        </p:nvCxnSpPr>
        <p:spPr>
          <a:xfrm>
            <a:off x="5576570" y="2537460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3" name="直接连接符 9"/>
          <p:cNvCxnSpPr/>
          <p:nvPr/>
        </p:nvCxnSpPr>
        <p:spPr>
          <a:xfrm>
            <a:off x="5576570" y="2945593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4" name="直接连接符 10"/>
          <p:cNvCxnSpPr/>
          <p:nvPr/>
        </p:nvCxnSpPr>
        <p:spPr>
          <a:xfrm>
            <a:off x="5576570" y="3368923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5" name="直接连接符 11"/>
          <p:cNvCxnSpPr/>
          <p:nvPr/>
        </p:nvCxnSpPr>
        <p:spPr>
          <a:xfrm>
            <a:off x="5576570" y="3796412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16" name="文本框 15"/>
          <p:cNvSpPr txBox="1"/>
          <p:nvPr/>
        </p:nvSpPr>
        <p:spPr>
          <a:xfrm>
            <a:off x="5500370" y="1483430"/>
            <a:ext cx="4064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/>
              <a:t>心得收获</a:t>
            </a:r>
            <a:r>
              <a:rPr lang="zh-CN" altLang="en-US" dirty="0"/>
              <a:t>：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5485226" y="2057693"/>
            <a:ext cx="6039403" cy="2146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dirty="0" smtClean="0"/>
              <a:t>在记忆单词方面，</a:t>
            </a:r>
            <a:r>
              <a:rPr kumimoji="1" lang="en-US" altLang="zh-CN" dirty="0" err="1" smtClean="0"/>
              <a:t>chatGPT</a:t>
            </a:r>
            <a:r>
              <a:rPr kumimoji="1" lang="zh-CN" altLang="en-US" dirty="0" smtClean="0"/>
              <a:t>发挥了很大作用，可以根据我提供的单词给出生动有趣的解释和记忆方法，或者通过构建情境等方式让我对单词的印象更加深刻，在近义词的使用上，他能快速准确的提供多种选择，并给出不同应用场景解释和例句，能够让我很直观的感受每个单词的应用效果。</a:t>
            </a:r>
            <a:endParaRPr kumimoji="1" lang="zh-CN" altLang="en-US" dirty="0"/>
          </a:p>
        </p:txBody>
      </p:sp>
      <p:cxnSp>
        <p:nvCxnSpPr>
          <p:cNvPr id="20" name="直接连接符 11"/>
          <p:cNvCxnSpPr/>
          <p:nvPr/>
        </p:nvCxnSpPr>
        <p:spPr>
          <a:xfrm>
            <a:off x="5576570" y="4184434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21" name="直接连接符 11"/>
          <p:cNvCxnSpPr/>
          <p:nvPr/>
        </p:nvCxnSpPr>
        <p:spPr>
          <a:xfrm>
            <a:off x="5576570" y="4607731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9865" y="215900"/>
            <a:ext cx="11812905" cy="6405245"/>
          </a:xfrm>
          <a:prstGeom prst="rect">
            <a:avLst/>
          </a:prstGeom>
          <a:noFill/>
          <a:ln w="22225"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07670" y="424815"/>
            <a:ext cx="4967605" cy="5987415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b="1">
                <a:solidFill>
                  <a:schemeClr val="tx1"/>
                </a:solidFill>
              </a:rPr>
              <a:t>记录在使用人工智能帮助自己学习英语，你还有什么收获心得。</a:t>
            </a:r>
          </a:p>
        </p:txBody>
      </p:sp>
      <p:cxnSp>
        <p:nvCxnSpPr>
          <p:cNvPr id="9" name="直接连接符 6"/>
          <p:cNvCxnSpPr/>
          <p:nvPr/>
        </p:nvCxnSpPr>
        <p:spPr>
          <a:xfrm>
            <a:off x="5576570" y="2537460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3" name="直接连接符 9"/>
          <p:cNvCxnSpPr/>
          <p:nvPr/>
        </p:nvCxnSpPr>
        <p:spPr>
          <a:xfrm>
            <a:off x="5576570" y="2945593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4" name="直接连接符 10"/>
          <p:cNvCxnSpPr/>
          <p:nvPr/>
        </p:nvCxnSpPr>
        <p:spPr>
          <a:xfrm>
            <a:off x="5576570" y="3368923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5" name="直接连接符 11"/>
          <p:cNvCxnSpPr/>
          <p:nvPr/>
        </p:nvCxnSpPr>
        <p:spPr>
          <a:xfrm>
            <a:off x="5576570" y="3796412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16" name="文本框 15"/>
          <p:cNvSpPr txBox="1"/>
          <p:nvPr/>
        </p:nvSpPr>
        <p:spPr>
          <a:xfrm>
            <a:off x="5500370" y="1483430"/>
            <a:ext cx="4064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/>
              <a:t>心得收获</a:t>
            </a:r>
            <a:r>
              <a:rPr lang="zh-CN" altLang="en-US" dirty="0"/>
              <a:t>：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5485226" y="2057693"/>
            <a:ext cx="6039403" cy="3808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dirty="0" smtClean="0"/>
              <a:t>我尝试了与</a:t>
            </a:r>
            <a:r>
              <a:rPr kumimoji="1" lang="en-US" altLang="zh-CN" dirty="0" smtClean="0"/>
              <a:t>Chat GPT</a:t>
            </a:r>
            <a:r>
              <a:rPr kumimoji="1" lang="zh-CN" altLang="en-US" dirty="0" smtClean="0"/>
              <a:t>进行对话练习，让我仿佛置身真实的交流场景中，它能及时回应并纠正我的错误，促使我不断改进，快速提升表达能力，我还让</a:t>
            </a:r>
            <a:r>
              <a:rPr kumimoji="1" lang="en-US" altLang="zh-CN" dirty="0" smtClean="0"/>
              <a:t>Chat GPT</a:t>
            </a:r>
            <a:r>
              <a:rPr kumimoji="1" lang="zh-CN" altLang="en-US" dirty="0" smtClean="0"/>
              <a:t>给我出了几道高中水平的选择题，面对错题依然能解答的完美无缺，我觉得自从使用了</a:t>
            </a:r>
            <a:r>
              <a:rPr kumimoji="1" lang="en-US" altLang="zh-CN" dirty="0" smtClean="0"/>
              <a:t>Chat GPT </a:t>
            </a:r>
            <a:r>
              <a:rPr kumimoji="1" lang="zh-CN" altLang="en-US" dirty="0" smtClean="0"/>
              <a:t>让我更愿意主动开口用英文与它交流</a:t>
            </a:r>
            <a:r>
              <a:rPr kumimoji="1" lang="zh-CN" altLang="zh-CN" dirty="0"/>
              <a:t>。</a:t>
            </a:r>
            <a:endParaRPr kumimoji="1" lang="zh-CN" altLang="en-US" dirty="0" smtClean="0"/>
          </a:p>
          <a:p>
            <a:pPr>
              <a:lnSpc>
                <a:spcPct val="150000"/>
              </a:lnSpc>
            </a:pPr>
            <a:r>
              <a:rPr kumimoji="1" lang="zh-CN" altLang="en-US" dirty="0" smtClean="0"/>
              <a:t>总之，</a:t>
            </a:r>
            <a:r>
              <a:rPr kumimoji="1" lang="en-US" altLang="zh-CN" dirty="0"/>
              <a:t>C</a:t>
            </a:r>
            <a:r>
              <a:rPr kumimoji="1" lang="en-US" altLang="zh-CN" dirty="0" smtClean="0"/>
              <a:t>hat GPT </a:t>
            </a:r>
            <a:r>
              <a:rPr kumimoji="1" lang="zh-CN" altLang="en-US" dirty="0" smtClean="0"/>
              <a:t>为我提供了一种高效、便捷学习英语的方式，它就像一位老师，引导我在英语学习的道路上不断进步和突破。</a:t>
            </a:r>
            <a:endParaRPr kumimoji="1" lang="en-US" altLang="zh-CN" dirty="0" smtClean="0"/>
          </a:p>
        </p:txBody>
      </p:sp>
      <p:cxnSp>
        <p:nvCxnSpPr>
          <p:cNvPr id="18" name="直接连接符 11"/>
          <p:cNvCxnSpPr/>
          <p:nvPr/>
        </p:nvCxnSpPr>
        <p:spPr>
          <a:xfrm>
            <a:off x="5576570" y="4184434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20" name="直接连接符 11"/>
          <p:cNvCxnSpPr/>
          <p:nvPr/>
        </p:nvCxnSpPr>
        <p:spPr>
          <a:xfrm>
            <a:off x="5576570" y="4607731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21" name="直接连接符 11"/>
          <p:cNvCxnSpPr/>
          <p:nvPr/>
        </p:nvCxnSpPr>
        <p:spPr>
          <a:xfrm>
            <a:off x="5576570" y="5019270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22" name="直接连接符 11"/>
          <p:cNvCxnSpPr/>
          <p:nvPr/>
        </p:nvCxnSpPr>
        <p:spPr>
          <a:xfrm>
            <a:off x="5576570" y="5442567"/>
            <a:ext cx="614553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PP_MARK_KEY" val="63df14a2-cbe6-453f-aea2-f0de5195abc5"/>
  <p:tag name="COMMONDATA" val="eyJoZGlkIjoiNWM3MTkwMmU5OWQ1YzYxYzM1MGVkYTcyYTg0MTE1MGEifQ=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90149efd-d271-4157-91d0-f0efb5536918}"/>
  <p:tag name="TABLE_ENDDRAG_ORIGIN_RECT" val="353*435"/>
  <p:tag name="TABLE_ENDDRAG_RECT" val="516*48*353*43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a57fce91-1ad6-4570-b829-c0459b7a6432}"/>
  <p:tag name="TABLE_ENDDRAG_ORIGIN_RECT" val="300*270"/>
  <p:tag name="TABLE_ENDDRAG_RECT" val="507*48*300*27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a57fce91-1ad6-4570-b829-c0459b7a6432}"/>
  <p:tag name="TABLE_ENDDRAG_ORIGIN_RECT" val="300*270"/>
  <p:tag name="TABLE_ENDDRAG_RECT" val="507*48*300*27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a57fce91-1ad6-4570-b829-c0459b7a6432}"/>
  <p:tag name="TABLE_ENDDRAG_ORIGIN_RECT" val="300*270"/>
  <p:tag name="TABLE_ENDDRAG_RECT" val="507*48*300*27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a57fce91-1ad6-4570-b829-c0459b7a6432}"/>
  <p:tag name="TABLE_ENDDRAG_ORIGIN_RECT" val="300*270"/>
  <p:tag name="TABLE_ENDDRAG_RECT" val="507*48*300*27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a57fce91-1ad6-4570-b829-c0459b7a6432}"/>
  <p:tag name="TABLE_ENDDRAG_ORIGIN_RECT" val="300*270"/>
  <p:tag name="TABLE_ENDDRAG_RECT" val="507*48*300*27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a57fce91-1ad6-4570-b829-c0459b7a6432}"/>
  <p:tag name="TABLE_ENDDRAG_ORIGIN_RECT" val="300*270"/>
  <p:tag name="TABLE_ENDDRAG_RECT" val="507*48*300*27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a57fce91-1ad6-4570-b829-c0459b7a6432}"/>
  <p:tag name="TABLE_ENDDRAG_ORIGIN_RECT" val="300*270"/>
  <p:tag name="TABLE_ENDDRAG_RECT" val="507*48*300*27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a57fce91-1ad6-4570-b829-c0459b7a6432}"/>
  <p:tag name="TABLE_ENDDRAG_ORIGIN_RECT" val="300*270"/>
  <p:tag name="TABLE_ENDDRAG_RECT" val="507*48*300*27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a57fce91-1ad6-4570-b829-c0459b7a6432}"/>
  <p:tag name="TABLE_ENDDRAG_ORIGIN_RECT" val="300*270"/>
  <p:tag name="TABLE_ENDDRAG_RECT" val="507*48*300*27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a57fce91-1ad6-4570-b829-c0459b7a6432}"/>
  <p:tag name="TABLE_ENDDRAG_ORIGIN_RECT" val="300*270"/>
  <p:tag name="TABLE_ENDDRAG_RECT" val="507*48*300*27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9422a2b8-6a67-447a-9c4c-9bbbd435520c}"/>
  <p:tag name="TABLE_ENDDRAG_ORIGIN_RECT" val="353*435"/>
  <p:tag name="TABLE_ENDDRAG_RECT" val="516*48*353*43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e068123c-c8c9-4ba0-8b61-ee2285ba7085}"/>
  <p:tag name="TABLE_ENDDRAG_ORIGIN_RECT" val="353*435"/>
  <p:tag name="TABLE_ENDDRAG_RECT" val="516*48*353*43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e068123c-c8c9-4ba0-8b61-ee2285ba7085}"/>
  <p:tag name="TABLE_ENDDRAG_ORIGIN_RECT" val="353*435"/>
  <p:tag name="TABLE_ENDDRAG_RECT" val="516*48*353*43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e068123c-c8c9-4ba0-8b61-ee2285ba7085}"/>
  <p:tag name="TABLE_ENDDRAG_ORIGIN_RECT" val="353*435"/>
  <p:tag name="TABLE_ENDDRAG_RECT" val="516*48*353*43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e068123c-c8c9-4ba0-8b61-ee2285ba7085}"/>
  <p:tag name="TABLE_ENDDRAG_ORIGIN_RECT" val="353*435"/>
  <p:tag name="TABLE_ENDDRAG_RECT" val="516*48*353*43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918a407f-0a0b-41a6-8aff-70f248b2ae99}"/>
  <p:tag name="TABLE_ENDDRAG_ORIGIN_RECT" val="172*402"/>
  <p:tag name="TABLE_ENDDRAG_RECT" val="527*77*172*40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4f581415-fb70-423e-b16d-1920cab63eb5}"/>
  <p:tag name="TABLE_ENDDRAG_ORIGIN_RECT" val="161*402"/>
  <p:tag name="TABLE_ENDDRAG_RECT" val="715*77*161*402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5e370851-2666-4e04-aa7f-270f7f657d4e}"/>
  <p:tag name="TABLE_ENDDRAG_ORIGIN_RECT" val="172*402"/>
  <p:tag name="TABLE_ENDDRAG_RECT" val="527*77*172*40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6c6c54b9-06da-4fb0-96e0-56e2d6ffb278}"/>
  <p:tag name="TABLE_ENDDRAG_ORIGIN_RECT" val="172*185"/>
  <p:tag name="TABLE_ENDDRAG_RECT" val="703*77*172*185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71bf7364-2ffd-45fb-a9f0-6d09007a7774}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5e370851-2666-4e04-aa7f-270f7f657d4e}"/>
  <p:tag name="TABLE_ENDDRAG_ORIGIN_RECT" val="322*398"/>
  <p:tag name="TABLE_ENDDRAG_RECT" val="552*85*322*398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5e370851-2666-4e04-aa7f-270f7f657d4e}"/>
  <p:tag name="TABLE_ENDDRAG_ORIGIN_RECT" val="322*398"/>
  <p:tag name="TABLE_ENDDRAG_RECT" val="552*85*322*398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5e370851-2666-4e04-aa7f-270f7f657d4e}"/>
  <p:tag name="TABLE_ENDDRAG_ORIGIN_RECT" val="322*398"/>
  <p:tag name="TABLE_ENDDRAG_RECT" val="552*85*322*398"/>
</p:tagLst>
</file>

<file path=ppt/theme/theme1.xml><?xml version="1.0" encoding="utf-8"?>
<a:theme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12335704</TotalTime>
  <Words>1172</Words>
  <Application>Microsoft Macintosh PowerPoint</Application>
  <PresentationFormat>自定义</PresentationFormat>
  <Paragraphs>329</Paragraphs>
  <Slides>23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24" baseType="lpstr">
      <vt:lpstr>WPS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</dc:creator>
  <cp:lastModifiedBy>位</cp:lastModifiedBy>
  <cp:revision>95</cp:revision>
  <dcterms:created xsi:type="dcterms:W3CDTF">2023-08-09T12:44:00Z</dcterms:created>
  <dcterms:modified xsi:type="dcterms:W3CDTF">2024-06-15T02:01:34Z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AEA3155EA70945E3B6617D71FD9C0165_13</vt:lpwstr>
  </property>
  <property fmtid="{D5CDD505-2E9C-101B-9397-08002B2CF9AE}" pid="3" name="KSOProductBuildVer">
    <vt:lpwstr>2052-12.1.0.16729</vt:lpwstr>
  </property>
</Properties>
</file>