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63" r:id="rId3"/>
    <p:sldId id="258" r:id="rId4"/>
    <p:sldId id="269" r:id="rId5"/>
    <p:sldId id="266" r:id="rId6"/>
    <p:sldId id="265" r:id="rId7"/>
  </p:sldIdLst>
  <p:sldSz cx="12192000" cy="6858000"/>
  <p:notesSz cx="6858000" cy="9144000"/>
  <p:custDataLst>
    <p:tags r:id="rId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挑战一" id="{A31D9F9C-737C-478E-91C7-959F2155D6A0}">
          <p14:sldIdLst>
            <p14:sldId id="257"/>
            <p14:sldId id="263"/>
            <p14:sldId id="258"/>
            <p14:sldId id="269"/>
          </p14:sldIdLst>
        </p14:section>
        <p14:section name="挑战二" id="{FFEE09C3-1FBF-4795-BAB9-4957A5652DE7}">
          <p14:sldIdLst>
            <p14:sldId id="266"/>
          </p14:sldIdLst>
        </p14:section>
        <p14:section name="本次挑战收获" id="{B544255F-71A4-41CD-ACFC-CEFFDAE65A5D}">
          <p14:sldIdLst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22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2024/6/4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104255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6557010" y="989965"/>
          <a:ext cx="2190750" cy="51098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10" name="表格 9"/>
          <p:cNvGraphicFramePr/>
          <p:nvPr>
            <p:custDataLst>
              <p:tags r:id="rId2"/>
            </p:custDataLst>
          </p:nvPr>
        </p:nvGraphicFramePr>
        <p:xfrm>
          <a:off x="8940165" y="989965"/>
          <a:ext cx="2052320" cy="51098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6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6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715" y="1673860"/>
            <a:ext cx="4926965" cy="3519170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609600" y="621665"/>
            <a:ext cx="473519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 u="sng" dirty="0">
                <a:sym typeface="+mn-ea"/>
              </a:rPr>
              <a:t>让大语言模型帮助你列出带有</a:t>
            </a:r>
            <a:r>
              <a:rPr lang="en-US" altLang="zh-CN" b="1" u="sng" dirty="0">
                <a:sym typeface="+mn-ea"/>
              </a:rPr>
              <a:t>“oo”</a:t>
            </a:r>
            <a:r>
              <a:rPr lang="zh-CN" altLang="en-US" b="1" u="sng" dirty="0">
                <a:sym typeface="+mn-ea"/>
              </a:rPr>
              <a:t>的英文单词</a:t>
            </a:r>
            <a:endParaRPr lang="zh-CN" altLang="en-US" u="sng"/>
          </a:p>
        </p:txBody>
      </p:sp>
      <p:sp>
        <p:nvSpPr>
          <p:cNvPr id="13" name="文本框 12"/>
          <p:cNvSpPr txBox="1"/>
          <p:nvPr/>
        </p:nvSpPr>
        <p:spPr>
          <a:xfrm>
            <a:off x="513715" y="1305560"/>
            <a:ext cx="1122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sz="1400" b="1">
                <a:sym typeface="+mn-ea"/>
              </a:rPr>
              <a:t>案例参考</a:t>
            </a:r>
            <a:r>
              <a:rPr lang="zh-CN" b="1">
                <a:sym typeface="+mn-ea"/>
              </a:rPr>
              <a:t>：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13715" y="5577840"/>
            <a:ext cx="4805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sz="1400" b="1">
                <a:highlight>
                  <a:srgbClr val="FFFF00"/>
                </a:highlight>
                <a:sym typeface="+mn-ea"/>
              </a:rPr>
              <a:t>注：上方图片是参考图，请将你自己与大语言模型交流后的</a:t>
            </a:r>
          </a:p>
          <a:p>
            <a:r>
              <a:rPr lang="zh-CN" sz="1400" b="1">
                <a:highlight>
                  <a:srgbClr val="FFFF00"/>
                </a:highlight>
                <a:sym typeface="+mn-ea"/>
              </a:rPr>
              <a:t>有效截图添加在上方。</a:t>
            </a:r>
            <a:endParaRPr lang="zh-CN" altLang="en-US" sz="1400" b="1">
              <a:highlight>
                <a:srgbClr val="FFFF00"/>
              </a:highlight>
              <a:sym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2606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104255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</a:rPr>
              <a:t>案例方法参考：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7670" y="43497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b="1" u="sng" dirty="0">
                <a:solidFill>
                  <a:schemeClr val="tx1"/>
                </a:solidFill>
                <a:sym typeface="+mn-ea"/>
              </a:rPr>
              <a:t>大语言模型如何帮助你更好的记忆这些单词</a:t>
            </a: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207125" y="1044575"/>
            <a:ext cx="5045075" cy="456628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326505" y="5751195"/>
            <a:ext cx="4805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sz="1400" b="1">
                <a:highlight>
                  <a:srgbClr val="FFFF00"/>
                </a:highlight>
                <a:sym typeface="+mn-ea"/>
              </a:rPr>
              <a:t>注：上方图片是参考图，请将你自己与大语言模型交流后的</a:t>
            </a:r>
          </a:p>
          <a:p>
            <a:pPr algn="l"/>
            <a:r>
              <a:rPr lang="zh-CN" sz="1400" b="1">
                <a:highlight>
                  <a:srgbClr val="FFFF00"/>
                </a:highlight>
                <a:sym typeface="+mn-ea"/>
              </a:rPr>
              <a:t>有效截图添加在上方。</a:t>
            </a:r>
            <a:endParaRPr lang="zh-CN" altLang="en-US" sz="1400" b="1">
              <a:highlight>
                <a:srgbClr val="FFFF00"/>
              </a:highlight>
              <a:sym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6557010" y="989965"/>
          <a:ext cx="2190750" cy="2358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0" name="表格 9"/>
          <p:cNvGraphicFramePr/>
          <p:nvPr>
            <p:custDataLst>
              <p:tags r:id="rId2"/>
            </p:custDataLst>
          </p:nvPr>
        </p:nvGraphicFramePr>
        <p:xfrm>
          <a:off x="8940165" y="989965"/>
          <a:ext cx="2192020" cy="2358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6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60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3" name="表格 2"/>
          <p:cNvGraphicFramePr/>
          <p:nvPr>
            <p:custDataLst>
              <p:tags r:id="rId3"/>
            </p:custDataLst>
          </p:nvPr>
        </p:nvGraphicFramePr>
        <p:xfrm>
          <a:off x="6557010" y="3562350"/>
          <a:ext cx="2190750" cy="2751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6" name="表格 5"/>
          <p:cNvGraphicFramePr/>
          <p:nvPr>
            <p:custDataLst>
              <p:tags r:id="rId4"/>
            </p:custDataLst>
          </p:nvPr>
        </p:nvGraphicFramePr>
        <p:xfrm>
          <a:off x="8940165" y="3572510"/>
          <a:ext cx="2190750" cy="2751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altLang="en-US" b="1" u="sng" dirty="0">
                <a:sym typeface="+mn-ea"/>
              </a:rPr>
              <a:t>选出另外的3个你想学习的字母组合</a:t>
            </a:r>
            <a:endParaRPr lang="zh-CN" altLang="en-US" b="1" u="sng" dirty="0">
              <a:solidFill>
                <a:schemeClr val="tx1"/>
              </a:solidFill>
              <a:sym typeface="+mn-ea"/>
            </a:endParaRPr>
          </a:p>
          <a:p>
            <a:pPr indent="0" algn="ctr" fontAlgn="auto">
              <a:lnSpc>
                <a:spcPct val="150000"/>
              </a:lnSpc>
            </a:pPr>
            <a:r>
              <a:rPr lang="zh-CN" altLang="en-US" b="1" u="sng" dirty="0">
                <a:sym typeface="+mn-ea"/>
              </a:rPr>
              <a:t>如：</a:t>
            </a:r>
            <a:r>
              <a:rPr lang="en-US" altLang="zh-CN" b="1" u="sng" dirty="0">
                <a:sym typeface="+mn-ea"/>
              </a:rPr>
              <a:t>e</a:t>
            </a:r>
            <a:r>
              <a:rPr lang="zh-CN" altLang="en-US" b="1" u="sng" dirty="0">
                <a:sym typeface="+mn-ea"/>
              </a:rPr>
              <a:t>a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</a:t>
            </a:r>
            <a:r>
              <a:rPr lang="en-US" altLang="zh-CN" b="1" u="sng" dirty="0">
                <a:sym typeface="+mn-ea"/>
              </a:rPr>
              <a:t> e</a:t>
            </a:r>
            <a:r>
              <a:rPr lang="zh-CN" altLang="en-US" b="1" u="sng" dirty="0">
                <a:sym typeface="+mn-ea"/>
              </a:rPr>
              <a:t>e</a:t>
            </a:r>
            <a:r>
              <a:rPr lang="en-US" altLang="zh-CN" b="1" u="sng" dirty="0">
                <a:sym typeface="+mn-ea"/>
              </a:rPr>
              <a:t> , </a:t>
            </a:r>
            <a:r>
              <a:rPr lang="zh-CN" altLang="en-US" b="1" u="sng" dirty="0">
                <a:sym typeface="+mn-ea"/>
              </a:rPr>
              <a:t>au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 au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oi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 ie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 ei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</a:t>
            </a:r>
            <a:r>
              <a:rPr lang="en-US" altLang="zh-CN" b="1" u="sng" dirty="0">
                <a:sym typeface="+mn-ea"/>
              </a:rPr>
              <a:t> e</a:t>
            </a:r>
            <a:r>
              <a:rPr lang="zh-CN" altLang="en-US" b="1" u="sng" dirty="0">
                <a:sym typeface="+mn-ea"/>
              </a:rPr>
              <a:t>y</a:t>
            </a:r>
            <a:r>
              <a:rPr lang="en-US" altLang="zh-CN" b="1" u="sng" dirty="0">
                <a:sym typeface="+mn-ea"/>
              </a:rPr>
              <a:t> , </a:t>
            </a:r>
            <a:r>
              <a:rPr lang="zh-CN" altLang="en-US" b="1" u="sng" dirty="0">
                <a:sym typeface="+mn-ea"/>
              </a:rPr>
              <a:t>ay 等</a:t>
            </a: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46100" y="1489710"/>
            <a:ext cx="1122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sz="1400" b="1">
                <a:sym typeface="+mn-ea"/>
              </a:rPr>
              <a:t>案例参考</a:t>
            </a:r>
            <a:r>
              <a:rPr lang="zh-CN" b="1">
                <a:sym typeface="+mn-ea"/>
              </a:rPr>
              <a:t>：</a:t>
            </a:r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6100" y="1972945"/>
            <a:ext cx="4862195" cy="3637280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546100" y="5890260"/>
            <a:ext cx="4805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sz="1400" b="1">
                <a:highlight>
                  <a:srgbClr val="FFFF00"/>
                </a:highlight>
                <a:sym typeface="+mn-ea"/>
              </a:rPr>
              <a:t>注：上方图片是参考图，请将你自己与大语言模型交流后的</a:t>
            </a:r>
          </a:p>
          <a:p>
            <a:pPr algn="l"/>
            <a:r>
              <a:rPr lang="zh-CN" sz="1400" b="1">
                <a:highlight>
                  <a:srgbClr val="FFFF00"/>
                </a:highlight>
                <a:sym typeface="+mn-ea"/>
              </a:rPr>
              <a:t>有效截图添加在上方。</a:t>
            </a:r>
            <a:endParaRPr lang="zh-CN" altLang="en-US" sz="1400" b="1">
              <a:highlight>
                <a:srgbClr val="FFFF00"/>
              </a:highlight>
              <a:sym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104255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</a:rPr>
              <a:t>案例方法参考：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7670" y="43497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b="1" u="sng" dirty="0">
                <a:solidFill>
                  <a:schemeClr val="tx1"/>
                </a:solidFill>
                <a:sym typeface="+mn-ea"/>
              </a:rPr>
              <a:t>大语言模型如何帮助你更好的记忆这些单词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7795" y="771525"/>
            <a:ext cx="4687570" cy="558355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2450" y="435292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en-US" altLang="zh-CN" b="1" u="sng" dirty="0">
              <a:solidFill>
                <a:schemeClr val="tx1"/>
              </a:solidFill>
              <a:sym typeface="+mn-ea"/>
            </a:endParaRPr>
          </a:p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512150135"/>
              </p:ext>
            </p:extLst>
          </p:nvPr>
        </p:nvGraphicFramePr>
        <p:xfrm>
          <a:off x="6665467" y="215900"/>
          <a:ext cx="4073780" cy="67673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8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75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79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60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原单词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近义词</a:t>
                      </a:r>
                      <a:endParaRPr lang="en-US" altLang="zh-CN"/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同义词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 sz="1800">
                          <a:sym typeface="+mn-ea"/>
                        </a:rPr>
                        <a:t>（差别）</a:t>
                      </a:r>
                      <a:endParaRPr lang="zh-CN" altLang="en-US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1462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buNone/>
                      </a:pPr>
                      <a:endParaRPr lang="en-US" altLang="zh-CN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buNone/>
                      </a:pPr>
                      <a:endParaRPr lang="en-US" altLang="zh-CN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buNone/>
                      </a:pPr>
                      <a:endParaRPr lang="en-US" altLang="zh-CN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buNone/>
                      </a:pPr>
                      <a:endParaRPr lang="en-US" altLang="zh-CN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buNone/>
                      </a:pPr>
                      <a:endParaRPr lang="en-US" altLang="zh-CN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buNone/>
                      </a:pPr>
                      <a:endParaRPr lang="en-US" altLang="zh-CN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long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lengthy -</a:t>
                      </a:r>
                      <a:br>
                        <a:rPr lang="zh-CN" altLang="en-US" dirty="0"/>
                      </a:b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长的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146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prolonged -</a:t>
                      </a:r>
                      <a:br>
                        <a:rPr lang="zh-CN" altLang="en-US" dirty="0"/>
                      </a:b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延长的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146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extended -</a:t>
                      </a:r>
                      <a:br>
                        <a:rPr lang="zh-CN" altLang="en-US" dirty="0"/>
                      </a:b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扩展的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690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elongated -</a:t>
                      </a:r>
                      <a:br>
                        <a:rPr lang="zh-CN" altLang="en-US" dirty="0"/>
                      </a:b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拉长的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146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protracted -</a:t>
                      </a:r>
                      <a:br>
                        <a:rPr lang="zh-CN" altLang="en-US" dirty="0"/>
                      </a:b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拖延的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5146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drawn-out -</a:t>
                      </a:r>
                      <a:br>
                        <a:rPr lang="zh-CN" altLang="en-US" dirty="0"/>
                      </a:b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拉长的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6023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lingering -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持续的</a:t>
                      </a:r>
                      <a:br>
                        <a:rPr lang="zh-CN" altLang="en-US" dirty="0"/>
                      </a:b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05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lasting -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持久的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5146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sustained -</a:t>
                      </a:r>
                      <a:br>
                        <a:rPr lang="zh-CN" altLang="en-US" dirty="0"/>
                      </a:b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持续的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05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enduring -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持久的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6" name="图片 5">
            <a:extLst>
              <a:ext uri="{FF2B5EF4-FFF2-40B4-BE49-F238E27FC236}">
                <a16:creationId xmlns:a16="http://schemas.microsoft.com/office/drawing/2014/main" id="{D75D167A-A7C2-9FA6-FACE-B6711EFAE9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005" y="2538047"/>
            <a:ext cx="5139055" cy="2196274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192EC26F-4FDC-E86D-BD13-6C700CC7D1E4}"/>
              </a:ext>
            </a:extLst>
          </p:cNvPr>
          <p:cNvSpPr txBox="1"/>
          <p:nvPr/>
        </p:nvSpPr>
        <p:spPr>
          <a:xfrm>
            <a:off x="407670" y="1054500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>
                <a:solidFill>
                  <a:schemeClr val="tx1"/>
                </a:solidFill>
                <a:sym typeface="+mn-ea"/>
              </a:rPr>
              <a:t>挑出3-5个你感兴趣的形容词。利用人工智能列出10个跟这些词汇意思相近的同义词或者近义词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7670" y="424815"/>
            <a:ext cx="496760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>
                <a:solidFill>
                  <a:schemeClr val="tx1"/>
                </a:solidFill>
              </a:rPr>
              <a:t>记录在这次使用人工智能帮助自己学习英语词汇的挑战中，你有什么收获心得。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576570" y="253746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576570" y="3133725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5576570" y="379222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576570" y="441960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500370" y="175387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心得收获</a:t>
            </a:r>
            <a:r>
              <a:rPr lang="zh-CN" altLang="en-US"/>
              <a:t>：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PP_MARK_KEY" val="63df14a2-cbe6-453f-aea2-f0de5195abc5"/>
  <p:tag name="COMMONDATA" val="eyJoZGlkIjoiNWM3MTkwMmU5OWQ1YzYxYzM1MGVkYTcyYTg0MTE1MG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172*402"/>
  <p:tag name="TABLE_ENDDRAG_RECT" val="527*77*172*40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c6c54b9-06da-4fb0-96e0-56e2d6ffb278}"/>
  <p:tag name="TABLE_ENDDRAG_ORIGIN_RECT" val="161*402"/>
  <p:tag name="TABLE_ENDDRAG_RECT" val="715*77*161*40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8295,&quot;width&quot;:9165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172*402"/>
  <p:tag name="TABLE_ENDDRAG_RECT" val="527*77*172*40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c6c54b9-06da-4fb0-96e0-56e2d6ffb278}"/>
  <p:tag name="TABLE_ENDDRAG_ORIGIN_RECT" val="172*185"/>
  <p:tag name="TABLE_ENDDRAG_RECT" val="703*77*172*18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71bf7364-2ffd-45fb-a9f0-6d09007a7774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fff572ce-1f41-46d4-8b6d-b12fdfa528f2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296</Words>
  <Application>Microsoft Office PowerPoint</Application>
  <PresentationFormat>宽屏</PresentationFormat>
  <Paragraphs>66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9" baseType="lpstr">
      <vt:lpstr>Arial</vt:lpstr>
      <vt:lpstr>Calibri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dongming 王</cp:lastModifiedBy>
  <cp:revision>13</cp:revision>
  <dcterms:created xsi:type="dcterms:W3CDTF">2023-08-09T12:44:00Z</dcterms:created>
  <dcterms:modified xsi:type="dcterms:W3CDTF">2024-06-04T11:51:17Z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1F5ED5A8CFF94009B64DB746AABC72E9</vt:lpwstr>
  </property>
  <property fmtid="{D5CDD505-2E9C-101B-9397-08002B2CF9AE}" pid="3" name="KSOProductBuildVer">
    <vt:lpwstr>2052-11.1.0.12165</vt:lpwstr>
  </property>
</Properties>
</file>