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63" r:id="rId3"/>
    <p:sldId id="258" r:id="rId4"/>
    <p:sldId id="269" r:id="rId5"/>
    <p:sldId id="267" r:id="rId6"/>
    <p:sldId id="270" r:id="rId7"/>
    <p:sldId id="268" r:id="rId8"/>
    <p:sldId id="265" r:id="rId9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挑战一" id="{A31D9F9C-737C-478E-91C7-959F2155D6A0}">
          <p14:sldIdLst>
            <p14:sldId id="257"/>
            <p14:sldId id="263"/>
            <p14:sldId id="258"/>
            <p14:sldId id="269"/>
          </p14:sldIdLst>
        </p14:section>
        <p14:section name="挑战二" id="{FFEE09C3-1FBF-4795-BAB9-4957A5652DE7}">
          <p14:sldIdLst>
            <p14:sldId id="267"/>
            <p14:sldId id="270"/>
            <p14:sldId id="268"/>
          </p14:sldIdLst>
        </p14:section>
        <p14:section name="本次挑战收获" id="{B544255F-71A4-41CD-ACFC-CEFFDAE65A5D}">
          <p14:sldIdLst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75" d="100"/>
          <a:sy n="175" d="100"/>
        </p:scale>
        <p:origin x="18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126141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29837896"/>
              </p:ext>
            </p:extLst>
          </p:nvPr>
        </p:nvGraphicFramePr>
        <p:xfrm>
          <a:off x="6136573" y="863599"/>
          <a:ext cx="2190750" cy="5109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1. moon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月亮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2. spoon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勺子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3. cool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凉爽的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4. soon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不久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5. pool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游泳池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6. school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学校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7. room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房间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8. root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9. food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食物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10. tool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工具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10" name="表格 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112694086"/>
              </p:ext>
            </p:extLst>
          </p:nvPr>
        </p:nvGraphicFramePr>
        <p:xfrm>
          <a:off x="8472453" y="863599"/>
          <a:ext cx="3205832" cy="5109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97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61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11. stool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凳子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12. fool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傻瓜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13. broom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扫帚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14. scoop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勺子，铲子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15. pool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池塘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16. loom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织布机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17. doom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厄运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18. bloom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开花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19. swoon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昏厥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20. spool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线轴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609600" y="621665"/>
            <a:ext cx="473519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 u="sng" dirty="0">
                <a:sym typeface="+mn-ea"/>
              </a:rPr>
              <a:t>让大语言模型帮助你列出带有</a:t>
            </a:r>
            <a:r>
              <a:rPr lang="en-US" altLang="zh-CN" b="1" u="sng" dirty="0">
                <a:sym typeface="+mn-ea"/>
              </a:rPr>
              <a:t>“oo”</a:t>
            </a:r>
            <a:r>
              <a:rPr lang="zh-CN" altLang="en-US" b="1" u="sng" dirty="0">
                <a:sym typeface="+mn-ea"/>
              </a:rPr>
              <a:t>的英文单词</a:t>
            </a:r>
            <a:endParaRPr lang="zh-CN" altLang="en-US" u="sng"/>
          </a:p>
        </p:txBody>
      </p:sp>
      <p:sp>
        <p:nvSpPr>
          <p:cNvPr id="13" name="文本框 12"/>
          <p:cNvSpPr txBox="1"/>
          <p:nvPr/>
        </p:nvSpPr>
        <p:spPr>
          <a:xfrm>
            <a:off x="513715" y="1305560"/>
            <a:ext cx="1122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1400" b="1">
                <a:sym typeface="+mn-ea"/>
              </a:rPr>
              <a:t>案例参考</a:t>
            </a:r>
            <a:r>
              <a:rPr lang="zh-CN" b="1">
                <a:sym typeface="+mn-ea"/>
              </a:rPr>
              <a:t>：</a:t>
            </a:r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9C952017-FC29-C53F-4ABC-C721DBC697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577" y="1629105"/>
            <a:ext cx="4182564" cy="466384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2606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</a:rPr>
              <a:t>案例方法参考：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7670" y="43497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b="1" u="sng" dirty="0">
                <a:solidFill>
                  <a:schemeClr val="tx1"/>
                </a:solidFill>
                <a:sym typeface="+mn-ea"/>
              </a:rPr>
              <a:t>大语言模型如何帮助你更好的记忆这些单词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E5F8D14B-918E-E857-553E-A588BA1F51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4254" y="890995"/>
            <a:ext cx="2615329" cy="532474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DE7A370-487E-213B-7575-FB4185537F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0961" y="838199"/>
            <a:ext cx="2480144" cy="537754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50122055"/>
              </p:ext>
            </p:extLst>
          </p:nvPr>
        </p:nvGraphicFramePr>
        <p:xfrm>
          <a:off x="6557010" y="989965"/>
          <a:ext cx="2190750" cy="235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bear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熊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tear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泪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fear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害怕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dear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亲爱的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clear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清晰的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" name="表格 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31046912"/>
              </p:ext>
            </p:extLst>
          </p:nvPr>
        </p:nvGraphicFramePr>
        <p:xfrm>
          <a:off x="8940165" y="989965"/>
          <a:ext cx="2192020" cy="235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6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pie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 lie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说谎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tie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领带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die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死亡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fried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油炸的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" name="表格 2"/>
          <p:cNvGraphicFramePr/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92461980"/>
              </p:ext>
            </p:extLst>
          </p:nvPr>
        </p:nvGraphicFramePr>
        <p:xfrm>
          <a:off x="6557010" y="3562350"/>
          <a:ext cx="2190750" cy="2751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eight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八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height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高度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weight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重量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freight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货运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height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高度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6" name="表格 5"/>
          <p:cNvGraphicFramePr/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633452693"/>
              </p:ext>
            </p:extLst>
          </p:nvPr>
        </p:nvGraphicFramePr>
        <p:xfrm>
          <a:off x="8940165" y="3572510"/>
          <a:ext cx="2190750" cy="2724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day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白天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say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way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方式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258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play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玩耍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stay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停留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altLang="en-US" b="1" u="sng" dirty="0">
                <a:sym typeface="+mn-ea"/>
              </a:rPr>
              <a:t>选出另外的3个你想学习的字母组合</a:t>
            </a:r>
            <a:endParaRPr lang="zh-CN" altLang="en-US" b="1" u="sng" dirty="0">
              <a:solidFill>
                <a:schemeClr val="tx1"/>
              </a:solidFill>
              <a:sym typeface="+mn-ea"/>
            </a:endParaRPr>
          </a:p>
          <a:p>
            <a:pPr indent="0" algn="ctr" fontAlgn="auto">
              <a:lnSpc>
                <a:spcPct val="150000"/>
              </a:lnSpc>
            </a:pPr>
            <a:r>
              <a:rPr lang="zh-CN" altLang="en-US" b="1" u="sng" dirty="0">
                <a:sym typeface="+mn-ea"/>
              </a:rPr>
              <a:t>如：</a:t>
            </a:r>
            <a:r>
              <a:rPr lang="en-US" altLang="zh-CN" b="1" u="sng" dirty="0">
                <a:sym typeface="+mn-ea"/>
              </a:rPr>
              <a:t>e</a:t>
            </a:r>
            <a:r>
              <a:rPr lang="zh-CN" altLang="en-US" b="1" u="sng" dirty="0">
                <a:sym typeface="+mn-ea"/>
              </a:rPr>
              <a:t>a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</a:t>
            </a:r>
            <a:r>
              <a:rPr lang="en-US" altLang="zh-CN" b="1" u="sng" dirty="0">
                <a:sym typeface="+mn-ea"/>
              </a:rPr>
              <a:t> e</a:t>
            </a:r>
            <a:r>
              <a:rPr lang="zh-CN" altLang="en-US" b="1" u="sng" dirty="0">
                <a:sym typeface="+mn-ea"/>
              </a:rPr>
              <a:t>e</a:t>
            </a:r>
            <a:r>
              <a:rPr lang="en-US" altLang="zh-CN" b="1" u="sng" dirty="0">
                <a:sym typeface="+mn-ea"/>
              </a:rPr>
              <a:t> , </a:t>
            </a:r>
            <a:r>
              <a:rPr lang="zh-CN" altLang="en-US" b="1" u="sng" dirty="0">
                <a:sym typeface="+mn-ea"/>
              </a:rPr>
              <a:t>au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 au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oi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 ie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 ei</a:t>
            </a:r>
            <a:r>
              <a:rPr lang="en-US" altLang="zh-CN" b="1" u="sng" dirty="0">
                <a:sym typeface="+mn-ea"/>
              </a:rPr>
              <a:t> </a:t>
            </a:r>
            <a:r>
              <a:rPr lang="zh-CN" altLang="en-US" b="1" u="sng" dirty="0">
                <a:sym typeface="+mn-ea"/>
              </a:rPr>
              <a:t>,</a:t>
            </a:r>
            <a:r>
              <a:rPr lang="en-US" altLang="zh-CN" b="1" u="sng" dirty="0">
                <a:sym typeface="+mn-ea"/>
              </a:rPr>
              <a:t> e</a:t>
            </a:r>
            <a:r>
              <a:rPr lang="zh-CN" altLang="en-US" b="1" u="sng" dirty="0">
                <a:sym typeface="+mn-ea"/>
              </a:rPr>
              <a:t>y</a:t>
            </a:r>
            <a:r>
              <a:rPr lang="en-US" altLang="zh-CN" b="1" u="sng" dirty="0">
                <a:sym typeface="+mn-ea"/>
              </a:rPr>
              <a:t> , </a:t>
            </a:r>
            <a:r>
              <a:rPr lang="zh-CN" altLang="en-US" b="1" u="sng" dirty="0">
                <a:sym typeface="+mn-ea"/>
              </a:rPr>
              <a:t>ay 等</a:t>
            </a:r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8C7BC23-44CD-7AD0-DC95-DBFCEE1D9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6770" y="1416096"/>
            <a:ext cx="4264206" cy="493398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42355" y="43497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 dirty="0">
                <a:solidFill>
                  <a:schemeClr val="tx1"/>
                </a:solidFill>
              </a:rPr>
              <a:t>案例方法参考：</a:t>
            </a:r>
            <a:br>
              <a:rPr lang="zh-CN" dirty="0">
                <a:solidFill>
                  <a:schemeClr val="tx1"/>
                </a:solidFill>
              </a:rPr>
            </a:br>
            <a:endParaRPr lang="zh-CN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7670" y="43497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b="1" u="sng" dirty="0">
                <a:solidFill>
                  <a:schemeClr val="tx1"/>
                </a:solidFill>
                <a:sym typeface="+mn-ea"/>
              </a:rPr>
              <a:t>大语言模型如何帮助你更好的记忆这些单词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54DA4A1A-D5A9-7990-1A13-907D7B3CE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2097" y="912086"/>
            <a:ext cx="2366005" cy="512027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30A9AB5C-3C0C-F320-5D87-9796202F9B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7844" y="805066"/>
            <a:ext cx="2540362" cy="549760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0074670"/>
              </p:ext>
            </p:extLst>
          </p:nvPr>
        </p:nvGraphicFramePr>
        <p:xfrm>
          <a:off x="6274797" y="896620"/>
          <a:ext cx="4692561" cy="5351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4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41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4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1728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原单词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  <a:endParaRPr lang="en-US" altLang="zh-CN"/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sz="1800">
                          <a:sym typeface="+mn-ea"/>
                        </a:rPr>
                        <a:t>（差别）</a:t>
                      </a: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298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r>
                        <a:rPr lang="en-US" altLang="zh-CN" dirty="0"/>
                        <a:t>nice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Pleasant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/>
                        <a:t> </a:t>
                      </a: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愉快的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651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Kind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友善的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298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friendly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友好的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432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amiable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和蔼的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298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 likable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可爱的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3651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agreeable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宜人的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298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 charming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迷人的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432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 delightful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令人愉快的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298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affable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和蔼可亲的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3651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congenial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意气相投的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46100" y="4655820"/>
            <a:ext cx="4805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sz="1400" b="1">
                <a:highlight>
                  <a:srgbClr val="FFFF00"/>
                </a:highlight>
                <a:sym typeface="+mn-ea"/>
              </a:rPr>
              <a:t>注：上方图片是参考图，请将你自己与大语言模型交流后的</a:t>
            </a:r>
          </a:p>
          <a:p>
            <a:pPr algn="l"/>
            <a:r>
              <a:rPr lang="zh-CN" sz="1400" b="1">
                <a:highlight>
                  <a:srgbClr val="FFFF00"/>
                </a:highlight>
                <a:sym typeface="+mn-ea"/>
              </a:rPr>
              <a:t>有效截图添加在上方。</a:t>
            </a:r>
            <a:endParaRPr lang="zh-CN" altLang="en-US" sz="1400" b="1">
              <a:highlight>
                <a:srgbClr val="FFFF00"/>
              </a:highlight>
              <a:sym typeface="+mn-ea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3A6C59FF-0366-EC6B-6E00-ADC05B6716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160" y="1555750"/>
            <a:ext cx="5118413" cy="413847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61868032"/>
              </p:ext>
            </p:extLst>
          </p:nvPr>
        </p:nvGraphicFramePr>
        <p:xfrm>
          <a:off x="6296569" y="943701"/>
          <a:ext cx="4926603" cy="52502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9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86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86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0367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原单词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  <a:endParaRPr lang="en-US" altLang="zh-CN"/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sz="1800">
                          <a:sym typeface="+mn-ea"/>
                        </a:rPr>
                        <a:t>（差别）</a:t>
                      </a: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4198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r>
                        <a:rPr lang="en-US" altLang="zh-CN" dirty="0"/>
                        <a:t>great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 excellent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优秀的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485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 fantastic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极好的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198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wonderful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精彩的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551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 amazing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令人惊奇的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4198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 outstanding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杰出的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485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awesome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很棒的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4198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superb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极好的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551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terrific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绝妙的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4198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remarkable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卓越的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485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marvelous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了不起的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8B67E43C-68D4-C7A6-27F3-8D6C847B59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670" y="1738721"/>
            <a:ext cx="5103573" cy="413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550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91881784"/>
              </p:ext>
            </p:extLst>
          </p:nvPr>
        </p:nvGraphicFramePr>
        <p:xfrm>
          <a:off x="6180773" y="796289"/>
          <a:ext cx="5064171" cy="54967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46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34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60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830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原单词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（差别）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0878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r>
                        <a:rPr lang="en-US" altLang="zh-CN" dirty="0"/>
                        <a:t>perfect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 flawless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无瑕疵的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51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ideal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</a:t>
                      </a:r>
                      <a:r>
                        <a:rPr lang="zh-CN" altLang="en-US" dirty="0"/>
                        <a:t>理想的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0878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excellent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优秀的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4066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impeccable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无可挑剔的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0878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superb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极好的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151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faultless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无过失的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0878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supreme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最高的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215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Impeccable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完美的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0878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/>
                        <a:t>pristine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纯净的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22634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/>
                        <a:t>consummate</a:t>
                      </a:r>
                      <a:endParaRPr lang="zh-CN" altLang="en-US" dirty="0"/>
                    </a:p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/>
                        <a:t>- </a:t>
                      </a:r>
                      <a:r>
                        <a:rPr lang="zh-CN" altLang="en-US" dirty="0"/>
                        <a:t>完美无缺的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D2ECC079-7380-1F94-7469-88E907B72B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633" y="1672817"/>
            <a:ext cx="4986607" cy="421091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38467" y="321401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</a:rPr>
              <a:t>记录在这次使用人工智能帮助自己学习英语词汇的挑战中，你有什么收获心得。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cxnSpLocks/>
          </p:cNvCxnSpPr>
          <p:nvPr/>
        </p:nvCxnSpPr>
        <p:spPr>
          <a:xfrm>
            <a:off x="5654674" y="3512598"/>
            <a:ext cx="6098859" cy="4204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cxnSpLocks/>
          </p:cNvCxnSpPr>
          <p:nvPr/>
        </p:nvCxnSpPr>
        <p:spPr>
          <a:xfrm>
            <a:off x="5643482" y="4405498"/>
            <a:ext cx="6121877" cy="4045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cxnSpLocks/>
          </p:cNvCxnSpPr>
          <p:nvPr/>
        </p:nvCxnSpPr>
        <p:spPr>
          <a:xfrm>
            <a:off x="5576570" y="5589814"/>
            <a:ext cx="617696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00370" y="175387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心得收获</a:t>
            </a:r>
            <a:r>
              <a:rPr lang="zh-CN" altLang="en-US"/>
              <a:t>：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FC5A8F3-C10C-6294-026B-99F72AF8BF68}"/>
              </a:ext>
            </a:extLst>
          </p:cNvPr>
          <p:cNvSpPr txBox="1"/>
          <p:nvPr/>
        </p:nvSpPr>
        <p:spPr>
          <a:xfrm>
            <a:off x="5601335" y="2564214"/>
            <a:ext cx="6096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zh-CN" altLang="en-US" dirty="0"/>
              <a:t>使用大语言模型可以帮助我找到发音相同的组合字母，这样我可以更准确地记忆单词的发音，避免发音错误或混淆。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2. </a:t>
            </a:r>
            <a:r>
              <a:rPr lang="zh-CN" altLang="en-US" dirty="0"/>
              <a:t>同义词和近义词的使用也可以帮助我扩大词汇量，丰富         表达能力，使我的语言更加生动和丰富。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3. </a:t>
            </a:r>
            <a:r>
              <a:rPr lang="zh-CN" altLang="en-US" dirty="0"/>
              <a:t>运用大语言模型找组合字母发音相同、同义词、近义词的方法，不仅可以帮助我记忆单词，还可以提高我的学习效率，让学习过程更加轻松愉快。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63df14a2-cbe6-453f-aea2-f0de5195abc5"/>
  <p:tag name="COMMONDATA" val="eyJoZGlkIjoiNWM3MTkwMmU5OWQ1YzYxYzM1MGVkYTcyYTg0MTE1MG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172*402"/>
  <p:tag name="TABLE_ENDDRAG_RECT" val="527*77*172*40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c6c54b9-06da-4fb0-96e0-56e2d6ffb278}"/>
  <p:tag name="TABLE_ENDDRAG_ORIGIN_RECT" val="161*402"/>
  <p:tag name="TABLE_ENDDRAG_RECT" val="715*77*161*40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172*402"/>
  <p:tag name="TABLE_ENDDRAG_RECT" val="527*77*172*40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c6c54b9-06da-4fb0-96e0-56e2d6ffb278}"/>
  <p:tag name="TABLE_ENDDRAG_ORIGIN_RECT" val="172*185"/>
  <p:tag name="TABLE_ENDDRAG_RECT" val="703*77*172*18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71bf7364-2ffd-45fb-a9f0-6d09007a7774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fff572ce-1f41-46d4-8b6d-b12fdfa528f2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1483</TotalTime>
  <Words>668</Words>
  <Application>Microsoft Office PowerPoint</Application>
  <PresentationFormat>宽屏</PresentationFormat>
  <Paragraphs>210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1" baseType="lpstr">
      <vt:lpstr>Arial</vt:lpstr>
      <vt:lpstr>Calibri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yc meng</cp:lastModifiedBy>
  <cp:revision>15</cp:revision>
  <dcterms:created xsi:type="dcterms:W3CDTF">2023-08-09T12:44:00Z</dcterms:created>
  <dcterms:modified xsi:type="dcterms:W3CDTF">2024-06-10T03:12:47Z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1F5ED5A8CFF94009B64DB746AABC72E9</vt:lpwstr>
  </property>
  <property fmtid="{D5CDD505-2E9C-101B-9397-08002B2CF9AE}" pid="3" name="KSOProductBuildVer">
    <vt:lpwstr>2052-11.1.0.12165</vt:lpwstr>
  </property>
</Properties>
</file>