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2"/>
    <p:sldId id="263" r:id="rId3"/>
    <p:sldId id="258" r:id="rId4"/>
    <p:sldId id="269" r:id="rId5"/>
    <p:sldId id="266" r:id="rId6"/>
    <p:sldId id="267" r:id="rId7"/>
    <p:sldId id="268" r:id="rId8"/>
    <p:sldId id="265" r:id="rId9"/>
  </p:sldIdLst>
  <p:sldSz cx="12192000" cy="6858000"/>
  <p:notesSz cx="6858000" cy="9144000"/>
  <p:custDataLst>
    <p:tags r:id="rId1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挑战一" id="{A31D9F9C-737C-478E-91C7-959F2155D6A0}">
          <p14:sldIdLst>
            <p14:sldId id="257"/>
            <p14:sldId id="263"/>
            <p14:sldId id="258"/>
            <p14:sldId id="269"/>
          </p14:sldIdLst>
        </p14:section>
        <p14:section name="挑战二" id="{FFEE09C3-1FBF-4795-BAB9-4957A5652DE7}">
          <p14:sldIdLst>
            <p14:sldId id="266"/>
            <p14:sldId id="267"/>
            <p14:sldId id="268"/>
          </p14:sldIdLst>
        </p14:section>
        <p14:section name="本次挑战收获" id="{B544255F-71A4-41CD-ACFC-CEFFDAE65A5D}">
          <p14:sldIdLst>
            <p14:sldId id="26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4" d="100"/>
          <a:sy n="64" d="100"/>
        </p:scale>
        <p:origin x="718"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2024/6/1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2024/6/1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slideLayout" Target="../slideLayouts/slideLayout2.xml"/><Relationship Id="rId4" Type="http://schemas.openxmlformats.org/officeDocument/2006/relationships/tags" Target="../tags/tag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407670"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b="1" u="sng" dirty="0">
              <a:solidFill>
                <a:schemeClr val="tx1"/>
              </a:solidFill>
              <a:sym typeface="+mn-ea"/>
            </a:endParaRPr>
          </a:p>
        </p:txBody>
      </p:sp>
      <p:sp>
        <p:nvSpPr>
          <p:cNvPr id="8" name="矩形 7"/>
          <p:cNvSpPr/>
          <p:nvPr/>
        </p:nvSpPr>
        <p:spPr>
          <a:xfrm>
            <a:off x="6104255"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zh-CN" b="1">
                <a:solidFill>
                  <a:schemeClr val="tx1"/>
                </a:solidFill>
              </a:rPr>
              <a:t>记录词汇：</a:t>
            </a:r>
            <a:br>
              <a:rPr lang="zh-CN">
                <a:solidFill>
                  <a:schemeClr val="tx1"/>
                </a:solidFill>
              </a:rPr>
            </a:br>
            <a:endParaRPr lang="zh-CN">
              <a:solidFill>
                <a:schemeClr val="tx1"/>
              </a:solidFill>
            </a:endParaRPr>
          </a:p>
        </p:txBody>
      </p:sp>
      <p:graphicFrame>
        <p:nvGraphicFramePr>
          <p:cNvPr id="2" name="表格 1"/>
          <p:cNvGraphicFramePr/>
          <p:nvPr>
            <p:custDataLst>
              <p:tags r:id="rId1"/>
            </p:custDataLst>
            <p:extLst>
              <p:ext uri="{D42A27DB-BD31-4B8C-83A1-F6EECF244321}">
                <p14:modId xmlns:p14="http://schemas.microsoft.com/office/powerpoint/2010/main" val="1656659761"/>
              </p:ext>
            </p:extLst>
          </p:nvPr>
        </p:nvGraphicFramePr>
        <p:xfrm>
          <a:off x="6557010" y="989965"/>
          <a:ext cx="2190750" cy="5109845"/>
        </p:xfrm>
        <a:graphic>
          <a:graphicData uri="http://schemas.openxmlformats.org/drawingml/2006/table">
            <a:tbl>
              <a:tblPr firstRow="1" bandRow="1">
                <a:tableStyleId>{5C22544A-7EE6-4342-B048-85BDC9FD1C3A}</a:tableStyleId>
              </a:tblPr>
              <a:tblGrid>
                <a:gridCol w="1095375">
                  <a:extLst>
                    <a:ext uri="{9D8B030D-6E8A-4147-A177-3AD203B41FA5}">
                      <a16:colId xmlns:a16="http://schemas.microsoft.com/office/drawing/2014/main" val="20000"/>
                    </a:ext>
                  </a:extLst>
                </a:gridCol>
                <a:gridCol w="1095375">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tc>
                <a:tc>
                  <a:txBody>
                    <a:bodyPr/>
                    <a:lstStyle/>
                    <a:p>
                      <a:pPr algn="ctr">
                        <a:buNone/>
                      </a:pPr>
                      <a:r>
                        <a:rPr lang="zh-CN" altLang="en-US"/>
                        <a:t>翻译</a:t>
                      </a:r>
                    </a:p>
                  </a:txBody>
                  <a:tcPr/>
                </a:tc>
                <a:extLst>
                  <a:ext uri="{0D108BD9-81ED-4DB2-BD59-A6C34878D82A}">
                    <a16:rowId xmlns:a16="http://schemas.microsoft.com/office/drawing/2014/main" val="10000"/>
                  </a:ext>
                </a:extLst>
              </a:tr>
              <a:tr h="393065">
                <a:tc>
                  <a:txBody>
                    <a:bodyPr/>
                    <a:lstStyle/>
                    <a:p>
                      <a:pPr algn="ctr">
                        <a:buNone/>
                      </a:pPr>
                      <a:r>
                        <a:rPr lang="en-US" altLang="zh-CN" dirty="0"/>
                        <a:t>spoon</a:t>
                      </a:r>
                      <a:endParaRPr lang="zh-CN" altLang="en-US" dirty="0"/>
                    </a:p>
                  </a:txBody>
                  <a:tcPr/>
                </a:tc>
                <a:tc>
                  <a:txBody>
                    <a:bodyPr/>
                    <a:lstStyle/>
                    <a:p>
                      <a:pPr algn="ctr">
                        <a:buNone/>
                      </a:pPr>
                      <a:r>
                        <a:rPr lang="zh-CN" altLang="en-US" dirty="0"/>
                        <a:t>勺子</a:t>
                      </a:r>
                    </a:p>
                  </a:txBody>
                  <a:tcPr/>
                </a:tc>
                <a:extLst>
                  <a:ext uri="{0D108BD9-81ED-4DB2-BD59-A6C34878D82A}">
                    <a16:rowId xmlns:a16="http://schemas.microsoft.com/office/drawing/2014/main" val="10001"/>
                  </a:ext>
                </a:extLst>
              </a:tr>
              <a:tr h="393065">
                <a:tc>
                  <a:txBody>
                    <a:bodyPr/>
                    <a:lstStyle/>
                    <a:p>
                      <a:pPr algn="ctr">
                        <a:buNone/>
                      </a:pPr>
                      <a:r>
                        <a:rPr lang="en-US" altLang="zh-CN" dirty="0"/>
                        <a:t>moon</a:t>
                      </a:r>
                      <a:endParaRPr lang="zh-CN" altLang="en-US" dirty="0"/>
                    </a:p>
                  </a:txBody>
                  <a:tcPr/>
                </a:tc>
                <a:tc>
                  <a:txBody>
                    <a:bodyPr/>
                    <a:lstStyle/>
                    <a:p>
                      <a:pPr algn="ctr">
                        <a:buNone/>
                      </a:pPr>
                      <a:r>
                        <a:rPr lang="zh-CN" altLang="en-US" dirty="0"/>
                        <a:t>月亮</a:t>
                      </a:r>
                    </a:p>
                  </a:txBody>
                  <a:tcPr/>
                </a:tc>
                <a:extLst>
                  <a:ext uri="{0D108BD9-81ED-4DB2-BD59-A6C34878D82A}">
                    <a16:rowId xmlns:a16="http://schemas.microsoft.com/office/drawing/2014/main" val="10002"/>
                  </a:ext>
                </a:extLst>
              </a:tr>
              <a:tr h="393065">
                <a:tc>
                  <a:txBody>
                    <a:bodyPr/>
                    <a:lstStyle/>
                    <a:p>
                      <a:pPr algn="ctr">
                        <a:buNone/>
                      </a:pPr>
                      <a:r>
                        <a:rPr lang="en-US" altLang="zh-CN" dirty="0"/>
                        <a:t>boot</a:t>
                      </a:r>
                      <a:endParaRPr lang="zh-CN" altLang="en-US" dirty="0"/>
                    </a:p>
                  </a:txBody>
                  <a:tcPr/>
                </a:tc>
                <a:tc>
                  <a:txBody>
                    <a:bodyPr/>
                    <a:lstStyle/>
                    <a:p>
                      <a:pPr algn="ctr">
                        <a:buNone/>
                      </a:pPr>
                      <a:r>
                        <a:rPr lang="zh-CN" altLang="en-US" dirty="0"/>
                        <a:t>靴子</a:t>
                      </a:r>
                    </a:p>
                  </a:txBody>
                  <a:tcPr/>
                </a:tc>
                <a:extLst>
                  <a:ext uri="{0D108BD9-81ED-4DB2-BD59-A6C34878D82A}">
                    <a16:rowId xmlns:a16="http://schemas.microsoft.com/office/drawing/2014/main" val="10003"/>
                  </a:ext>
                </a:extLst>
              </a:tr>
              <a:tr h="393065">
                <a:tc>
                  <a:txBody>
                    <a:bodyPr/>
                    <a:lstStyle/>
                    <a:p>
                      <a:pPr algn="ctr">
                        <a:buNone/>
                      </a:pPr>
                      <a:r>
                        <a:rPr lang="en-US" altLang="zh-CN" dirty="0"/>
                        <a:t>Cool</a:t>
                      </a:r>
                      <a:endParaRPr lang="zh-CN" altLang="en-US" dirty="0"/>
                    </a:p>
                  </a:txBody>
                  <a:tcPr/>
                </a:tc>
                <a:tc>
                  <a:txBody>
                    <a:bodyPr/>
                    <a:lstStyle/>
                    <a:p>
                      <a:pPr algn="ctr">
                        <a:buNone/>
                      </a:pPr>
                      <a:r>
                        <a:rPr lang="zh-CN" altLang="en-US" dirty="0"/>
                        <a:t>凉快</a:t>
                      </a:r>
                    </a:p>
                  </a:txBody>
                  <a:tcPr/>
                </a:tc>
                <a:extLst>
                  <a:ext uri="{0D108BD9-81ED-4DB2-BD59-A6C34878D82A}">
                    <a16:rowId xmlns:a16="http://schemas.microsoft.com/office/drawing/2014/main" val="10004"/>
                  </a:ext>
                </a:extLst>
              </a:tr>
              <a:tr h="393065">
                <a:tc>
                  <a:txBody>
                    <a:bodyPr/>
                    <a:lstStyle/>
                    <a:p>
                      <a:pPr algn="ctr">
                        <a:buNone/>
                      </a:pPr>
                      <a:r>
                        <a:rPr lang="en-US" altLang="zh-CN" dirty="0"/>
                        <a:t>Room</a:t>
                      </a:r>
                      <a:endParaRPr lang="zh-CN" altLang="en-US" dirty="0"/>
                    </a:p>
                  </a:txBody>
                  <a:tcPr/>
                </a:tc>
                <a:tc>
                  <a:txBody>
                    <a:bodyPr/>
                    <a:lstStyle/>
                    <a:p>
                      <a:pPr algn="ctr">
                        <a:buNone/>
                      </a:pPr>
                      <a:r>
                        <a:rPr lang="zh-CN" altLang="en-US" dirty="0"/>
                        <a:t>房间</a:t>
                      </a:r>
                    </a:p>
                  </a:txBody>
                  <a:tcPr/>
                </a:tc>
                <a:extLst>
                  <a:ext uri="{0D108BD9-81ED-4DB2-BD59-A6C34878D82A}">
                    <a16:rowId xmlns:a16="http://schemas.microsoft.com/office/drawing/2014/main" val="10005"/>
                  </a:ext>
                </a:extLst>
              </a:tr>
              <a:tr h="393065">
                <a:tc>
                  <a:txBody>
                    <a:bodyPr/>
                    <a:lstStyle/>
                    <a:p>
                      <a:pPr algn="ctr">
                        <a:buNone/>
                      </a:pPr>
                      <a:r>
                        <a:rPr lang="en-US" altLang="zh-CN" dirty="0"/>
                        <a:t>Broom</a:t>
                      </a:r>
                      <a:endParaRPr lang="zh-CN" altLang="en-US" dirty="0"/>
                    </a:p>
                  </a:txBody>
                  <a:tcPr/>
                </a:tc>
                <a:tc>
                  <a:txBody>
                    <a:bodyPr/>
                    <a:lstStyle/>
                    <a:p>
                      <a:pPr algn="ctr">
                        <a:buNone/>
                      </a:pPr>
                      <a:r>
                        <a:rPr lang="zh-CN" altLang="en-US" dirty="0"/>
                        <a:t>扫帚</a:t>
                      </a:r>
                    </a:p>
                  </a:txBody>
                  <a:tcPr/>
                </a:tc>
                <a:extLst>
                  <a:ext uri="{0D108BD9-81ED-4DB2-BD59-A6C34878D82A}">
                    <a16:rowId xmlns:a16="http://schemas.microsoft.com/office/drawing/2014/main" val="10006"/>
                  </a:ext>
                </a:extLst>
              </a:tr>
              <a:tr h="393065">
                <a:tc>
                  <a:txBody>
                    <a:bodyPr/>
                    <a:lstStyle/>
                    <a:p>
                      <a:pPr algn="ctr">
                        <a:buNone/>
                      </a:pPr>
                      <a:r>
                        <a:rPr lang="en-US" altLang="zh-CN" dirty="0"/>
                        <a:t>zoom</a:t>
                      </a:r>
                      <a:endParaRPr lang="zh-CN" altLang="en-US" dirty="0"/>
                    </a:p>
                  </a:txBody>
                  <a:tcPr/>
                </a:tc>
                <a:tc>
                  <a:txBody>
                    <a:bodyPr/>
                    <a:lstStyle/>
                    <a:p>
                      <a:pPr algn="ctr">
                        <a:buNone/>
                      </a:pPr>
                      <a:r>
                        <a:rPr lang="zh-CN" altLang="en-US" dirty="0"/>
                        <a:t>猛冲</a:t>
                      </a:r>
                    </a:p>
                  </a:txBody>
                  <a:tcPr/>
                </a:tc>
                <a:extLst>
                  <a:ext uri="{0D108BD9-81ED-4DB2-BD59-A6C34878D82A}">
                    <a16:rowId xmlns:a16="http://schemas.microsoft.com/office/drawing/2014/main" val="10007"/>
                  </a:ext>
                </a:extLst>
              </a:tr>
              <a:tr h="393065">
                <a:tc>
                  <a:txBody>
                    <a:bodyPr/>
                    <a:lstStyle/>
                    <a:p>
                      <a:pPr algn="ctr">
                        <a:buNone/>
                      </a:pPr>
                      <a:r>
                        <a:rPr lang="en-US" altLang="zh-CN" dirty="0"/>
                        <a:t>Pool</a:t>
                      </a:r>
                      <a:endParaRPr lang="zh-CN" altLang="en-US" dirty="0"/>
                    </a:p>
                  </a:txBody>
                  <a:tcPr/>
                </a:tc>
                <a:tc>
                  <a:txBody>
                    <a:bodyPr/>
                    <a:lstStyle/>
                    <a:p>
                      <a:pPr algn="ctr">
                        <a:buNone/>
                      </a:pPr>
                      <a:r>
                        <a:rPr lang="zh-CN" altLang="en-US" dirty="0"/>
                        <a:t>游泳池</a:t>
                      </a:r>
                    </a:p>
                  </a:txBody>
                  <a:tcPr/>
                </a:tc>
                <a:extLst>
                  <a:ext uri="{0D108BD9-81ED-4DB2-BD59-A6C34878D82A}">
                    <a16:rowId xmlns:a16="http://schemas.microsoft.com/office/drawing/2014/main" val="10008"/>
                  </a:ext>
                </a:extLst>
              </a:tr>
              <a:tr h="393065">
                <a:tc>
                  <a:txBody>
                    <a:bodyPr/>
                    <a:lstStyle/>
                    <a:p>
                      <a:pPr algn="ctr">
                        <a:buNone/>
                      </a:pPr>
                      <a:r>
                        <a:rPr lang="en-US" altLang="zh-CN" dirty="0"/>
                        <a:t>Noon</a:t>
                      </a:r>
                      <a:endParaRPr lang="zh-CN" altLang="en-US" dirty="0"/>
                    </a:p>
                  </a:txBody>
                  <a:tcPr/>
                </a:tc>
                <a:tc>
                  <a:txBody>
                    <a:bodyPr/>
                    <a:lstStyle/>
                    <a:p>
                      <a:pPr algn="ctr">
                        <a:buNone/>
                      </a:pPr>
                      <a:r>
                        <a:rPr lang="zh-CN" altLang="en-US" dirty="0"/>
                        <a:t>中午</a:t>
                      </a:r>
                    </a:p>
                  </a:txBody>
                  <a:tcPr/>
                </a:tc>
                <a:extLst>
                  <a:ext uri="{0D108BD9-81ED-4DB2-BD59-A6C34878D82A}">
                    <a16:rowId xmlns:a16="http://schemas.microsoft.com/office/drawing/2014/main" val="10009"/>
                  </a:ext>
                </a:extLst>
              </a:tr>
              <a:tr h="393065">
                <a:tc>
                  <a:txBody>
                    <a:bodyPr/>
                    <a:lstStyle/>
                    <a:p>
                      <a:pPr algn="ctr">
                        <a:buNone/>
                      </a:pPr>
                      <a:r>
                        <a:rPr lang="en-US" altLang="zh-CN" dirty="0"/>
                        <a:t>Wool</a:t>
                      </a:r>
                      <a:endParaRPr lang="zh-CN" altLang="en-US" dirty="0"/>
                    </a:p>
                  </a:txBody>
                  <a:tcPr/>
                </a:tc>
                <a:tc>
                  <a:txBody>
                    <a:bodyPr/>
                    <a:lstStyle/>
                    <a:p>
                      <a:pPr algn="ctr">
                        <a:buNone/>
                      </a:pPr>
                      <a:r>
                        <a:rPr lang="zh-CN" altLang="en-US" dirty="0"/>
                        <a:t>羊毛</a:t>
                      </a:r>
                    </a:p>
                  </a:txBody>
                  <a:tcPr/>
                </a:tc>
                <a:extLst>
                  <a:ext uri="{0D108BD9-81ED-4DB2-BD59-A6C34878D82A}">
                    <a16:rowId xmlns:a16="http://schemas.microsoft.com/office/drawing/2014/main" val="10010"/>
                  </a:ext>
                </a:extLst>
              </a:tr>
              <a:tr h="393065">
                <a:tc>
                  <a:txBody>
                    <a:bodyPr/>
                    <a:lstStyle/>
                    <a:p>
                      <a:pPr algn="ctr">
                        <a:buNone/>
                      </a:pPr>
                      <a:r>
                        <a:rPr lang="en-US" altLang="zh-CN" dirty="0"/>
                        <a:t>Tooth</a:t>
                      </a:r>
                      <a:endParaRPr lang="zh-CN" altLang="en-US" dirty="0"/>
                    </a:p>
                  </a:txBody>
                  <a:tcPr/>
                </a:tc>
                <a:tc>
                  <a:txBody>
                    <a:bodyPr/>
                    <a:lstStyle/>
                    <a:p>
                      <a:pPr algn="ctr">
                        <a:buNone/>
                      </a:pPr>
                      <a:r>
                        <a:rPr lang="zh-CN" altLang="en-US" dirty="0"/>
                        <a:t>牙齿</a:t>
                      </a:r>
                    </a:p>
                  </a:txBody>
                  <a:tcPr/>
                </a:tc>
                <a:extLst>
                  <a:ext uri="{0D108BD9-81ED-4DB2-BD59-A6C34878D82A}">
                    <a16:rowId xmlns:a16="http://schemas.microsoft.com/office/drawing/2014/main" val="10011"/>
                  </a:ext>
                </a:extLst>
              </a:tr>
              <a:tr h="393065">
                <a:tc>
                  <a:txBody>
                    <a:bodyPr/>
                    <a:lstStyle/>
                    <a:p>
                      <a:pPr algn="ctr">
                        <a:buNone/>
                      </a:pPr>
                      <a:r>
                        <a:rPr lang="en-US" altLang="zh-CN" dirty="0"/>
                        <a:t>Tool</a:t>
                      </a:r>
                      <a:endParaRPr lang="zh-CN" altLang="en-US" dirty="0"/>
                    </a:p>
                  </a:txBody>
                  <a:tcPr/>
                </a:tc>
                <a:tc>
                  <a:txBody>
                    <a:bodyPr/>
                    <a:lstStyle/>
                    <a:p>
                      <a:pPr algn="ctr">
                        <a:buNone/>
                      </a:pPr>
                      <a:r>
                        <a:rPr lang="zh-CN" altLang="en-US" dirty="0"/>
                        <a:t>工具</a:t>
                      </a:r>
                    </a:p>
                  </a:txBody>
                  <a:tcPr/>
                </a:tc>
                <a:extLst>
                  <a:ext uri="{0D108BD9-81ED-4DB2-BD59-A6C34878D82A}">
                    <a16:rowId xmlns:a16="http://schemas.microsoft.com/office/drawing/2014/main" val="10012"/>
                  </a:ext>
                </a:extLst>
              </a:tr>
            </a:tbl>
          </a:graphicData>
        </a:graphic>
      </p:graphicFrame>
      <p:graphicFrame>
        <p:nvGraphicFramePr>
          <p:cNvPr id="10" name="表格 9"/>
          <p:cNvGraphicFramePr/>
          <p:nvPr>
            <p:custDataLst>
              <p:tags r:id="rId2"/>
            </p:custDataLst>
            <p:extLst>
              <p:ext uri="{D42A27DB-BD31-4B8C-83A1-F6EECF244321}">
                <p14:modId xmlns:p14="http://schemas.microsoft.com/office/powerpoint/2010/main" val="2138266810"/>
              </p:ext>
            </p:extLst>
          </p:nvPr>
        </p:nvGraphicFramePr>
        <p:xfrm>
          <a:off x="8940165" y="989965"/>
          <a:ext cx="2052320" cy="5109845"/>
        </p:xfrm>
        <a:graphic>
          <a:graphicData uri="http://schemas.openxmlformats.org/drawingml/2006/table">
            <a:tbl>
              <a:tblPr firstRow="1" bandRow="1">
                <a:tableStyleId>{5C22544A-7EE6-4342-B048-85BDC9FD1C3A}</a:tableStyleId>
              </a:tblPr>
              <a:tblGrid>
                <a:gridCol w="1026160">
                  <a:extLst>
                    <a:ext uri="{9D8B030D-6E8A-4147-A177-3AD203B41FA5}">
                      <a16:colId xmlns:a16="http://schemas.microsoft.com/office/drawing/2014/main" val="20000"/>
                    </a:ext>
                  </a:extLst>
                </a:gridCol>
                <a:gridCol w="1026160">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solidFill>
                      <a:schemeClr val="accent2"/>
                    </a:solidFill>
                  </a:tcPr>
                </a:tc>
                <a:tc>
                  <a:txBody>
                    <a:bodyPr/>
                    <a:lstStyle/>
                    <a:p>
                      <a:pPr algn="ctr">
                        <a:buNone/>
                      </a:pPr>
                      <a:r>
                        <a:rPr lang="zh-CN" altLang="en-US"/>
                        <a:t>翻译</a:t>
                      </a:r>
                    </a:p>
                  </a:txBody>
                  <a:tcPr>
                    <a:solidFill>
                      <a:schemeClr val="accent2"/>
                    </a:solidFill>
                  </a:tcPr>
                </a:tc>
                <a:extLst>
                  <a:ext uri="{0D108BD9-81ED-4DB2-BD59-A6C34878D82A}">
                    <a16:rowId xmlns:a16="http://schemas.microsoft.com/office/drawing/2014/main" val="10000"/>
                  </a:ext>
                </a:extLst>
              </a:tr>
              <a:tr h="393065">
                <a:tc>
                  <a:txBody>
                    <a:bodyPr/>
                    <a:lstStyle/>
                    <a:p>
                      <a:pPr algn="ctr">
                        <a:buNone/>
                      </a:pPr>
                      <a:r>
                        <a:rPr lang="en-US" altLang="zh-CN" dirty="0"/>
                        <a:t>goof</a:t>
                      </a:r>
                      <a:endParaRPr lang="zh-CN" altLang="en-US" dirty="0"/>
                    </a:p>
                  </a:txBody>
                  <a:tcPr/>
                </a:tc>
                <a:tc>
                  <a:txBody>
                    <a:bodyPr/>
                    <a:lstStyle/>
                    <a:p>
                      <a:pPr algn="ctr">
                        <a:buNone/>
                      </a:pPr>
                      <a:r>
                        <a:rPr lang="zh-CN" altLang="en-US" dirty="0"/>
                        <a:t>笨蛋</a:t>
                      </a:r>
                    </a:p>
                  </a:txBody>
                  <a:tcPr/>
                </a:tc>
                <a:extLst>
                  <a:ext uri="{0D108BD9-81ED-4DB2-BD59-A6C34878D82A}">
                    <a16:rowId xmlns:a16="http://schemas.microsoft.com/office/drawing/2014/main" val="10001"/>
                  </a:ext>
                </a:extLst>
              </a:tr>
              <a:tr h="393065">
                <a:tc>
                  <a:txBody>
                    <a:bodyPr/>
                    <a:lstStyle/>
                    <a:p>
                      <a:pPr algn="ctr">
                        <a:buNone/>
                      </a:pPr>
                      <a:r>
                        <a:rPr lang="en-US" altLang="zh-CN" dirty="0"/>
                        <a:t>Hood</a:t>
                      </a:r>
                      <a:endParaRPr lang="zh-CN" altLang="en-US" dirty="0"/>
                    </a:p>
                  </a:txBody>
                  <a:tcPr/>
                </a:tc>
                <a:tc>
                  <a:txBody>
                    <a:bodyPr/>
                    <a:lstStyle/>
                    <a:p>
                      <a:pPr algn="ctr">
                        <a:buNone/>
                      </a:pPr>
                      <a:r>
                        <a:rPr lang="zh-CN" altLang="en-US" dirty="0"/>
                        <a:t>头巾</a:t>
                      </a:r>
                    </a:p>
                  </a:txBody>
                  <a:tcPr/>
                </a:tc>
                <a:extLst>
                  <a:ext uri="{0D108BD9-81ED-4DB2-BD59-A6C34878D82A}">
                    <a16:rowId xmlns:a16="http://schemas.microsoft.com/office/drawing/2014/main" val="10002"/>
                  </a:ext>
                </a:extLst>
              </a:tr>
              <a:tr h="393065">
                <a:tc>
                  <a:txBody>
                    <a:bodyPr/>
                    <a:lstStyle/>
                    <a:p>
                      <a:pPr algn="ctr">
                        <a:buNone/>
                      </a:pPr>
                      <a:r>
                        <a:rPr lang="en-US" altLang="zh-CN" dirty="0"/>
                        <a:t>Roof</a:t>
                      </a:r>
                      <a:endParaRPr lang="zh-CN" altLang="en-US" dirty="0"/>
                    </a:p>
                  </a:txBody>
                  <a:tcPr/>
                </a:tc>
                <a:tc>
                  <a:txBody>
                    <a:bodyPr/>
                    <a:lstStyle/>
                    <a:p>
                      <a:pPr algn="ctr">
                        <a:buNone/>
                      </a:pPr>
                      <a:r>
                        <a:rPr lang="zh-CN" altLang="en-US" dirty="0"/>
                        <a:t>屋顶</a:t>
                      </a:r>
                    </a:p>
                  </a:txBody>
                  <a:tcPr/>
                </a:tc>
                <a:extLst>
                  <a:ext uri="{0D108BD9-81ED-4DB2-BD59-A6C34878D82A}">
                    <a16:rowId xmlns:a16="http://schemas.microsoft.com/office/drawing/2014/main" val="10003"/>
                  </a:ext>
                </a:extLst>
              </a:tr>
              <a:tr h="393065">
                <a:tc>
                  <a:txBody>
                    <a:bodyPr/>
                    <a:lstStyle/>
                    <a:p>
                      <a:pPr algn="ctr">
                        <a:buNone/>
                      </a:pPr>
                      <a:r>
                        <a:rPr lang="en-US" altLang="zh-CN" dirty="0"/>
                        <a:t>Shoot</a:t>
                      </a:r>
                      <a:endParaRPr lang="zh-CN" altLang="en-US" dirty="0"/>
                    </a:p>
                  </a:txBody>
                  <a:tcPr/>
                </a:tc>
                <a:tc>
                  <a:txBody>
                    <a:bodyPr/>
                    <a:lstStyle/>
                    <a:p>
                      <a:pPr algn="ctr">
                        <a:buNone/>
                      </a:pPr>
                      <a:r>
                        <a:rPr lang="zh-CN" altLang="en-US" dirty="0"/>
                        <a:t>射击</a:t>
                      </a:r>
                    </a:p>
                  </a:txBody>
                  <a:tcPr/>
                </a:tc>
                <a:extLst>
                  <a:ext uri="{0D108BD9-81ED-4DB2-BD59-A6C34878D82A}">
                    <a16:rowId xmlns:a16="http://schemas.microsoft.com/office/drawing/2014/main" val="10004"/>
                  </a:ext>
                </a:extLst>
              </a:tr>
              <a:tr h="393065">
                <a:tc>
                  <a:txBody>
                    <a:bodyPr/>
                    <a:lstStyle/>
                    <a:p>
                      <a:pPr algn="ctr">
                        <a:buNone/>
                      </a:pPr>
                      <a:r>
                        <a:rPr lang="en-US" altLang="zh-CN" dirty="0"/>
                        <a:t>groom</a:t>
                      </a:r>
                      <a:endParaRPr lang="zh-CN" altLang="en-US" dirty="0"/>
                    </a:p>
                  </a:txBody>
                  <a:tcPr/>
                </a:tc>
                <a:tc>
                  <a:txBody>
                    <a:bodyPr/>
                    <a:lstStyle/>
                    <a:p>
                      <a:pPr algn="ctr">
                        <a:buNone/>
                      </a:pPr>
                      <a:r>
                        <a:rPr lang="zh-CN" altLang="en-US" dirty="0"/>
                        <a:t>新郎</a:t>
                      </a:r>
                    </a:p>
                  </a:txBody>
                  <a:tcPr/>
                </a:tc>
                <a:extLst>
                  <a:ext uri="{0D108BD9-81ED-4DB2-BD59-A6C34878D82A}">
                    <a16:rowId xmlns:a16="http://schemas.microsoft.com/office/drawing/2014/main" val="10005"/>
                  </a:ext>
                </a:extLst>
              </a:tr>
              <a:tr h="393065">
                <a:tc>
                  <a:txBody>
                    <a:bodyPr/>
                    <a:lstStyle/>
                    <a:p>
                      <a:pPr algn="ctr">
                        <a:buNone/>
                      </a:pPr>
                      <a:r>
                        <a:rPr lang="en-US" altLang="zh-CN" dirty="0"/>
                        <a:t>Bamboo</a:t>
                      </a:r>
                      <a:endParaRPr lang="zh-CN" altLang="en-US" dirty="0"/>
                    </a:p>
                  </a:txBody>
                  <a:tcPr/>
                </a:tc>
                <a:tc>
                  <a:txBody>
                    <a:bodyPr/>
                    <a:lstStyle/>
                    <a:p>
                      <a:pPr algn="ctr">
                        <a:buNone/>
                      </a:pPr>
                      <a:r>
                        <a:rPr lang="zh-CN" altLang="en-US" dirty="0"/>
                        <a:t>竹子</a:t>
                      </a:r>
                    </a:p>
                  </a:txBody>
                  <a:tcPr/>
                </a:tc>
                <a:extLst>
                  <a:ext uri="{0D108BD9-81ED-4DB2-BD59-A6C34878D82A}">
                    <a16:rowId xmlns:a16="http://schemas.microsoft.com/office/drawing/2014/main" val="10006"/>
                  </a:ext>
                </a:extLst>
              </a:tr>
              <a:tr h="393065">
                <a:tc>
                  <a:txBody>
                    <a:bodyPr/>
                    <a:lstStyle/>
                    <a:p>
                      <a:pPr algn="ctr">
                        <a:buNone/>
                      </a:pPr>
                      <a:r>
                        <a:rPr lang="en-US" altLang="zh-CN" dirty="0"/>
                        <a:t>Loop</a:t>
                      </a:r>
                      <a:endParaRPr lang="zh-CN" altLang="en-US" dirty="0"/>
                    </a:p>
                  </a:txBody>
                  <a:tcPr/>
                </a:tc>
                <a:tc>
                  <a:txBody>
                    <a:bodyPr/>
                    <a:lstStyle/>
                    <a:p>
                      <a:pPr algn="ctr">
                        <a:buNone/>
                      </a:pPr>
                      <a:r>
                        <a:rPr lang="zh-CN" altLang="en-US" dirty="0"/>
                        <a:t>圈</a:t>
                      </a:r>
                    </a:p>
                  </a:txBody>
                  <a:tcPr/>
                </a:tc>
                <a:extLst>
                  <a:ext uri="{0D108BD9-81ED-4DB2-BD59-A6C34878D82A}">
                    <a16:rowId xmlns:a16="http://schemas.microsoft.com/office/drawing/2014/main" val="10007"/>
                  </a:ext>
                </a:extLst>
              </a:tr>
              <a:tr h="393065">
                <a:tc>
                  <a:txBody>
                    <a:bodyPr/>
                    <a:lstStyle/>
                    <a:p>
                      <a:pPr algn="ctr">
                        <a:buNone/>
                      </a:pPr>
                      <a:r>
                        <a:rPr lang="en-US" altLang="zh-CN" dirty="0"/>
                        <a:t>Look</a:t>
                      </a:r>
                      <a:endParaRPr lang="zh-CN" altLang="en-US" dirty="0"/>
                    </a:p>
                  </a:txBody>
                  <a:tcPr/>
                </a:tc>
                <a:tc>
                  <a:txBody>
                    <a:bodyPr/>
                    <a:lstStyle/>
                    <a:p>
                      <a:pPr algn="ctr">
                        <a:buNone/>
                      </a:pPr>
                      <a:r>
                        <a:rPr lang="zh-CN" altLang="en-US" dirty="0"/>
                        <a:t>看</a:t>
                      </a:r>
                    </a:p>
                  </a:txBody>
                  <a:tcPr/>
                </a:tc>
                <a:extLst>
                  <a:ext uri="{0D108BD9-81ED-4DB2-BD59-A6C34878D82A}">
                    <a16:rowId xmlns:a16="http://schemas.microsoft.com/office/drawing/2014/main" val="10008"/>
                  </a:ext>
                </a:extLst>
              </a:tr>
              <a:tr h="393065">
                <a:tc>
                  <a:txBody>
                    <a:bodyPr/>
                    <a:lstStyle/>
                    <a:p>
                      <a:pPr algn="ctr">
                        <a:buNone/>
                      </a:pPr>
                      <a:r>
                        <a:rPr lang="en-US" altLang="zh-CN" dirty="0"/>
                        <a:t>Root</a:t>
                      </a:r>
                      <a:endParaRPr lang="zh-CN" altLang="en-US" dirty="0"/>
                    </a:p>
                  </a:txBody>
                  <a:tcPr/>
                </a:tc>
                <a:tc>
                  <a:txBody>
                    <a:bodyPr/>
                    <a:lstStyle/>
                    <a:p>
                      <a:pPr algn="ctr">
                        <a:buNone/>
                      </a:pPr>
                      <a:r>
                        <a:rPr lang="zh-CN" altLang="en-US" dirty="0"/>
                        <a:t>根</a:t>
                      </a:r>
                    </a:p>
                  </a:txBody>
                  <a:tcPr/>
                </a:tc>
                <a:extLst>
                  <a:ext uri="{0D108BD9-81ED-4DB2-BD59-A6C34878D82A}">
                    <a16:rowId xmlns:a16="http://schemas.microsoft.com/office/drawing/2014/main" val="10009"/>
                  </a:ext>
                </a:extLst>
              </a:tr>
              <a:tr h="393065">
                <a:tc>
                  <a:txBody>
                    <a:bodyPr/>
                    <a:lstStyle/>
                    <a:p>
                      <a:pPr algn="ctr">
                        <a:buNone/>
                      </a:pPr>
                      <a:r>
                        <a:rPr lang="en-US" altLang="zh-CN" dirty="0"/>
                        <a:t>Troop</a:t>
                      </a:r>
                      <a:endParaRPr lang="zh-CN" altLang="en-US" dirty="0"/>
                    </a:p>
                  </a:txBody>
                  <a:tcPr/>
                </a:tc>
                <a:tc>
                  <a:txBody>
                    <a:bodyPr/>
                    <a:lstStyle/>
                    <a:p>
                      <a:pPr algn="ctr">
                        <a:buNone/>
                      </a:pPr>
                      <a:r>
                        <a:rPr lang="zh-CN" altLang="en-US" dirty="0"/>
                        <a:t>部队</a:t>
                      </a:r>
                    </a:p>
                  </a:txBody>
                  <a:tcPr/>
                </a:tc>
                <a:extLst>
                  <a:ext uri="{0D108BD9-81ED-4DB2-BD59-A6C34878D82A}">
                    <a16:rowId xmlns:a16="http://schemas.microsoft.com/office/drawing/2014/main" val="10010"/>
                  </a:ext>
                </a:extLst>
              </a:tr>
              <a:tr h="393065">
                <a:tc>
                  <a:txBody>
                    <a:bodyPr/>
                    <a:lstStyle/>
                    <a:p>
                      <a:pPr algn="ctr">
                        <a:buNone/>
                      </a:pPr>
                      <a:r>
                        <a:rPr lang="en-US" altLang="zh-CN" dirty="0"/>
                        <a:t>Spook</a:t>
                      </a:r>
                      <a:endParaRPr lang="zh-CN" altLang="en-US" dirty="0"/>
                    </a:p>
                  </a:txBody>
                  <a:tcPr/>
                </a:tc>
                <a:tc>
                  <a:txBody>
                    <a:bodyPr/>
                    <a:lstStyle/>
                    <a:p>
                      <a:pPr algn="ctr">
                        <a:buNone/>
                      </a:pPr>
                      <a:r>
                        <a:rPr lang="zh-CN" altLang="en-US" dirty="0"/>
                        <a:t>幽灵</a:t>
                      </a:r>
                    </a:p>
                  </a:txBody>
                  <a:tcPr/>
                </a:tc>
                <a:extLst>
                  <a:ext uri="{0D108BD9-81ED-4DB2-BD59-A6C34878D82A}">
                    <a16:rowId xmlns:a16="http://schemas.microsoft.com/office/drawing/2014/main" val="10011"/>
                  </a:ext>
                </a:extLst>
              </a:tr>
              <a:tr h="393065">
                <a:tc>
                  <a:txBody>
                    <a:bodyPr/>
                    <a:lstStyle/>
                    <a:p>
                      <a:pPr algn="ctr">
                        <a:buNone/>
                      </a:pPr>
                      <a:r>
                        <a:rPr lang="en-US" altLang="zh-CN" dirty="0"/>
                        <a:t>Stoop </a:t>
                      </a:r>
                      <a:endParaRPr lang="zh-CN" altLang="en-US" dirty="0"/>
                    </a:p>
                  </a:txBody>
                  <a:tcPr/>
                </a:tc>
                <a:tc>
                  <a:txBody>
                    <a:bodyPr/>
                    <a:lstStyle/>
                    <a:p>
                      <a:pPr algn="ctr">
                        <a:buNone/>
                      </a:pPr>
                      <a:r>
                        <a:rPr lang="zh-CN" altLang="en-US" dirty="0"/>
                        <a:t>弯腰</a:t>
                      </a:r>
                    </a:p>
                  </a:txBody>
                  <a:tcPr/>
                </a:tc>
                <a:extLst>
                  <a:ext uri="{0D108BD9-81ED-4DB2-BD59-A6C34878D82A}">
                    <a16:rowId xmlns:a16="http://schemas.microsoft.com/office/drawing/2014/main" val="10012"/>
                  </a:ext>
                </a:extLst>
              </a:tr>
            </a:tbl>
          </a:graphicData>
        </a:graphic>
      </p:graphicFrame>
      <p:pic>
        <p:nvPicPr>
          <p:cNvPr id="11" name="图片 10"/>
          <p:cNvPicPr>
            <a:picLocks noChangeAspect="1"/>
          </p:cNvPicPr>
          <p:nvPr/>
        </p:nvPicPr>
        <p:blipFill>
          <a:blip r:embed="rId4"/>
          <a:stretch>
            <a:fillRect/>
          </a:stretch>
        </p:blipFill>
        <p:spPr>
          <a:xfrm>
            <a:off x="513715" y="1673860"/>
            <a:ext cx="4926965" cy="3519170"/>
          </a:xfrm>
          <a:prstGeom prst="rect">
            <a:avLst/>
          </a:prstGeom>
        </p:spPr>
      </p:pic>
      <p:sp>
        <p:nvSpPr>
          <p:cNvPr id="12" name="文本框 11"/>
          <p:cNvSpPr txBox="1"/>
          <p:nvPr/>
        </p:nvSpPr>
        <p:spPr>
          <a:xfrm>
            <a:off x="609600" y="621665"/>
            <a:ext cx="4735195" cy="368300"/>
          </a:xfrm>
          <a:prstGeom prst="rect">
            <a:avLst/>
          </a:prstGeom>
          <a:noFill/>
        </p:spPr>
        <p:txBody>
          <a:bodyPr wrap="none" rtlCol="0" anchor="t">
            <a:spAutoFit/>
          </a:bodyPr>
          <a:lstStyle/>
          <a:p>
            <a:r>
              <a:rPr lang="zh-CN" altLang="en-US" b="1" u="sng" dirty="0">
                <a:sym typeface="+mn-ea"/>
              </a:rPr>
              <a:t>让大语言模型帮助你列出带有</a:t>
            </a:r>
            <a:r>
              <a:rPr lang="en-US" altLang="zh-CN" b="1" u="sng" dirty="0">
                <a:sym typeface="+mn-ea"/>
              </a:rPr>
              <a:t>“oo”</a:t>
            </a:r>
            <a:r>
              <a:rPr lang="zh-CN" altLang="en-US" b="1" u="sng" dirty="0">
                <a:sym typeface="+mn-ea"/>
              </a:rPr>
              <a:t>的英文单词</a:t>
            </a:r>
            <a:endParaRPr lang="zh-CN" altLang="en-US" u="sng"/>
          </a:p>
        </p:txBody>
      </p:sp>
      <p:sp>
        <p:nvSpPr>
          <p:cNvPr id="13" name="文本框 12"/>
          <p:cNvSpPr txBox="1"/>
          <p:nvPr/>
        </p:nvSpPr>
        <p:spPr>
          <a:xfrm>
            <a:off x="513715" y="1305560"/>
            <a:ext cx="1122680" cy="368300"/>
          </a:xfrm>
          <a:prstGeom prst="rect">
            <a:avLst/>
          </a:prstGeom>
          <a:noFill/>
        </p:spPr>
        <p:txBody>
          <a:bodyPr wrap="none" rtlCol="0" anchor="t">
            <a:spAutoFit/>
          </a:bodyPr>
          <a:lstStyle/>
          <a:p>
            <a:r>
              <a:rPr lang="zh-CN" sz="1400" b="1">
                <a:sym typeface="+mn-ea"/>
              </a:rPr>
              <a:t>案例参考</a:t>
            </a:r>
            <a:r>
              <a:rPr lang="zh-CN" b="1">
                <a:sym typeface="+mn-ea"/>
              </a:rPr>
              <a:t>：</a:t>
            </a:r>
            <a:endParaRPr lang="zh-CN" altLang="en-US"/>
          </a:p>
        </p:txBody>
      </p:sp>
      <p:sp>
        <p:nvSpPr>
          <p:cNvPr id="15" name="文本框 14"/>
          <p:cNvSpPr txBox="1"/>
          <p:nvPr/>
        </p:nvSpPr>
        <p:spPr>
          <a:xfrm>
            <a:off x="513715" y="5577840"/>
            <a:ext cx="4805680" cy="521970"/>
          </a:xfrm>
          <a:prstGeom prst="rect">
            <a:avLst/>
          </a:prstGeom>
          <a:noFill/>
        </p:spPr>
        <p:txBody>
          <a:bodyPr wrap="none" rtlCol="0" anchor="t">
            <a:spAutoFit/>
          </a:bodyPr>
          <a:lstStyle/>
          <a:p>
            <a:r>
              <a:rPr lang="zh-CN" sz="1400" b="1">
                <a:highlight>
                  <a:srgbClr val="FFFF00"/>
                </a:highlight>
                <a:sym typeface="+mn-ea"/>
              </a:rPr>
              <a:t>注：上方图片是参考图，请将你自己与大语言模型交流后的</a:t>
            </a:r>
          </a:p>
          <a:p>
            <a:r>
              <a:rPr lang="zh-CN" sz="1400" b="1">
                <a:highlight>
                  <a:srgbClr val="FFFF00"/>
                </a:highlight>
                <a:sym typeface="+mn-ea"/>
              </a:rPr>
              <a:t>有效截图添加在上方。</a:t>
            </a:r>
            <a:endParaRPr lang="zh-CN" altLang="en-US" sz="1400" b="1">
              <a:highlight>
                <a:srgbClr val="FFFF00"/>
              </a:highlight>
              <a:sym typeface="+mn-e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2606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8" name="矩形 7"/>
          <p:cNvSpPr/>
          <p:nvPr/>
        </p:nvSpPr>
        <p:spPr>
          <a:xfrm>
            <a:off x="318053" y="226060"/>
            <a:ext cx="11171831"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en-US" altLang="zh-CN" sz="1100" b="1" i="0" dirty="0">
                <a:solidFill>
                  <a:srgbClr val="333333"/>
                </a:solidFill>
                <a:effectLst/>
                <a:highlight>
                  <a:srgbClr val="FFFFFF"/>
                </a:highlight>
                <a:latin typeface="Microsoft YaHei" panose="020B0503020204020204" pitchFamily="34" charset="-122"/>
                <a:ea typeface="Microsoft YaHei" panose="020B0503020204020204" pitchFamily="34" charset="-122"/>
              </a:rPr>
              <a:t>You:</a:t>
            </a: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请用这些单词帮我编一个故事，帮助我学习这些单词</a:t>
            </a:r>
          </a:p>
          <a:p>
            <a:pPr algn="l"/>
            <a:r>
              <a:rPr lang="en-US" altLang="zh-CN" sz="1100" b="1" i="0" dirty="0" err="1">
                <a:solidFill>
                  <a:srgbClr val="333333"/>
                </a:solidFill>
                <a:effectLst/>
                <a:highlight>
                  <a:srgbClr val="FFFFFF"/>
                </a:highlight>
                <a:latin typeface="Microsoft YaHei" panose="020B0503020204020204" pitchFamily="34" charset="-122"/>
                <a:ea typeface="Microsoft YaHei" panose="020B0503020204020204" pitchFamily="34" charset="-122"/>
              </a:rPr>
              <a:t>ChatAI</a:t>
            </a:r>
            <a:r>
              <a:rPr lang="en-US" altLang="zh-CN" sz="1100" b="1"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Once upon a time, in a bamboo forest, there was a wise old owl named Oliver. Oliver was known for his ability to predict the future and bring good luck to those who sought his counsel. One day, a young fox named Fiona came to visit Oliver in the hope of boosting her chances of success in the upcoming hunt.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As Fiona approached Oliver's cozy coop, she could hear the soft sound of his soothing hoots. She knocked on the door and Oliver greeted her warmly. Fiona explained her dilemma and Oliver listened intently, his wise eyes glowing in the moonlight that filtered through the trees.</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Oliver, in his calm and cool manner, reassured Fiona that her fortunes would soon change. He told her about a magical pool deep in the forest where she would find the key to her success. With a grateful nod, Fiona set off towards the pool, her heart filled with hope.</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As she reached the pool, she saw her reflection in the clear water and suddenly, a hooded figure appeared before her. It was a rooster, the guardian of the pool, who granted her three wishes. Fiona made her wishes wisely, and with a sudden swoop of his wings, the rooster vanished into the night.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Filled with gratitude and joy, Fiona hurried back to Oliver to thank him for his guidance. From that day on, Fiona's mood was lifted, and she became the most successful hunter in the forest, spreading good cheer wherever she went.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And so, the story of Fiona and Oliver the wise old owl, the bamboo forest, the magical pool, and the mysterious rooster became a legend, passed down through generations as a tale of courage, wisdom, and good fortune.</a:t>
            </a:r>
          </a:p>
          <a:p>
            <a:pPr algn="l"/>
            <a:r>
              <a:rPr lang="en-US" altLang="zh-CN" sz="1100" b="1" i="0" dirty="0">
                <a:solidFill>
                  <a:srgbClr val="333333"/>
                </a:solidFill>
                <a:effectLst/>
                <a:highlight>
                  <a:srgbClr val="FFFFFF"/>
                </a:highlight>
                <a:latin typeface="Microsoft YaHei" panose="020B0503020204020204" pitchFamily="34" charset="-122"/>
                <a:ea typeface="Microsoft YaHei" panose="020B0503020204020204" pitchFamily="34" charset="-122"/>
              </a:rPr>
              <a:t>You:</a:t>
            </a: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请把这些但系用引号标出来</a:t>
            </a:r>
          </a:p>
          <a:p>
            <a:pPr algn="l"/>
            <a:r>
              <a:rPr lang="en-US" altLang="zh-CN" sz="1100" b="1" i="0" dirty="0" err="1">
                <a:solidFill>
                  <a:srgbClr val="333333"/>
                </a:solidFill>
                <a:effectLst/>
                <a:highlight>
                  <a:srgbClr val="FFFFFF"/>
                </a:highlight>
                <a:latin typeface="Microsoft YaHei" panose="020B0503020204020204" pitchFamily="34" charset="-122"/>
                <a:ea typeface="Microsoft YaHei" panose="020B0503020204020204" pitchFamily="34" charset="-122"/>
              </a:rPr>
              <a:t>ChatAI</a:t>
            </a:r>
            <a:r>
              <a:rPr lang="en-US" altLang="zh-CN" sz="1100" b="1"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Once upon a time, in a "bamboo" forest, there was a wise old owl named Oliver. Oliver was known for his ability to predict the future and bring "good luck" to those who sought his counsel. One day, a young fox named Fiona came to visit Oliver in the hope of "boosting" her chances of success in the upcoming hunt.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As Fiona approached Oliver's cozy "coop", she could hear the soft sound of his soothing hoots. She knocked on the "door" and Oliver greeted her warmly. Fiona explained her dilemma and Oliver listened intently, his wise eyes glowing in the "moonlight" that filtered through the trees.</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Oliver, in his calm and "cool" manner, reassured Fiona that her fortunes would soon change. He told her about a magical "pool" deep in the forest where she would find the key to her success. With a grateful nod, Fiona set off towards the pool, her heart filled with hope.</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As she reached the pool, she saw her reflection in the clear water and suddenly, a hooded figure appeared before her. It was a "rooster", the guardian of the pool, who granted her three wishes. Fiona made her wishes wisely, and with a sudden "swoop" of his wings, the rooster vanished into the night.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Filled with gratitude and joy, Fiona hurried back to Oliver to thank him for his guidance. From that day on, Fiona's mood was lifted, and she became the most successful hunter in the forest, spreading good cheer wherever she went.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And so, the story of Fiona and Oliver the wise old owl, the bamboo forest, the magical pool, and the mysterious rooster became a legend, passed down through generations as a tale of courage, wisdom, and good fortune.</a:t>
            </a:r>
          </a:p>
          <a:p>
            <a:br>
              <a:rPr lang="en-US" altLang="zh-CN" sz="1100" dirty="0"/>
            </a:br>
            <a:endParaRPr lang="zh-CN" sz="1100"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113780"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zh-CN" b="1">
                <a:solidFill>
                  <a:schemeClr val="tx1"/>
                </a:solidFill>
                <a:sym typeface="+mn-ea"/>
              </a:rPr>
              <a:t>记录词汇：</a:t>
            </a:r>
            <a:br>
              <a:rPr lang="zh-CN">
                <a:solidFill>
                  <a:schemeClr val="tx1"/>
                </a:solidFill>
              </a:rPr>
            </a:br>
            <a:endParaRPr lang="zh-CN">
              <a:solidFill>
                <a:schemeClr val="tx1"/>
              </a:solidFill>
            </a:endParaRPr>
          </a:p>
        </p:txBody>
      </p:sp>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233305" y="1766059"/>
            <a:ext cx="6068887"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indent="0" algn="ctr" fontAlgn="auto">
              <a:lnSpc>
                <a:spcPct val="150000"/>
              </a:lnSpc>
            </a:pP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Bread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面包</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Sea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海洋</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Leaf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叶子</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Head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头部</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Great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伟大的</a:t>
            </a: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err="1">
                <a:solidFill>
                  <a:srgbClr val="333333"/>
                </a:solidFill>
                <a:effectLst/>
                <a:highlight>
                  <a:srgbClr val="FFFFFF"/>
                </a:highlight>
                <a:latin typeface="Microsoft YaHei" panose="020B0503020204020204" pitchFamily="34" charset="-122"/>
                <a:ea typeface="Microsoft YaHei" panose="020B0503020204020204" pitchFamily="34" charset="-122"/>
              </a:rPr>
              <a:t>ee</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Bee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蜜蜂</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Tree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树</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See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看见</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Free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自由的</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Keep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保持</a:t>
            </a: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au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Autumn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秋季</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Launch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发射</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Cause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原因</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Fault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错误</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Haunt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出没</a:t>
            </a: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oi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Coin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硬币</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Noise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噪音</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Boil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沸腾</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Spoil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损坏</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Voice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声音</a:t>
            </a: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err="1">
                <a:solidFill>
                  <a:srgbClr val="333333"/>
                </a:solidFill>
                <a:effectLst/>
                <a:highlight>
                  <a:srgbClr val="FFFFFF"/>
                </a:highlight>
                <a:latin typeface="Microsoft YaHei" panose="020B0503020204020204" pitchFamily="34" charset="-122"/>
                <a:ea typeface="Microsoft YaHei" panose="020B0503020204020204" pitchFamily="34" charset="-122"/>
              </a:rPr>
              <a:t>ie</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Believe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相信</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Achieve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实现</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Chief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首领</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Niece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侄女</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Shield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盾</a:t>
            </a:r>
            <a:br>
              <a:rPr lang="zh-CN" altLang="en-US" sz="800" dirty="0"/>
            </a:b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err="1">
                <a:solidFill>
                  <a:srgbClr val="333333"/>
                </a:solidFill>
                <a:effectLst/>
                <a:highlight>
                  <a:srgbClr val="FFFFFF"/>
                </a:highlight>
                <a:latin typeface="Microsoft YaHei" panose="020B0503020204020204" pitchFamily="34" charset="-122"/>
                <a:ea typeface="Microsoft YaHei" panose="020B0503020204020204" pitchFamily="34" charset="-122"/>
              </a:rPr>
              <a:t>ei</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Receive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接收</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Receive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接收</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Ceiling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天花板</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Deity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神</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Seize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抓住</a:t>
            </a:r>
            <a:br>
              <a:rPr lang="zh-CN" altLang="en-US" sz="800" dirty="0"/>
            </a:b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err="1">
                <a:solidFill>
                  <a:srgbClr val="333333"/>
                </a:solidFill>
                <a:effectLst/>
                <a:highlight>
                  <a:srgbClr val="FFFFFF"/>
                </a:highlight>
                <a:latin typeface="Microsoft YaHei" panose="020B0503020204020204" pitchFamily="34" charset="-122"/>
                <a:ea typeface="Microsoft YaHei" panose="020B0503020204020204" pitchFamily="34" charset="-122"/>
              </a:rPr>
              <a:t>ey</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Key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钥匙</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Grey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灰色</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Honey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蜂蜜</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Survey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调查</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Journey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旅程</a:t>
            </a:r>
            <a:br>
              <a:rPr lang="zh-CN" altLang="en-US" sz="800" dirty="0"/>
            </a:b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ay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Day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白天</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May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可能</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Play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玩耍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Stay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停留</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Ray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光线</a:t>
            </a:r>
            <a:endParaRPr lang="zh-CN" altLang="en-US" sz="800" b="1" u="sng" dirty="0">
              <a:solidFill>
                <a:schemeClr val="tx1"/>
              </a:solidFill>
              <a:sym typeface="+mn-ea"/>
            </a:endParaRPr>
          </a:p>
        </p:txBody>
      </p:sp>
      <p:graphicFrame>
        <p:nvGraphicFramePr>
          <p:cNvPr id="2" name="表格 1"/>
          <p:cNvGraphicFramePr/>
          <p:nvPr>
            <p:custDataLst>
              <p:tags r:id="rId1"/>
            </p:custDataLst>
            <p:extLst>
              <p:ext uri="{D42A27DB-BD31-4B8C-83A1-F6EECF244321}">
                <p14:modId xmlns:p14="http://schemas.microsoft.com/office/powerpoint/2010/main" val="1267918344"/>
              </p:ext>
            </p:extLst>
          </p:nvPr>
        </p:nvGraphicFramePr>
        <p:xfrm>
          <a:off x="6557010" y="989965"/>
          <a:ext cx="2190750" cy="2358390"/>
        </p:xfrm>
        <a:graphic>
          <a:graphicData uri="http://schemas.openxmlformats.org/drawingml/2006/table">
            <a:tbl>
              <a:tblPr firstRow="1" bandRow="1">
                <a:tableStyleId>{5C22544A-7EE6-4342-B048-85BDC9FD1C3A}</a:tableStyleId>
              </a:tblPr>
              <a:tblGrid>
                <a:gridCol w="1095375">
                  <a:extLst>
                    <a:ext uri="{9D8B030D-6E8A-4147-A177-3AD203B41FA5}">
                      <a16:colId xmlns:a16="http://schemas.microsoft.com/office/drawing/2014/main" val="20000"/>
                    </a:ext>
                  </a:extLst>
                </a:gridCol>
                <a:gridCol w="1095375">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tc>
                <a:tc>
                  <a:txBody>
                    <a:bodyPr/>
                    <a:lstStyle/>
                    <a:p>
                      <a:pPr algn="ctr">
                        <a:buNone/>
                      </a:pPr>
                      <a:r>
                        <a:rPr lang="zh-CN" altLang="en-US"/>
                        <a:t>翻译</a:t>
                      </a:r>
                    </a:p>
                  </a:txBody>
                  <a:tcPr/>
                </a:tc>
                <a:extLst>
                  <a:ext uri="{0D108BD9-81ED-4DB2-BD59-A6C34878D82A}">
                    <a16:rowId xmlns:a16="http://schemas.microsoft.com/office/drawing/2014/main" val="10000"/>
                  </a:ext>
                </a:extLst>
              </a:tr>
              <a:tr h="393065">
                <a:tc>
                  <a:txBody>
                    <a:bodyPr/>
                    <a:lstStyle/>
                    <a:p>
                      <a:pPr algn="ctr">
                        <a:buNone/>
                      </a:pPr>
                      <a:r>
                        <a:rPr lang="en-US" altLang="zh-CN" dirty="0"/>
                        <a:t>Bread</a:t>
                      </a:r>
                      <a:endParaRPr lang="zh-CN" altLang="en-US" dirty="0"/>
                    </a:p>
                  </a:txBody>
                  <a:tcPr/>
                </a:tc>
                <a:tc>
                  <a:txBody>
                    <a:bodyPr/>
                    <a:lstStyle/>
                    <a:p>
                      <a:pPr algn="ctr">
                        <a:buNone/>
                      </a:pPr>
                      <a:r>
                        <a:rPr lang="zh-CN" altLang="en-US" dirty="0"/>
                        <a:t>面包</a:t>
                      </a:r>
                    </a:p>
                  </a:txBody>
                  <a:tcPr/>
                </a:tc>
                <a:extLst>
                  <a:ext uri="{0D108BD9-81ED-4DB2-BD59-A6C34878D82A}">
                    <a16:rowId xmlns:a16="http://schemas.microsoft.com/office/drawing/2014/main" val="10001"/>
                  </a:ext>
                </a:extLst>
              </a:tr>
              <a:tr h="393065">
                <a:tc>
                  <a:txBody>
                    <a:bodyPr/>
                    <a:lstStyle/>
                    <a:p>
                      <a:pPr algn="ctr">
                        <a:buNone/>
                      </a:pPr>
                      <a:r>
                        <a:rPr lang="en-US" altLang="zh-CN" dirty="0"/>
                        <a:t>Sea</a:t>
                      </a:r>
                      <a:endParaRPr lang="zh-CN" altLang="en-US" dirty="0"/>
                    </a:p>
                  </a:txBody>
                  <a:tcPr/>
                </a:tc>
                <a:tc>
                  <a:txBody>
                    <a:bodyPr/>
                    <a:lstStyle/>
                    <a:p>
                      <a:pPr algn="ctr">
                        <a:buNone/>
                      </a:pPr>
                      <a:r>
                        <a:rPr lang="zh-CN" altLang="en-US" dirty="0"/>
                        <a:t>海洋</a:t>
                      </a:r>
                    </a:p>
                  </a:txBody>
                  <a:tcPr/>
                </a:tc>
                <a:extLst>
                  <a:ext uri="{0D108BD9-81ED-4DB2-BD59-A6C34878D82A}">
                    <a16:rowId xmlns:a16="http://schemas.microsoft.com/office/drawing/2014/main" val="10002"/>
                  </a:ext>
                </a:extLst>
              </a:tr>
              <a:tr h="393065">
                <a:tc>
                  <a:txBody>
                    <a:bodyPr/>
                    <a:lstStyle/>
                    <a:p>
                      <a:pPr algn="ctr">
                        <a:buNone/>
                      </a:pPr>
                      <a:r>
                        <a:rPr lang="en-US" altLang="zh-CN" dirty="0"/>
                        <a:t>Leaf</a:t>
                      </a:r>
                      <a:endParaRPr lang="zh-CN" altLang="en-US" dirty="0"/>
                    </a:p>
                  </a:txBody>
                  <a:tcPr/>
                </a:tc>
                <a:tc>
                  <a:txBody>
                    <a:bodyPr/>
                    <a:lstStyle/>
                    <a:p>
                      <a:pPr algn="ctr">
                        <a:buNone/>
                      </a:pPr>
                      <a:r>
                        <a:rPr lang="zh-CN" altLang="en-US" dirty="0"/>
                        <a:t>叶子</a:t>
                      </a:r>
                    </a:p>
                  </a:txBody>
                  <a:tcPr/>
                </a:tc>
                <a:extLst>
                  <a:ext uri="{0D108BD9-81ED-4DB2-BD59-A6C34878D82A}">
                    <a16:rowId xmlns:a16="http://schemas.microsoft.com/office/drawing/2014/main" val="10003"/>
                  </a:ext>
                </a:extLst>
              </a:tr>
              <a:tr h="393065">
                <a:tc>
                  <a:txBody>
                    <a:bodyPr/>
                    <a:lstStyle/>
                    <a:p>
                      <a:pPr algn="ctr">
                        <a:buNone/>
                      </a:pPr>
                      <a:r>
                        <a:rPr lang="en-US" altLang="zh-CN" dirty="0"/>
                        <a:t>Head</a:t>
                      </a:r>
                      <a:endParaRPr lang="zh-CN" altLang="en-US" dirty="0"/>
                    </a:p>
                  </a:txBody>
                  <a:tcPr/>
                </a:tc>
                <a:tc>
                  <a:txBody>
                    <a:bodyPr/>
                    <a:lstStyle/>
                    <a:p>
                      <a:pPr algn="ctr">
                        <a:buNone/>
                      </a:pPr>
                      <a:r>
                        <a:rPr lang="zh-CN" altLang="en-US" dirty="0"/>
                        <a:t>头部</a:t>
                      </a:r>
                    </a:p>
                  </a:txBody>
                  <a:tcPr/>
                </a:tc>
                <a:extLst>
                  <a:ext uri="{0D108BD9-81ED-4DB2-BD59-A6C34878D82A}">
                    <a16:rowId xmlns:a16="http://schemas.microsoft.com/office/drawing/2014/main" val="10004"/>
                  </a:ext>
                </a:extLst>
              </a:tr>
              <a:tr h="393065">
                <a:tc>
                  <a:txBody>
                    <a:bodyPr/>
                    <a:lstStyle/>
                    <a:p>
                      <a:pPr algn="ctr">
                        <a:buNone/>
                      </a:pPr>
                      <a:r>
                        <a:rPr lang="en-US" altLang="zh-CN" dirty="0"/>
                        <a:t>Great</a:t>
                      </a:r>
                      <a:endParaRPr lang="zh-CN" altLang="en-US" dirty="0"/>
                    </a:p>
                  </a:txBody>
                  <a:tcPr/>
                </a:tc>
                <a:tc>
                  <a:txBody>
                    <a:bodyPr/>
                    <a:lstStyle/>
                    <a:p>
                      <a:pPr algn="ctr">
                        <a:buNone/>
                      </a:pPr>
                      <a:r>
                        <a:rPr lang="zh-CN" altLang="en-US" dirty="0"/>
                        <a:t>伟大的</a:t>
                      </a:r>
                    </a:p>
                  </a:txBody>
                  <a:tcPr/>
                </a:tc>
                <a:extLst>
                  <a:ext uri="{0D108BD9-81ED-4DB2-BD59-A6C34878D82A}">
                    <a16:rowId xmlns:a16="http://schemas.microsoft.com/office/drawing/2014/main" val="10005"/>
                  </a:ext>
                </a:extLst>
              </a:tr>
            </a:tbl>
          </a:graphicData>
        </a:graphic>
      </p:graphicFrame>
      <p:graphicFrame>
        <p:nvGraphicFramePr>
          <p:cNvPr id="10" name="表格 9"/>
          <p:cNvGraphicFramePr/>
          <p:nvPr>
            <p:custDataLst>
              <p:tags r:id="rId2"/>
            </p:custDataLst>
            <p:extLst>
              <p:ext uri="{D42A27DB-BD31-4B8C-83A1-F6EECF244321}">
                <p14:modId xmlns:p14="http://schemas.microsoft.com/office/powerpoint/2010/main" val="3541178910"/>
              </p:ext>
            </p:extLst>
          </p:nvPr>
        </p:nvGraphicFramePr>
        <p:xfrm>
          <a:off x="8940165" y="989965"/>
          <a:ext cx="2192020" cy="2751455"/>
        </p:xfrm>
        <a:graphic>
          <a:graphicData uri="http://schemas.openxmlformats.org/drawingml/2006/table">
            <a:tbl>
              <a:tblPr firstRow="1" bandRow="1">
                <a:tableStyleId>{5C22544A-7EE6-4342-B048-85BDC9FD1C3A}</a:tableStyleId>
              </a:tblPr>
              <a:tblGrid>
                <a:gridCol w="1096010">
                  <a:extLst>
                    <a:ext uri="{9D8B030D-6E8A-4147-A177-3AD203B41FA5}">
                      <a16:colId xmlns:a16="http://schemas.microsoft.com/office/drawing/2014/main" val="20000"/>
                    </a:ext>
                  </a:extLst>
                </a:gridCol>
                <a:gridCol w="1096010">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solidFill>
                      <a:schemeClr val="accent2"/>
                    </a:solidFill>
                  </a:tcPr>
                </a:tc>
                <a:tc>
                  <a:txBody>
                    <a:bodyPr/>
                    <a:lstStyle/>
                    <a:p>
                      <a:pPr algn="ctr">
                        <a:buNone/>
                      </a:pPr>
                      <a:r>
                        <a:rPr lang="zh-CN" altLang="en-US"/>
                        <a:t>翻译</a:t>
                      </a:r>
                    </a:p>
                  </a:txBody>
                  <a:tcPr>
                    <a:solidFill>
                      <a:schemeClr val="accent2"/>
                    </a:solidFill>
                  </a:tcPr>
                </a:tc>
                <a:extLst>
                  <a:ext uri="{0D108BD9-81ED-4DB2-BD59-A6C34878D82A}">
                    <a16:rowId xmlns:a16="http://schemas.microsoft.com/office/drawing/2014/main" val="10000"/>
                  </a:ext>
                </a:extLst>
              </a:tr>
              <a:tr h="393065">
                <a:tc>
                  <a:txBody>
                    <a:bodyPr/>
                    <a:lstStyle/>
                    <a:p>
                      <a:pPr algn="ctr">
                        <a:buNone/>
                      </a:pPr>
                      <a:r>
                        <a:rPr lang="en-US" altLang="zh-CN" dirty="0"/>
                        <a:t>Bee</a:t>
                      </a:r>
                      <a:endParaRPr lang="zh-CN" altLang="en-US" dirty="0"/>
                    </a:p>
                  </a:txBody>
                  <a:tcPr/>
                </a:tc>
                <a:tc>
                  <a:txBody>
                    <a:bodyPr/>
                    <a:lstStyle/>
                    <a:p>
                      <a:pPr algn="ctr">
                        <a:buNone/>
                      </a:pPr>
                      <a:r>
                        <a:rPr lang="zh-CN" altLang="en-US" dirty="0"/>
                        <a:t>蜜蜂</a:t>
                      </a:r>
                    </a:p>
                  </a:txBody>
                  <a:tcPr/>
                </a:tc>
                <a:extLst>
                  <a:ext uri="{0D108BD9-81ED-4DB2-BD59-A6C34878D82A}">
                    <a16:rowId xmlns:a16="http://schemas.microsoft.com/office/drawing/2014/main" val="10001"/>
                  </a:ext>
                </a:extLst>
              </a:tr>
              <a:tr h="393065">
                <a:tc>
                  <a:txBody>
                    <a:bodyPr/>
                    <a:lstStyle/>
                    <a:p>
                      <a:pPr algn="ctr">
                        <a:buNone/>
                      </a:pPr>
                      <a:r>
                        <a:rPr lang="en-US" altLang="zh-CN" dirty="0"/>
                        <a:t>Tree</a:t>
                      </a:r>
                      <a:endParaRPr lang="zh-CN" altLang="en-US" dirty="0"/>
                    </a:p>
                  </a:txBody>
                  <a:tcPr/>
                </a:tc>
                <a:tc>
                  <a:txBody>
                    <a:bodyPr/>
                    <a:lstStyle/>
                    <a:p>
                      <a:pPr algn="ctr">
                        <a:buNone/>
                      </a:pPr>
                      <a:r>
                        <a:rPr lang="zh-CN" altLang="en-US" dirty="0"/>
                        <a:t>树</a:t>
                      </a:r>
                    </a:p>
                  </a:txBody>
                  <a:tcPr/>
                </a:tc>
                <a:extLst>
                  <a:ext uri="{0D108BD9-81ED-4DB2-BD59-A6C34878D82A}">
                    <a16:rowId xmlns:a16="http://schemas.microsoft.com/office/drawing/2014/main" val="10002"/>
                  </a:ext>
                </a:extLst>
              </a:tr>
              <a:tr h="393065">
                <a:tc>
                  <a:txBody>
                    <a:bodyPr/>
                    <a:lstStyle/>
                    <a:p>
                      <a:pPr algn="ctr">
                        <a:buNone/>
                      </a:pPr>
                      <a:r>
                        <a:rPr lang="en-US" altLang="zh-CN" dirty="0"/>
                        <a:t>See</a:t>
                      </a:r>
                      <a:endParaRPr lang="zh-CN" altLang="en-US" dirty="0"/>
                    </a:p>
                  </a:txBody>
                  <a:tcPr/>
                </a:tc>
                <a:tc>
                  <a:txBody>
                    <a:bodyPr/>
                    <a:lstStyle/>
                    <a:p>
                      <a:pPr algn="ctr">
                        <a:buNone/>
                      </a:pPr>
                      <a:r>
                        <a:rPr lang="zh-CN" altLang="en-US" dirty="0"/>
                        <a:t>看见</a:t>
                      </a:r>
                    </a:p>
                  </a:txBody>
                  <a:tcPr/>
                </a:tc>
                <a:extLst>
                  <a:ext uri="{0D108BD9-81ED-4DB2-BD59-A6C34878D82A}">
                    <a16:rowId xmlns:a16="http://schemas.microsoft.com/office/drawing/2014/main" val="10003"/>
                  </a:ext>
                </a:extLst>
              </a:tr>
              <a:tr h="393065">
                <a:tc>
                  <a:txBody>
                    <a:bodyPr/>
                    <a:lstStyle/>
                    <a:p>
                      <a:pPr algn="ctr">
                        <a:buNone/>
                      </a:pPr>
                      <a:r>
                        <a:rPr lang="en-US" altLang="zh-CN" dirty="0"/>
                        <a:t>Free</a:t>
                      </a:r>
                      <a:endParaRPr lang="zh-CN" altLang="en-US" dirty="0"/>
                    </a:p>
                  </a:txBody>
                  <a:tcPr/>
                </a:tc>
                <a:tc>
                  <a:txBody>
                    <a:bodyPr/>
                    <a:lstStyle/>
                    <a:p>
                      <a:pPr algn="ctr">
                        <a:buNone/>
                      </a:pPr>
                      <a:r>
                        <a:rPr lang="zh-CN" altLang="en-US" dirty="0"/>
                        <a:t>自由的</a:t>
                      </a:r>
                    </a:p>
                  </a:txBody>
                  <a:tcPr/>
                </a:tc>
                <a:extLst>
                  <a:ext uri="{0D108BD9-81ED-4DB2-BD59-A6C34878D82A}">
                    <a16:rowId xmlns:a16="http://schemas.microsoft.com/office/drawing/2014/main" val="10004"/>
                  </a:ext>
                </a:extLst>
              </a:tr>
              <a:tr h="393065">
                <a:tc>
                  <a:txBody>
                    <a:bodyPr/>
                    <a:lstStyle/>
                    <a:p>
                      <a:pPr algn="ctr">
                        <a:buNone/>
                      </a:pPr>
                      <a:r>
                        <a:rPr lang="en-US" altLang="zh-CN" dirty="0"/>
                        <a:t>Keep</a:t>
                      </a:r>
                      <a:endParaRPr lang="zh-CN" altLang="en-US" dirty="0"/>
                    </a:p>
                  </a:txBody>
                  <a:tcPr/>
                </a:tc>
                <a:tc>
                  <a:txBody>
                    <a:bodyPr/>
                    <a:lstStyle/>
                    <a:p>
                      <a:pPr algn="ctr">
                        <a:buNone/>
                      </a:pPr>
                      <a:r>
                        <a:rPr lang="zh-CN" altLang="en-US" dirty="0"/>
                        <a:t>保持</a:t>
                      </a:r>
                    </a:p>
                  </a:txBody>
                  <a:tcPr/>
                </a:tc>
                <a:extLst>
                  <a:ext uri="{0D108BD9-81ED-4DB2-BD59-A6C34878D82A}">
                    <a16:rowId xmlns:a16="http://schemas.microsoft.com/office/drawing/2014/main" val="10005"/>
                  </a:ext>
                </a:extLst>
              </a:tr>
              <a:tr h="393065">
                <a:tc>
                  <a:txBody>
                    <a:bodyPr/>
                    <a:lstStyle/>
                    <a:p>
                      <a:pPr algn="ctr">
                        <a:buNone/>
                      </a:pPr>
                      <a:endParaRPr lang="zh-CN" altLang="en-US" dirty="0"/>
                    </a:p>
                  </a:txBody>
                  <a:tcPr/>
                </a:tc>
                <a:tc>
                  <a:txBody>
                    <a:bodyPr/>
                    <a:lstStyle/>
                    <a:p>
                      <a:pPr algn="ctr">
                        <a:buNone/>
                      </a:pPr>
                      <a:endParaRPr lang="zh-CN" altLang="en-US" dirty="0"/>
                    </a:p>
                  </a:txBody>
                  <a:tcPr/>
                </a:tc>
                <a:extLst>
                  <a:ext uri="{0D108BD9-81ED-4DB2-BD59-A6C34878D82A}">
                    <a16:rowId xmlns:a16="http://schemas.microsoft.com/office/drawing/2014/main" val="4075680075"/>
                  </a:ext>
                </a:extLst>
              </a:tr>
            </a:tbl>
          </a:graphicData>
        </a:graphic>
      </p:graphicFrame>
      <p:graphicFrame>
        <p:nvGraphicFramePr>
          <p:cNvPr id="3" name="表格 2"/>
          <p:cNvGraphicFramePr/>
          <p:nvPr>
            <p:custDataLst>
              <p:tags r:id="rId3"/>
            </p:custDataLst>
            <p:extLst>
              <p:ext uri="{D42A27DB-BD31-4B8C-83A1-F6EECF244321}">
                <p14:modId xmlns:p14="http://schemas.microsoft.com/office/powerpoint/2010/main" val="3352043055"/>
              </p:ext>
            </p:extLst>
          </p:nvPr>
        </p:nvGraphicFramePr>
        <p:xfrm>
          <a:off x="6557010" y="3562350"/>
          <a:ext cx="2190750" cy="2751455"/>
        </p:xfrm>
        <a:graphic>
          <a:graphicData uri="http://schemas.openxmlformats.org/drawingml/2006/table">
            <a:tbl>
              <a:tblPr firstRow="1" bandRow="1">
                <a:tableStyleId>{5C22544A-7EE6-4342-B048-85BDC9FD1C3A}</a:tableStyleId>
              </a:tblPr>
              <a:tblGrid>
                <a:gridCol w="1095375">
                  <a:extLst>
                    <a:ext uri="{9D8B030D-6E8A-4147-A177-3AD203B41FA5}">
                      <a16:colId xmlns:a16="http://schemas.microsoft.com/office/drawing/2014/main" val="20000"/>
                    </a:ext>
                  </a:extLst>
                </a:gridCol>
                <a:gridCol w="1095375">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solidFill>
                      <a:srgbClr val="92D050"/>
                    </a:solidFill>
                  </a:tcPr>
                </a:tc>
                <a:tc>
                  <a:txBody>
                    <a:bodyPr/>
                    <a:lstStyle/>
                    <a:p>
                      <a:pPr algn="ctr">
                        <a:buNone/>
                      </a:pPr>
                      <a:r>
                        <a:rPr lang="zh-CN" altLang="en-US"/>
                        <a:t>翻译</a:t>
                      </a:r>
                    </a:p>
                  </a:txBody>
                  <a:tcPr>
                    <a:solidFill>
                      <a:srgbClr val="92D050"/>
                    </a:solidFill>
                  </a:tcPr>
                </a:tc>
                <a:extLst>
                  <a:ext uri="{0D108BD9-81ED-4DB2-BD59-A6C34878D82A}">
                    <a16:rowId xmlns:a16="http://schemas.microsoft.com/office/drawing/2014/main" val="10000"/>
                  </a:ext>
                </a:extLst>
              </a:tr>
              <a:tr h="393065">
                <a:tc>
                  <a:txBody>
                    <a:bodyPr/>
                    <a:lstStyle/>
                    <a:p>
                      <a:pPr algn="ctr">
                        <a:buNone/>
                      </a:pPr>
                      <a:r>
                        <a:rPr lang="en-US" altLang="zh-CN" dirty="0"/>
                        <a:t>Autumn</a:t>
                      </a:r>
                      <a:endParaRPr lang="zh-CN" altLang="en-US" dirty="0"/>
                    </a:p>
                  </a:txBody>
                  <a:tcPr/>
                </a:tc>
                <a:tc>
                  <a:txBody>
                    <a:bodyPr/>
                    <a:lstStyle/>
                    <a:p>
                      <a:pPr algn="ctr">
                        <a:buNone/>
                      </a:pPr>
                      <a:r>
                        <a:rPr lang="zh-CN" altLang="en-US" dirty="0"/>
                        <a:t>秋季</a:t>
                      </a:r>
                    </a:p>
                  </a:txBody>
                  <a:tcPr/>
                </a:tc>
                <a:extLst>
                  <a:ext uri="{0D108BD9-81ED-4DB2-BD59-A6C34878D82A}">
                    <a16:rowId xmlns:a16="http://schemas.microsoft.com/office/drawing/2014/main" val="10001"/>
                  </a:ext>
                </a:extLst>
              </a:tr>
              <a:tr h="393065">
                <a:tc>
                  <a:txBody>
                    <a:bodyPr/>
                    <a:lstStyle/>
                    <a:p>
                      <a:pPr algn="ctr">
                        <a:buNone/>
                      </a:pPr>
                      <a:r>
                        <a:rPr lang="en-US" altLang="zh-CN" dirty="0"/>
                        <a:t>Launch</a:t>
                      </a:r>
                      <a:endParaRPr lang="zh-CN" altLang="en-US" dirty="0"/>
                    </a:p>
                  </a:txBody>
                  <a:tcPr/>
                </a:tc>
                <a:tc>
                  <a:txBody>
                    <a:bodyPr/>
                    <a:lstStyle/>
                    <a:p>
                      <a:pPr algn="ctr">
                        <a:buNone/>
                      </a:pPr>
                      <a:r>
                        <a:rPr lang="zh-CN" altLang="en-US" dirty="0"/>
                        <a:t>发射</a:t>
                      </a:r>
                    </a:p>
                  </a:txBody>
                  <a:tcPr/>
                </a:tc>
                <a:extLst>
                  <a:ext uri="{0D108BD9-81ED-4DB2-BD59-A6C34878D82A}">
                    <a16:rowId xmlns:a16="http://schemas.microsoft.com/office/drawing/2014/main" val="10002"/>
                  </a:ext>
                </a:extLst>
              </a:tr>
              <a:tr h="393065">
                <a:tc>
                  <a:txBody>
                    <a:bodyPr/>
                    <a:lstStyle/>
                    <a:p>
                      <a:pPr algn="ctr">
                        <a:buNone/>
                      </a:pPr>
                      <a:r>
                        <a:rPr lang="en-US" altLang="zh-CN" dirty="0" err="1"/>
                        <a:t>Cuase</a:t>
                      </a:r>
                      <a:endParaRPr lang="zh-CN" altLang="en-US" dirty="0"/>
                    </a:p>
                  </a:txBody>
                  <a:tcPr/>
                </a:tc>
                <a:tc>
                  <a:txBody>
                    <a:bodyPr/>
                    <a:lstStyle/>
                    <a:p>
                      <a:pPr algn="ctr">
                        <a:buNone/>
                      </a:pPr>
                      <a:r>
                        <a:rPr lang="zh-CN" altLang="en-US" dirty="0"/>
                        <a:t>原因</a:t>
                      </a:r>
                    </a:p>
                  </a:txBody>
                  <a:tcPr/>
                </a:tc>
                <a:extLst>
                  <a:ext uri="{0D108BD9-81ED-4DB2-BD59-A6C34878D82A}">
                    <a16:rowId xmlns:a16="http://schemas.microsoft.com/office/drawing/2014/main" val="10003"/>
                  </a:ext>
                </a:extLst>
              </a:tr>
              <a:tr h="393065">
                <a:tc>
                  <a:txBody>
                    <a:bodyPr/>
                    <a:lstStyle/>
                    <a:p>
                      <a:pPr algn="ctr">
                        <a:buNone/>
                      </a:pPr>
                      <a:r>
                        <a:rPr lang="en-US" altLang="zh-CN" dirty="0"/>
                        <a:t>Fault</a:t>
                      </a:r>
                      <a:endParaRPr lang="zh-CN" altLang="en-US" dirty="0"/>
                    </a:p>
                  </a:txBody>
                  <a:tcPr/>
                </a:tc>
                <a:tc>
                  <a:txBody>
                    <a:bodyPr/>
                    <a:lstStyle/>
                    <a:p>
                      <a:pPr algn="ctr">
                        <a:buNone/>
                      </a:pPr>
                      <a:r>
                        <a:rPr lang="zh-CN" altLang="en-US" dirty="0"/>
                        <a:t>错误</a:t>
                      </a:r>
                    </a:p>
                  </a:txBody>
                  <a:tcPr/>
                </a:tc>
                <a:extLst>
                  <a:ext uri="{0D108BD9-81ED-4DB2-BD59-A6C34878D82A}">
                    <a16:rowId xmlns:a16="http://schemas.microsoft.com/office/drawing/2014/main" val="10004"/>
                  </a:ext>
                </a:extLst>
              </a:tr>
              <a:tr h="393065">
                <a:tc>
                  <a:txBody>
                    <a:bodyPr/>
                    <a:lstStyle/>
                    <a:p>
                      <a:pPr algn="ctr">
                        <a:buNone/>
                      </a:pPr>
                      <a:r>
                        <a:rPr lang="en-US" altLang="zh-CN" dirty="0"/>
                        <a:t>Haunt</a:t>
                      </a:r>
                      <a:endParaRPr lang="zh-CN" altLang="en-US" dirty="0"/>
                    </a:p>
                  </a:txBody>
                  <a:tcPr/>
                </a:tc>
                <a:tc>
                  <a:txBody>
                    <a:bodyPr/>
                    <a:lstStyle/>
                    <a:p>
                      <a:pPr algn="ctr">
                        <a:buNone/>
                      </a:pPr>
                      <a:r>
                        <a:rPr lang="zh-CN" altLang="en-US" dirty="0"/>
                        <a:t>出没</a:t>
                      </a:r>
                    </a:p>
                  </a:txBody>
                  <a:tcPr/>
                </a:tc>
                <a:extLst>
                  <a:ext uri="{0D108BD9-81ED-4DB2-BD59-A6C34878D82A}">
                    <a16:rowId xmlns:a16="http://schemas.microsoft.com/office/drawing/2014/main" val="10005"/>
                  </a:ext>
                </a:extLst>
              </a:tr>
              <a:tr h="393065">
                <a:tc>
                  <a:txBody>
                    <a:bodyPr/>
                    <a:lstStyle/>
                    <a:p>
                      <a:pPr algn="ctr">
                        <a:buNone/>
                      </a:pPr>
                      <a:endParaRPr lang="zh-CN" altLang="en-US" dirty="0"/>
                    </a:p>
                  </a:txBody>
                  <a:tcPr/>
                </a:tc>
                <a:tc>
                  <a:txBody>
                    <a:bodyPr/>
                    <a:lstStyle/>
                    <a:p>
                      <a:pPr algn="ctr">
                        <a:buNone/>
                      </a:pPr>
                      <a:endParaRPr lang="zh-CN" altLang="en-US" dirty="0"/>
                    </a:p>
                  </a:txBody>
                  <a:tcPr/>
                </a:tc>
                <a:extLst>
                  <a:ext uri="{0D108BD9-81ED-4DB2-BD59-A6C34878D82A}">
                    <a16:rowId xmlns:a16="http://schemas.microsoft.com/office/drawing/2014/main" val="10006"/>
                  </a:ext>
                </a:extLst>
              </a:tr>
            </a:tbl>
          </a:graphicData>
        </a:graphic>
      </p:graphicFrame>
      <p:graphicFrame>
        <p:nvGraphicFramePr>
          <p:cNvPr id="6" name="表格 5"/>
          <p:cNvGraphicFramePr/>
          <p:nvPr>
            <p:custDataLst>
              <p:tags r:id="rId4"/>
            </p:custDataLst>
            <p:extLst>
              <p:ext uri="{D42A27DB-BD31-4B8C-83A1-F6EECF244321}">
                <p14:modId xmlns:p14="http://schemas.microsoft.com/office/powerpoint/2010/main" val="787255304"/>
              </p:ext>
            </p:extLst>
          </p:nvPr>
        </p:nvGraphicFramePr>
        <p:xfrm>
          <a:off x="8940165" y="3572510"/>
          <a:ext cx="2190750" cy="2751455"/>
        </p:xfrm>
        <a:graphic>
          <a:graphicData uri="http://schemas.openxmlformats.org/drawingml/2006/table">
            <a:tbl>
              <a:tblPr firstRow="1" bandRow="1">
                <a:tableStyleId>{5C22544A-7EE6-4342-B048-85BDC9FD1C3A}</a:tableStyleId>
              </a:tblPr>
              <a:tblGrid>
                <a:gridCol w="1095375">
                  <a:extLst>
                    <a:ext uri="{9D8B030D-6E8A-4147-A177-3AD203B41FA5}">
                      <a16:colId xmlns:a16="http://schemas.microsoft.com/office/drawing/2014/main" val="20000"/>
                    </a:ext>
                  </a:extLst>
                </a:gridCol>
                <a:gridCol w="1095375">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solidFill>
                      <a:srgbClr val="C00000"/>
                    </a:solidFill>
                  </a:tcPr>
                </a:tc>
                <a:tc>
                  <a:txBody>
                    <a:bodyPr/>
                    <a:lstStyle/>
                    <a:p>
                      <a:pPr algn="ctr">
                        <a:buNone/>
                      </a:pPr>
                      <a:r>
                        <a:rPr lang="zh-CN" altLang="en-US"/>
                        <a:t>翻译</a:t>
                      </a:r>
                    </a:p>
                  </a:txBody>
                  <a:tcPr>
                    <a:solidFill>
                      <a:srgbClr val="C00000"/>
                    </a:solidFill>
                  </a:tcPr>
                </a:tc>
                <a:extLst>
                  <a:ext uri="{0D108BD9-81ED-4DB2-BD59-A6C34878D82A}">
                    <a16:rowId xmlns:a16="http://schemas.microsoft.com/office/drawing/2014/main" val="10000"/>
                  </a:ext>
                </a:extLst>
              </a:tr>
              <a:tr h="393065">
                <a:tc>
                  <a:txBody>
                    <a:bodyPr/>
                    <a:lstStyle/>
                    <a:p>
                      <a:pPr algn="ctr">
                        <a:buNone/>
                      </a:pPr>
                      <a:r>
                        <a:rPr lang="en-US" altLang="zh-CN" dirty="0"/>
                        <a:t>Coin</a:t>
                      </a:r>
                      <a:endParaRPr lang="zh-CN" altLang="en-US" dirty="0"/>
                    </a:p>
                  </a:txBody>
                  <a:tcPr/>
                </a:tc>
                <a:tc>
                  <a:txBody>
                    <a:bodyPr/>
                    <a:lstStyle/>
                    <a:p>
                      <a:pPr algn="ctr">
                        <a:buNone/>
                      </a:pPr>
                      <a:r>
                        <a:rPr lang="zh-CN" altLang="en-US" dirty="0"/>
                        <a:t>硬币</a:t>
                      </a:r>
                    </a:p>
                  </a:txBody>
                  <a:tcPr/>
                </a:tc>
                <a:extLst>
                  <a:ext uri="{0D108BD9-81ED-4DB2-BD59-A6C34878D82A}">
                    <a16:rowId xmlns:a16="http://schemas.microsoft.com/office/drawing/2014/main" val="10001"/>
                  </a:ext>
                </a:extLst>
              </a:tr>
              <a:tr h="393065">
                <a:tc>
                  <a:txBody>
                    <a:bodyPr/>
                    <a:lstStyle/>
                    <a:p>
                      <a:pPr algn="ctr">
                        <a:buNone/>
                      </a:pPr>
                      <a:r>
                        <a:rPr lang="en-US" altLang="zh-CN" dirty="0"/>
                        <a:t>Noise</a:t>
                      </a:r>
                      <a:endParaRPr lang="zh-CN" altLang="en-US" dirty="0"/>
                    </a:p>
                  </a:txBody>
                  <a:tcPr/>
                </a:tc>
                <a:tc>
                  <a:txBody>
                    <a:bodyPr/>
                    <a:lstStyle/>
                    <a:p>
                      <a:pPr algn="ctr">
                        <a:buNone/>
                      </a:pPr>
                      <a:r>
                        <a:rPr lang="zh-CN" altLang="en-US" dirty="0"/>
                        <a:t>噪音</a:t>
                      </a:r>
                    </a:p>
                  </a:txBody>
                  <a:tcPr/>
                </a:tc>
                <a:extLst>
                  <a:ext uri="{0D108BD9-81ED-4DB2-BD59-A6C34878D82A}">
                    <a16:rowId xmlns:a16="http://schemas.microsoft.com/office/drawing/2014/main" val="10002"/>
                  </a:ext>
                </a:extLst>
              </a:tr>
              <a:tr h="393065">
                <a:tc>
                  <a:txBody>
                    <a:bodyPr/>
                    <a:lstStyle/>
                    <a:p>
                      <a:pPr algn="ctr">
                        <a:buNone/>
                      </a:pPr>
                      <a:r>
                        <a:rPr lang="en-US" altLang="zh-CN" dirty="0"/>
                        <a:t>Boil</a:t>
                      </a:r>
                      <a:endParaRPr lang="zh-CN" altLang="en-US" dirty="0"/>
                    </a:p>
                  </a:txBody>
                  <a:tcPr/>
                </a:tc>
                <a:tc>
                  <a:txBody>
                    <a:bodyPr/>
                    <a:lstStyle/>
                    <a:p>
                      <a:pPr algn="ctr">
                        <a:buNone/>
                      </a:pPr>
                      <a:r>
                        <a:rPr lang="zh-CN" altLang="en-US" dirty="0"/>
                        <a:t>沸腾</a:t>
                      </a:r>
                    </a:p>
                  </a:txBody>
                  <a:tcPr/>
                </a:tc>
                <a:extLst>
                  <a:ext uri="{0D108BD9-81ED-4DB2-BD59-A6C34878D82A}">
                    <a16:rowId xmlns:a16="http://schemas.microsoft.com/office/drawing/2014/main" val="10003"/>
                  </a:ext>
                </a:extLst>
              </a:tr>
              <a:tr h="393065">
                <a:tc>
                  <a:txBody>
                    <a:bodyPr/>
                    <a:lstStyle/>
                    <a:p>
                      <a:pPr algn="ctr">
                        <a:buNone/>
                      </a:pPr>
                      <a:r>
                        <a:rPr lang="en-US" altLang="zh-CN" dirty="0"/>
                        <a:t>spoil</a:t>
                      </a:r>
                      <a:endParaRPr lang="zh-CN" altLang="en-US" dirty="0"/>
                    </a:p>
                  </a:txBody>
                  <a:tcPr/>
                </a:tc>
                <a:tc>
                  <a:txBody>
                    <a:bodyPr/>
                    <a:lstStyle/>
                    <a:p>
                      <a:pPr algn="ctr">
                        <a:buNone/>
                      </a:pPr>
                      <a:r>
                        <a:rPr lang="zh-CN" altLang="en-US" dirty="0"/>
                        <a:t>损坏</a:t>
                      </a:r>
                    </a:p>
                  </a:txBody>
                  <a:tcPr/>
                </a:tc>
                <a:extLst>
                  <a:ext uri="{0D108BD9-81ED-4DB2-BD59-A6C34878D82A}">
                    <a16:rowId xmlns:a16="http://schemas.microsoft.com/office/drawing/2014/main" val="10004"/>
                  </a:ext>
                </a:extLst>
              </a:tr>
              <a:tr h="393065">
                <a:tc>
                  <a:txBody>
                    <a:bodyPr/>
                    <a:lstStyle/>
                    <a:p>
                      <a:pPr algn="ctr">
                        <a:buNone/>
                      </a:pPr>
                      <a:r>
                        <a:rPr lang="en-US" altLang="zh-CN" dirty="0"/>
                        <a:t>Voice</a:t>
                      </a:r>
                      <a:endParaRPr lang="zh-CN" altLang="en-US" dirty="0"/>
                    </a:p>
                  </a:txBody>
                  <a:tcPr/>
                </a:tc>
                <a:tc>
                  <a:txBody>
                    <a:bodyPr/>
                    <a:lstStyle/>
                    <a:p>
                      <a:pPr algn="ctr">
                        <a:buNone/>
                      </a:pPr>
                      <a:r>
                        <a:rPr lang="zh-CN" altLang="en-US" dirty="0"/>
                        <a:t>声音</a:t>
                      </a:r>
                    </a:p>
                  </a:txBody>
                  <a:tcPr/>
                </a:tc>
                <a:extLst>
                  <a:ext uri="{0D108BD9-81ED-4DB2-BD59-A6C34878D82A}">
                    <a16:rowId xmlns:a16="http://schemas.microsoft.com/office/drawing/2014/main" val="10005"/>
                  </a:ext>
                </a:extLst>
              </a:tr>
              <a:tr h="393065">
                <a:tc>
                  <a:txBody>
                    <a:bodyPr/>
                    <a:lstStyle/>
                    <a:p>
                      <a:pPr algn="ctr">
                        <a:buNone/>
                      </a:pPr>
                      <a:endParaRPr lang="zh-CN" altLang="en-US"/>
                    </a:p>
                  </a:txBody>
                  <a:tcPr/>
                </a:tc>
                <a:tc>
                  <a:txBody>
                    <a:bodyPr/>
                    <a:lstStyle/>
                    <a:p>
                      <a:pPr algn="ctr">
                        <a:buNone/>
                      </a:pPr>
                      <a:endParaRPr lang="zh-CN" altLang="en-US" dirty="0"/>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8" name="矩形 7"/>
          <p:cNvSpPr/>
          <p:nvPr/>
        </p:nvSpPr>
        <p:spPr>
          <a:xfrm>
            <a:off x="6104255"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en-US" altLang="zh-CN" sz="800" b="1" i="0">
                <a:solidFill>
                  <a:srgbClr val="333333"/>
                </a:solidFill>
                <a:effectLst/>
                <a:latin typeface="Microsoft YaHei" panose="020B0503020204020204" pitchFamily="34" charset="-122"/>
                <a:ea typeface="Microsoft YaHei" panose="020B0503020204020204" pitchFamily="34" charset="-122"/>
              </a:rPr>
              <a:t>You:</a:t>
            </a:r>
            <a:r>
              <a:rPr lang="en-US" altLang="zh-CN" sz="800" b="0" i="0">
                <a:solidFill>
                  <a:srgbClr val="333333"/>
                </a:solidFill>
                <a:effectLst/>
                <a:latin typeface="Microsoft YaHei" panose="020B0503020204020204" pitchFamily="34" charset="-122"/>
                <a:ea typeface="Microsoft YaHei" panose="020B0503020204020204" pitchFamily="34" charset="-122"/>
              </a:rPr>
              <a:t> </a:t>
            </a:r>
            <a:r>
              <a:rPr lang="zh-CN" altLang="en-US" sz="800" b="0" i="0">
                <a:solidFill>
                  <a:srgbClr val="333333"/>
                </a:solidFill>
                <a:effectLst/>
                <a:latin typeface="Microsoft YaHei" panose="020B0503020204020204" pitchFamily="34" charset="-122"/>
                <a:ea typeface="Microsoft YaHei" panose="020B0503020204020204" pitchFamily="34" charset="-122"/>
              </a:rPr>
              <a:t>用其中带</a:t>
            </a:r>
            <a:r>
              <a:rPr lang="en-US" altLang="zh-CN" sz="800" b="0" i="0">
                <a:solidFill>
                  <a:srgbClr val="333333"/>
                </a:solidFill>
                <a:effectLst/>
                <a:latin typeface="Microsoft YaHei" panose="020B0503020204020204" pitchFamily="34" charset="-122"/>
                <a:ea typeface="Microsoft YaHei" panose="020B0503020204020204" pitchFamily="34" charset="-122"/>
              </a:rPr>
              <a:t>ay</a:t>
            </a:r>
            <a:r>
              <a:rPr lang="zh-CN" altLang="en-US" sz="800" b="0" i="0">
                <a:solidFill>
                  <a:srgbClr val="333333"/>
                </a:solidFill>
                <a:effectLst/>
                <a:latin typeface="Microsoft YaHei" panose="020B0503020204020204" pitchFamily="34" charset="-122"/>
                <a:ea typeface="Microsoft YaHei" panose="020B0503020204020204" pitchFamily="34" charset="-122"/>
              </a:rPr>
              <a:t>，</a:t>
            </a:r>
            <a:r>
              <a:rPr lang="en-US" altLang="zh-CN" sz="800" b="0" i="0">
                <a:solidFill>
                  <a:srgbClr val="333333"/>
                </a:solidFill>
                <a:effectLst/>
                <a:latin typeface="Microsoft YaHei" panose="020B0503020204020204" pitchFamily="34" charset="-122"/>
                <a:ea typeface="Microsoft YaHei" panose="020B0503020204020204" pitchFamily="34" charset="-122"/>
              </a:rPr>
              <a:t>ey </a:t>
            </a:r>
            <a:r>
              <a:rPr lang="zh-CN" altLang="en-US" sz="800" b="0" i="0">
                <a:solidFill>
                  <a:srgbClr val="333333"/>
                </a:solidFill>
                <a:effectLst/>
                <a:latin typeface="Microsoft YaHei" panose="020B0503020204020204" pitchFamily="34" charset="-122"/>
                <a:ea typeface="Microsoft YaHei" panose="020B0503020204020204" pitchFamily="34" charset="-122"/>
              </a:rPr>
              <a:t>和</a:t>
            </a:r>
            <a:r>
              <a:rPr lang="en-US" altLang="zh-CN" sz="800" b="0" i="0">
                <a:solidFill>
                  <a:srgbClr val="333333"/>
                </a:solidFill>
                <a:effectLst/>
                <a:latin typeface="Microsoft YaHei" panose="020B0503020204020204" pitchFamily="34" charset="-122"/>
                <a:ea typeface="Microsoft YaHei" panose="020B0503020204020204" pitchFamily="34" charset="-122"/>
              </a:rPr>
              <a:t>ei</a:t>
            </a:r>
            <a:r>
              <a:rPr lang="zh-CN" altLang="en-US" sz="800" b="0" i="0">
                <a:solidFill>
                  <a:srgbClr val="333333"/>
                </a:solidFill>
                <a:effectLst/>
                <a:latin typeface="Microsoft YaHei" panose="020B0503020204020204" pitchFamily="34" charset="-122"/>
                <a:ea typeface="Microsoft YaHei" panose="020B0503020204020204" pitchFamily="34" charset="-122"/>
              </a:rPr>
              <a:t>的单词编一个故事帮助我记忆这些单词</a:t>
            </a:r>
          </a:p>
          <a:p>
            <a:pPr algn="l"/>
            <a:r>
              <a:rPr lang="en-US" altLang="zh-CN" sz="800" b="1" i="0">
                <a:solidFill>
                  <a:srgbClr val="333333"/>
                </a:solidFill>
                <a:effectLst/>
                <a:latin typeface="Microsoft YaHei" panose="020B0503020204020204" pitchFamily="34" charset="-122"/>
                <a:ea typeface="Microsoft YaHei" panose="020B0503020204020204" pitchFamily="34" charset="-122"/>
              </a:rPr>
              <a:t>ChatAI: </a:t>
            </a:r>
            <a:r>
              <a:rPr lang="en-US" altLang="zh-CN" sz="800" b="0" i="0">
                <a:solidFill>
                  <a:srgbClr val="333333"/>
                </a:solidFill>
                <a:effectLst/>
                <a:latin typeface="Microsoft YaHei" panose="020B0503020204020204" pitchFamily="34" charset="-122"/>
                <a:ea typeface="Microsoft YaHei" panose="020B0503020204020204" pitchFamily="34" charset="-122"/>
              </a:rPr>
              <a:t>Once upon a time, in a small town, there lived a boy named Ray. Ray was known for his love of exploration and adventure. One day, while playing outside, he discovered a mysterious key buried in the ground. The key had an intricate design, and Ray's curiosity was piqued.</a:t>
            </a:r>
            <a:br>
              <a:rPr lang="en-US" altLang="zh-CN" sz="800" b="0" i="0">
                <a:solidFill>
                  <a:srgbClr val="333333"/>
                </a:solidFill>
                <a:effectLst/>
                <a:latin typeface="Microsoft YaHei" panose="020B0503020204020204" pitchFamily="34" charset="-122"/>
                <a:ea typeface="Microsoft YaHei" panose="020B0503020204020204" pitchFamily="34" charset="-122"/>
              </a:rPr>
            </a:br>
            <a:br>
              <a:rPr lang="en-US" altLang="zh-CN" sz="800" b="0" i="0">
                <a:solidFill>
                  <a:srgbClr val="333333"/>
                </a:solidFill>
                <a:effectLst/>
                <a:latin typeface="Microsoft YaHei" panose="020B0503020204020204" pitchFamily="34" charset="-122"/>
                <a:ea typeface="Microsoft YaHei" panose="020B0503020204020204" pitchFamily="34" charset="-122"/>
              </a:rPr>
            </a:br>
            <a:r>
              <a:rPr lang="en-US" altLang="zh-CN" sz="800" b="0" i="0">
                <a:solidFill>
                  <a:srgbClr val="333333"/>
                </a:solidFill>
                <a:effectLst/>
                <a:latin typeface="Microsoft YaHei" panose="020B0503020204020204" pitchFamily="34" charset="-122"/>
                <a:ea typeface="Microsoft YaHei" panose="020B0503020204020204" pitchFamily="34" charset="-122"/>
              </a:rPr>
              <a:t>Excited and intrigued, Ray decided to take the key to his friend, a girl named Emily who was known for her wisdom and intelligence. As Ray showed her the key, Emily's eyes widened in surprise. She recognized the key as a symbol of power and mystery.</a:t>
            </a:r>
            <a:br>
              <a:rPr lang="en-US" altLang="zh-CN" sz="800" b="0" i="0">
                <a:solidFill>
                  <a:srgbClr val="333333"/>
                </a:solidFill>
                <a:effectLst/>
                <a:latin typeface="Microsoft YaHei" panose="020B0503020204020204" pitchFamily="34" charset="-122"/>
                <a:ea typeface="Microsoft YaHei" panose="020B0503020204020204" pitchFamily="34" charset="-122"/>
              </a:rPr>
            </a:br>
            <a:br>
              <a:rPr lang="en-US" altLang="zh-CN" sz="800" b="0" i="0">
                <a:solidFill>
                  <a:srgbClr val="333333"/>
                </a:solidFill>
                <a:effectLst/>
                <a:latin typeface="Microsoft YaHei" panose="020B0503020204020204" pitchFamily="34" charset="-122"/>
                <a:ea typeface="Microsoft YaHei" panose="020B0503020204020204" pitchFamily="34" charset="-122"/>
              </a:rPr>
            </a:br>
            <a:r>
              <a:rPr lang="en-US" altLang="zh-CN" sz="800" b="0" i="0">
                <a:solidFill>
                  <a:srgbClr val="333333"/>
                </a:solidFill>
                <a:effectLst/>
                <a:latin typeface="Microsoft YaHei" panose="020B0503020204020204" pitchFamily="34" charset="-122"/>
                <a:ea typeface="Microsoft YaHei" panose="020B0503020204020204" pitchFamily="34" charset="-122"/>
              </a:rPr>
              <a:t>Together, Ray and Emily embarked on a journey to uncover the secrets of the key. They traveled through fields and forests, facing challenges and obstacles along the way. As they delved deeper into the mystery, they encountered strange noises and eerie shadows that tested their courage.</a:t>
            </a:r>
            <a:br>
              <a:rPr lang="en-US" altLang="zh-CN" sz="800" b="0" i="0">
                <a:solidFill>
                  <a:srgbClr val="333333"/>
                </a:solidFill>
                <a:effectLst/>
                <a:latin typeface="Microsoft YaHei" panose="020B0503020204020204" pitchFamily="34" charset="-122"/>
                <a:ea typeface="Microsoft YaHei" panose="020B0503020204020204" pitchFamily="34" charset="-122"/>
              </a:rPr>
            </a:br>
            <a:br>
              <a:rPr lang="en-US" altLang="zh-CN" sz="800" b="0" i="0">
                <a:solidFill>
                  <a:srgbClr val="333333"/>
                </a:solidFill>
                <a:effectLst/>
                <a:latin typeface="Microsoft YaHei" panose="020B0503020204020204" pitchFamily="34" charset="-122"/>
                <a:ea typeface="Microsoft YaHei" panose="020B0503020204020204" pitchFamily="34" charset="-122"/>
              </a:rPr>
            </a:br>
            <a:r>
              <a:rPr lang="en-US" altLang="zh-CN" sz="800" b="0" i="0">
                <a:solidFill>
                  <a:srgbClr val="333333"/>
                </a:solidFill>
                <a:effectLst/>
                <a:latin typeface="Microsoft YaHei" panose="020B0503020204020204" pitchFamily="34" charset="-122"/>
                <a:ea typeface="Microsoft YaHei" panose="020B0503020204020204" pitchFamily="34" charset="-122"/>
              </a:rPr>
              <a:t>With Emily's guidance and Ray's determination, they finally reached a hidden chamber where a deity awaited them. The deity revealed that the key would unlock a treasure that had been lost for centuries. It was a moment of awe and wonder as Ray and Emily realized the significance of their discovery.</a:t>
            </a:r>
            <a:br>
              <a:rPr lang="en-US" altLang="zh-CN" sz="800" b="0" i="0">
                <a:solidFill>
                  <a:srgbClr val="333333"/>
                </a:solidFill>
                <a:effectLst/>
                <a:latin typeface="Microsoft YaHei" panose="020B0503020204020204" pitchFamily="34" charset="-122"/>
                <a:ea typeface="Microsoft YaHei" panose="020B0503020204020204" pitchFamily="34" charset="-122"/>
              </a:rPr>
            </a:br>
            <a:br>
              <a:rPr lang="en-US" altLang="zh-CN" sz="800" b="0" i="0">
                <a:solidFill>
                  <a:srgbClr val="333333"/>
                </a:solidFill>
                <a:effectLst/>
                <a:latin typeface="Microsoft YaHei" panose="020B0503020204020204" pitchFamily="34" charset="-122"/>
                <a:ea typeface="Microsoft YaHei" panose="020B0503020204020204" pitchFamily="34" charset="-122"/>
              </a:rPr>
            </a:br>
            <a:r>
              <a:rPr lang="en-US" altLang="zh-CN" sz="800" b="0" i="0">
                <a:solidFill>
                  <a:srgbClr val="333333"/>
                </a:solidFill>
                <a:effectLst/>
                <a:latin typeface="Microsoft YaHei" panose="020B0503020204020204" pitchFamily="34" charset="-122"/>
                <a:ea typeface="Microsoft YaHei" panose="020B0503020204020204" pitchFamily="34" charset="-122"/>
              </a:rPr>
              <a:t>As they returned to the town, carrying the key and the knowledge of the treasure, they knew that their journey had changed them forever. Ray and Emily's story of bravery, friendship, and discovery would be remembered for generations to come, inspiring others to never stop seeking adventure and knowledge.</a:t>
            </a:r>
          </a:p>
        </p:txBody>
      </p:sp>
      <p:sp>
        <p:nvSpPr>
          <p:cNvPr id="7" name="矩形 6"/>
          <p:cNvSpPr/>
          <p:nvPr/>
        </p:nvSpPr>
        <p:spPr>
          <a:xfrm>
            <a:off x="407670" y="43497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r>
              <a:rPr lang="zh-CN" b="1" u="sng" dirty="0">
                <a:solidFill>
                  <a:schemeClr val="tx1"/>
                </a:solidFill>
                <a:sym typeface="+mn-ea"/>
              </a:rPr>
              <a:t>大语言模型如何帮助你更好的记忆这些单词</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113780"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zh-CN" b="1">
                <a:solidFill>
                  <a:schemeClr val="tx1"/>
                </a:solidFill>
                <a:sym typeface="+mn-ea"/>
              </a:rPr>
              <a:t>记录词汇：</a:t>
            </a:r>
            <a:br>
              <a:rPr lang="zh-CN">
                <a:solidFill>
                  <a:schemeClr val="tx1"/>
                </a:solidFill>
              </a:rPr>
            </a:br>
            <a:endParaRPr lang="zh-CN">
              <a:solidFill>
                <a:schemeClr val="tx1"/>
              </a:solidFill>
            </a:endParaRPr>
          </a:p>
        </p:txBody>
      </p:sp>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272939" y="23685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indent="0" algn="ctr" fontAlgn="auto">
              <a:lnSpc>
                <a:spcPct val="150000"/>
              </a:lnSpc>
            </a:pPr>
            <a:endParaRPr lang="zh-CN" altLang="en-US" b="1" u="sng" dirty="0">
              <a:solidFill>
                <a:schemeClr val="tx1"/>
              </a:solidFill>
              <a:sym typeface="+mn-ea"/>
            </a:endParaRPr>
          </a:p>
        </p:txBody>
      </p:sp>
      <p:graphicFrame>
        <p:nvGraphicFramePr>
          <p:cNvPr id="2" name="表格 1"/>
          <p:cNvGraphicFramePr/>
          <p:nvPr>
            <p:custDataLst>
              <p:tags r:id="rId1"/>
            </p:custDataLst>
            <p:extLst>
              <p:ext uri="{D42A27DB-BD31-4B8C-83A1-F6EECF244321}">
                <p14:modId xmlns:p14="http://schemas.microsoft.com/office/powerpoint/2010/main" val="2466556474"/>
              </p:ext>
            </p:extLst>
          </p:nvPr>
        </p:nvGraphicFramePr>
        <p:xfrm>
          <a:off x="5546725" y="1290955"/>
          <a:ext cx="6539119" cy="5121275"/>
        </p:xfrm>
        <a:graphic>
          <a:graphicData uri="http://schemas.openxmlformats.org/drawingml/2006/table">
            <a:tbl>
              <a:tblPr firstRow="1" bandRow="1">
                <a:tableStyleId>{5C22544A-7EE6-4342-B048-85BDC9FD1C3A}</a:tableStyleId>
              </a:tblPr>
              <a:tblGrid>
                <a:gridCol w="1348454">
                  <a:extLst>
                    <a:ext uri="{9D8B030D-6E8A-4147-A177-3AD203B41FA5}">
                      <a16:colId xmlns:a16="http://schemas.microsoft.com/office/drawing/2014/main" val="20000"/>
                    </a:ext>
                  </a:extLst>
                </a:gridCol>
                <a:gridCol w="1438175">
                  <a:extLst>
                    <a:ext uri="{9D8B030D-6E8A-4147-A177-3AD203B41FA5}">
                      <a16:colId xmlns:a16="http://schemas.microsoft.com/office/drawing/2014/main" val="20001"/>
                    </a:ext>
                  </a:extLst>
                </a:gridCol>
                <a:gridCol w="3752490">
                  <a:extLst>
                    <a:ext uri="{9D8B030D-6E8A-4147-A177-3AD203B41FA5}">
                      <a16:colId xmlns:a16="http://schemas.microsoft.com/office/drawing/2014/main" val="20002"/>
                    </a:ext>
                  </a:extLst>
                </a:gridCol>
              </a:tblGrid>
              <a:tr h="678815">
                <a:tc>
                  <a:txBody>
                    <a:bodyPr/>
                    <a:lstStyle/>
                    <a:p>
                      <a:pPr algn="ctr">
                        <a:buNone/>
                      </a:pPr>
                      <a:r>
                        <a:rPr lang="zh-CN" altLang="en-US"/>
                        <a:t>原单词</a:t>
                      </a:r>
                    </a:p>
                  </a:txBody>
                  <a:tcPr>
                    <a:solidFill>
                      <a:schemeClr val="accent2"/>
                    </a:solidFill>
                  </a:tcPr>
                </a:tc>
                <a:tc>
                  <a:txBody>
                    <a:bodyPr/>
                    <a:lstStyle/>
                    <a:p>
                      <a:pPr algn="ctr">
                        <a:buNone/>
                      </a:pPr>
                      <a:r>
                        <a:rPr lang="zh-CN" altLang="en-US"/>
                        <a:t>近义词</a:t>
                      </a:r>
                      <a:endParaRPr lang="en-US" altLang="zh-CN"/>
                    </a:p>
                    <a:p>
                      <a:pPr algn="ctr">
                        <a:buNone/>
                      </a:pPr>
                      <a:r>
                        <a:rPr lang="zh-CN" altLang="en-US"/>
                        <a:t>同义词</a:t>
                      </a:r>
                    </a:p>
                  </a:txBody>
                  <a:tcPr>
                    <a:solidFill>
                      <a:schemeClr val="accent2"/>
                    </a:solidFill>
                  </a:tcPr>
                </a:tc>
                <a:tc>
                  <a:txBody>
                    <a:bodyPr/>
                    <a:lstStyle/>
                    <a:p>
                      <a:pPr algn="ctr">
                        <a:buNone/>
                      </a:pPr>
                      <a:r>
                        <a:rPr lang="zh-CN" altLang="en-US"/>
                        <a:t>翻译</a:t>
                      </a:r>
                    </a:p>
                    <a:p>
                      <a:pPr algn="ctr">
                        <a:buNone/>
                      </a:pPr>
                      <a:r>
                        <a:rPr lang="zh-CN" altLang="en-US" sz="1800">
                          <a:sym typeface="+mn-ea"/>
                        </a:rPr>
                        <a:t>（差别）</a:t>
                      </a:r>
                      <a:endParaRPr lang="zh-CN" altLang="en-US"/>
                    </a:p>
                  </a:txBody>
                  <a:tcPr>
                    <a:solidFill>
                      <a:schemeClr val="accent2"/>
                    </a:solidFill>
                  </a:tcPr>
                </a:tc>
                <a:extLst>
                  <a:ext uri="{0D108BD9-81ED-4DB2-BD59-A6C34878D82A}">
                    <a16:rowId xmlns:a16="http://schemas.microsoft.com/office/drawing/2014/main" val="10000"/>
                  </a:ext>
                </a:extLst>
              </a:tr>
              <a:tr h="438150">
                <a:tc rowSpan="10">
                  <a:txBody>
                    <a:bodyPr/>
                    <a:lstStyle/>
                    <a:p>
                      <a:pPr algn="ctr">
                        <a:buNone/>
                      </a:pPr>
                      <a:r>
                        <a:rPr lang="en-US" altLang="zh-CN" dirty="0"/>
                        <a:t>Sad</a:t>
                      </a:r>
                      <a:endParaRPr lang="zh-CN" altLang="en-US" dirty="0"/>
                    </a:p>
                  </a:txBody>
                  <a:tcPr/>
                </a:tc>
                <a:tc>
                  <a:txBody>
                    <a:bodyPr/>
                    <a:lstStyle/>
                    <a:p>
                      <a:pPr algn="ctr">
                        <a:buNone/>
                      </a:pPr>
                      <a:r>
                        <a:rPr lang="en-US" altLang="zh-CN" dirty="0"/>
                        <a:t>Unhappy</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表示一种一般意义上的不开心或不快乐，程度较轻。</a:t>
                      </a:r>
                      <a:endParaRPr lang="zh-CN" altLang="en-US" sz="1200" dirty="0"/>
                    </a:p>
                  </a:txBody>
                  <a:tcPr/>
                </a:tc>
                <a:extLst>
                  <a:ext uri="{0D108BD9-81ED-4DB2-BD59-A6C34878D82A}">
                    <a16:rowId xmlns:a16="http://schemas.microsoft.com/office/drawing/2014/main" val="10001"/>
                  </a:ext>
                </a:extLst>
              </a:tr>
              <a:tr h="438785">
                <a:tc vMerge="1">
                  <a:txBody>
                    <a:bodyPr/>
                    <a:lstStyle/>
                    <a:p>
                      <a:endParaRPr lang="zh-CN"/>
                    </a:p>
                  </a:txBody>
                  <a:tcPr/>
                </a:tc>
                <a:tc>
                  <a:txBody>
                    <a:bodyPr/>
                    <a:lstStyle/>
                    <a:p>
                      <a:pPr algn="ctr">
                        <a:buNone/>
                      </a:pPr>
                      <a:r>
                        <a:rPr lang="en-US" altLang="zh-CN" dirty="0"/>
                        <a:t>Sorrowful</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更强烈地描述深刻的悲伤或悲痛之情。</a:t>
                      </a:r>
                      <a:endParaRPr lang="zh-CN" altLang="en-US" sz="1200" dirty="0"/>
                    </a:p>
                  </a:txBody>
                  <a:tcPr/>
                </a:tc>
                <a:extLst>
                  <a:ext uri="{0D108BD9-81ED-4DB2-BD59-A6C34878D82A}">
                    <a16:rowId xmlns:a16="http://schemas.microsoft.com/office/drawing/2014/main" val="10002"/>
                  </a:ext>
                </a:extLst>
              </a:tr>
              <a:tr h="438150">
                <a:tc vMerge="1">
                  <a:txBody>
                    <a:bodyPr/>
                    <a:lstStyle/>
                    <a:p>
                      <a:endParaRPr lang="zh-CN"/>
                    </a:p>
                  </a:txBody>
                  <a:tcPr/>
                </a:tc>
                <a:tc>
                  <a:txBody>
                    <a:bodyPr/>
                    <a:lstStyle/>
                    <a:p>
                      <a:pPr algn="ctr">
                        <a:buNone/>
                      </a:pPr>
                      <a:r>
                        <a:rPr lang="en-US" altLang="zh-CN" dirty="0"/>
                        <a:t>melancholy</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有一种忧郁、伤感或深沉的情感，通常带有哀愁的意味。</a:t>
                      </a:r>
                      <a:endParaRPr lang="zh-CN" altLang="en-US" sz="1200" dirty="0"/>
                    </a:p>
                  </a:txBody>
                  <a:tcPr/>
                </a:tc>
                <a:extLst>
                  <a:ext uri="{0D108BD9-81ED-4DB2-BD59-A6C34878D82A}">
                    <a16:rowId xmlns:a16="http://schemas.microsoft.com/office/drawing/2014/main" val="10003"/>
                  </a:ext>
                </a:extLst>
              </a:tr>
              <a:tr h="439420">
                <a:tc vMerge="1">
                  <a:txBody>
                    <a:bodyPr/>
                    <a:lstStyle/>
                    <a:p>
                      <a:endParaRPr lang="zh-CN"/>
                    </a:p>
                  </a:txBody>
                  <a:tcPr/>
                </a:tc>
                <a:tc>
                  <a:txBody>
                    <a:bodyPr/>
                    <a:lstStyle/>
                    <a:p>
                      <a:pPr algn="ctr">
                        <a:buNone/>
                      </a:pPr>
                      <a:r>
                        <a:rPr lang="en-US" altLang="zh-CN" dirty="0"/>
                        <a:t>Miserable</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强调极度的不幸或痛苦，通常比较强烈和持久。</a:t>
                      </a:r>
                      <a:endParaRPr lang="zh-CN" altLang="en-US" sz="1200" dirty="0"/>
                    </a:p>
                  </a:txBody>
                  <a:tcPr/>
                </a:tc>
                <a:extLst>
                  <a:ext uri="{0D108BD9-81ED-4DB2-BD59-A6C34878D82A}">
                    <a16:rowId xmlns:a16="http://schemas.microsoft.com/office/drawing/2014/main" val="10004"/>
                  </a:ext>
                </a:extLst>
              </a:tr>
              <a:tr h="438150">
                <a:tc vMerge="1">
                  <a:txBody>
                    <a:bodyPr/>
                    <a:lstStyle/>
                    <a:p>
                      <a:endParaRPr lang="zh-CN"/>
                    </a:p>
                  </a:txBody>
                  <a:tcPr/>
                </a:tc>
                <a:tc>
                  <a:txBody>
                    <a:bodyPr/>
                    <a:lstStyle/>
                    <a:p>
                      <a:pPr algn="ctr">
                        <a:buNone/>
                      </a:pPr>
                      <a:r>
                        <a:rPr lang="en-US" altLang="zh-CN" dirty="0"/>
                        <a:t>Depressed</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沮丧、低落的心情，通常指情绪上的沉重感。</a:t>
                      </a:r>
                      <a:endParaRPr lang="zh-CN" altLang="en-US" sz="1200" dirty="0"/>
                    </a:p>
                  </a:txBody>
                  <a:tcPr/>
                </a:tc>
                <a:extLst>
                  <a:ext uri="{0D108BD9-81ED-4DB2-BD59-A6C34878D82A}">
                    <a16:rowId xmlns:a16="http://schemas.microsoft.com/office/drawing/2014/main" val="10005"/>
                  </a:ext>
                </a:extLst>
              </a:tr>
              <a:tr h="438785">
                <a:tc vMerge="1">
                  <a:txBody>
                    <a:bodyPr/>
                    <a:lstStyle/>
                    <a:p>
                      <a:endParaRPr lang="zh-CN"/>
                    </a:p>
                  </a:txBody>
                  <a:tcPr/>
                </a:tc>
                <a:tc>
                  <a:txBody>
                    <a:bodyPr/>
                    <a:lstStyle/>
                    <a:p>
                      <a:pPr algn="ctr">
                        <a:buNone/>
                      </a:pPr>
                      <a:r>
                        <a:rPr lang="en-US" altLang="zh-CN" dirty="0"/>
                        <a:t>Downcast</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意气消沉、萎靡不振的状态。</a:t>
                      </a:r>
                      <a:endParaRPr lang="zh-CN" altLang="en-US" sz="1200" dirty="0"/>
                    </a:p>
                  </a:txBody>
                  <a:tcPr/>
                </a:tc>
                <a:extLst>
                  <a:ext uri="{0D108BD9-81ED-4DB2-BD59-A6C34878D82A}">
                    <a16:rowId xmlns:a16="http://schemas.microsoft.com/office/drawing/2014/main" val="10006"/>
                  </a:ext>
                </a:extLst>
              </a:tr>
              <a:tr h="438150">
                <a:tc vMerge="1">
                  <a:txBody>
                    <a:bodyPr/>
                    <a:lstStyle/>
                    <a:p>
                      <a:endParaRPr lang="zh-CN"/>
                    </a:p>
                  </a:txBody>
                  <a:tcPr/>
                </a:tc>
                <a:tc>
                  <a:txBody>
                    <a:bodyPr/>
                    <a:lstStyle/>
                    <a:p>
                      <a:pPr algn="ctr">
                        <a:buNone/>
                      </a:pPr>
                      <a:r>
                        <a:rPr lang="en-US" altLang="zh-CN" dirty="0"/>
                        <a:t>Gloomy</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没有希望或光明，情绪低落。</a:t>
                      </a:r>
                      <a:endParaRPr lang="zh-CN" altLang="en-US" sz="1200" dirty="0"/>
                    </a:p>
                  </a:txBody>
                  <a:tcPr/>
                </a:tc>
                <a:extLst>
                  <a:ext uri="{0D108BD9-81ED-4DB2-BD59-A6C34878D82A}">
                    <a16:rowId xmlns:a16="http://schemas.microsoft.com/office/drawing/2014/main" val="10007"/>
                  </a:ext>
                </a:extLst>
              </a:tr>
              <a:tr h="439420">
                <a:tc vMerge="1">
                  <a:txBody>
                    <a:bodyPr/>
                    <a:lstStyle/>
                    <a:p>
                      <a:endParaRPr lang="zh-CN"/>
                    </a:p>
                  </a:txBody>
                  <a:tcPr/>
                </a:tc>
                <a:tc>
                  <a:txBody>
                    <a:bodyPr/>
                    <a:lstStyle/>
                    <a:p>
                      <a:pPr algn="ctr">
                        <a:buNone/>
                      </a:pPr>
                      <a:r>
                        <a:rPr lang="en-US" altLang="zh-CN" dirty="0"/>
                        <a:t>Despondent</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表示沮丧、绝望，感到失望和无助。</a:t>
                      </a:r>
                      <a:endParaRPr lang="zh-CN" altLang="en-US" sz="1200" dirty="0"/>
                    </a:p>
                  </a:txBody>
                  <a:tcPr/>
                </a:tc>
                <a:extLst>
                  <a:ext uri="{0D108BD9-81ED-4DB2-BD59-A6C34878D82A}">
                    <a16:rowId xmlns:a16="http://schemas.microsoft.com/office/drawing/2014/main" val="10008"/>
                  </a:ext>
                </a:extLst>
              </a:tr>
              <a:tr h="438150">
                <a:tc vMerge="1">
                  <a:txBody>
                    <a:bodyPr/>
                    <a:lstStyle/>
                    <a:p>
                      <a:endParaRPr lang="zh-CN"/>
                    </a:p>
                  </a:txBody>
                  <a:tcPr/>
                </a:tc>
                <a:tc>
                  <a:txBody>
                    <a:bodyPr/>
                    <a:lstStyle/>
                    <a:p>
                      <a:pPr algn="ctr">
                        <a:buNone/>
                      </a:pPr>
                      <a:r>
                        <a:rPr lang="en-US" altLang="zh-CN" dirty="0"/>
                        <a:t>Dismal</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形容令人沮丧和阴暗的情况，通常指环境或氛围的压抑。</a:t>
                      </a:r>
                      <a:endParaRPr lang="zh-CN" altLang="en-US" sz="1200" dirty="0"/>
                    </a:p>
                  </a:txBody>
                  <a:tcPr/>
                </a:tc>
                <a:extLst>
                  <a:ext uri="{0D108BD9-81ED-4DB2-BD59-A6C34878D82A}">
                    <a16:rowId xmlns:a16="http://schemas.microsoft.com/office/drawing/2014/main" val="10009"/>
                  </a:ext>
                </a:extLst>
              </a:tr>
              <a:tr h="438785">
                <a:tc vMerge="1">
                  <a:txBody>
                    <a:bodyPr/>
                    <a:lstStyle/>
                    <a:p>
                      <a:endParaRPr lang="zh-CN"/>
                    </a:p>
                  </a:txBody>
                  <a:tcPr/>
                </a:tc>
                <a:tc>
                  <a:txBody>
                    <a:bodyPr/>
                    <a:lstStyle/>
                    <a:p>
                      <a:pPr algn="ctr">
                        <a:buNone/>
                      </a:pPr>
                      <a:r>
                        <a:rPr lang="en-US" altLang="zh-CN" dirty="0"/>
                        <a:t>Forlorn</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孤独、凄凉、被抛弃的感觉，常指因孤独或失望而感受到的心痛。</a:t>
                      </a:r>
                      <a:endParaRPr lang="zh-CN" altLang="en-US" sz="1200" dirty="0"/>
                    </a:p>
                  </a:txBody>
                  <a:tcPr/>
                </a:tc>
                <a:extLst>
                  <a:ext uri="{0D108BD9-81ED-4DB2-BD59-A6C34878D82A}">
                    <a16:rowId xmlns:a16="http://schemas.microsoft.com/office/drawing/2014/main" val="10010"/>
                  </a:ext>
                </a:extLst>
              </a:tr>
            </a:tbl>
          </a:graphicData>
        </a:graphic>
      </p:graphicFrame>
      <p:sp>
        <p:nvSpPr>
          <p:cNvPr id="13" name="文本框 12"/>
          <p:cNvSpPr txBox="1"/>
          <p:nvPr/>
        </p:nvSpPr>
        <p:spPr>
          <a:xfrm>
            <a:off x="407670" y="424815"/>
            <a:ext cx="5139055" cy="922020"/>
          </a:xfrm>
          <a:prstGeom prst="rect">
            <a:avLst/>
          </a:prstGeom>
          <a:noFill/>
        </p:spPr>
        <p:txBody>
          <a:bodyPr wrap="square" rtlCol="0" anchor="t">
            <a:spAutoFit/>
          </a:bodyPr>
          <a:lstStyle/>
          <a:p>
            <a:pPr indent="0" algn="ctr" fontAlgn="auto">
              <a:lnSpc>
                <a:spcPct val="150000"/>
              </a:lnSpc>
            </a:pPr>
            <a:r>
              <a:rPr lang="zh-CN" b="1" dirty="0">
                <a:solidFill>
                  <a:schemeClr val="tx1"/>
                </a:solidFill>
                <a:sym typeface="+mn-ea"/>
              </a:rPr>
              <a:t>挑出3-5个你感兴趣的形容词。利用人工智能列出10个跟这些词汇意思相近的同义词或者近义词</a:t>
            </a:r>
            <a:endParaRPr lang="zh-CN" altLang="en-US" b="1" dirty="0">
              <a:solidFill>
                <a:schemeClr val="tx1"/>
              </a:solidFill>
              <a:sym typeface="+mn-ea"/>
            </a:endParaRPr>
          </a:p>
        </p:txBody>
      </p:sp>
      <p:sp>
        <p:nvSpPr>
          <p:cNvPr id="14" name="文本框 13"/>
          <p:cNvSpPr txBox="1"/>
          <p:nvPr/>
        </p:nvSpPr>
        <p:spPr>
          <a:xfrm>
            <a:off x="546100" y="1985010"/>
            <a:ext cx="1122680" cy="368300"/>
          </a:xfrm>
          <a:prstGeom prst="rect">
            <a:avLst/>
          </a:prstGeom>
          <a:noFill/>
        </p:spPr>
        <p:txBody>
          <a:bodyPr wrap="none" rtlCol="0" anchor="t">
            <a:spAutoFit/>
          </a:bodyPr>
          <a:lstStyle/>
          <a:p>
            <a:r>
              <a:rPr lang="zh-CN" sz="1400" b="1">
                <a:sym typeface="+mn-ea"/>
              </a:rPr>
              <a:t>案例参考</a:t>
            </a:r>
            <a:r>
              <a:rPr lang="zh-CN" b="1">
                <a:sym typeface="+mn-ea"/>
              </a:rPr>
              <a:t>：</a:t>
            </a:r>
            <a:endParaRPr lang="zh-CN" altLang="en-US"/>
          </a:p>
        </p:txBody>
      </p:sp>
      <p:sp>
        <p:nvSpPr>
          <p:cNvPr id="6" name="文本框 5">
            <a:extLst>
              <a:ext uri="{FF2B5EF4-FFF2-40B4-BE49-F238E27FC236}">
                <a16:creationId xmlns:a16="http://schemas.microsoft.com/office/drawing/2014/main" id="{F6FDE217-2AE1-9C46-2946-8C980FB3BFE0}"/>
              </a:ext>
            </a:extLst>
          </p:cNvPr>
          <p:cNvSpPr txBox="1"/>
          <p:nvPr/>
        </p:nvSpPr>
        <p:spPr>
          <a:xfrm>
            <a:off x="546100" y="2639562"/>
            <a:ext cx="6095170" cy="3139321"/>
          </a:xfrm>
          <a:prstGeom prst="rect">
            <a:avLst/>
          </a:prstGeom>
          <a:noFill/>
        </p:spPr>
        <p:txBody>
          <a:bodyPr wrap="square">
            <a:spAutoFit/>
          </a:bodyPr>
          <a:lstStyle/>
          <a:p>
            <a:pPr algn="l"/>
            <a:r>
              <a:rPr lang="en-US" altLang="zh-CN" b="1" i="0" dirty="0">
                <a:solidFill>
                  <a:srgbClr val="333333"/>
                </a:solidFill>
                <a:effectLst/>
                <a:latin typeface="Microsoft YaHei" panose="020B0503020204020204" pitchFamily="34" charset="-122"/>
                <a:ea typeface="Microsoft YaHei" panose="020B0503020204020204" pitchFamily="34" charset="-122"/>
              </a:rPr>
              <a:t>You:</a:t>
            </a:r>
            <a:r>
              <a:rPr lang="en-US" altLang="zh-CN" b="0" i="0" dirty="0">
                <a:solidFill>
                  <a:srgbClr val="333333"/>
                </a:solidFill>
                <a:effectLst/>
                <a:latin typeface="Microsoft YaHei" panose="020B0503020204020204" pitchFamily="34" charset="-122"/>
                <a:ea typeface="Microsoft YaHei" panose="020B0503020204020204" pitchFamily="34" charset="-122"/>
              </a:rPr>
              <a:t> </a:t>
            </a:r>
            <a:r>
              <a:rPr lang="zh-CN" altLang="en-US" b="0" i="0" dirty="0">
                <a:solidFill>
                  <a:srgbClr val="333333"/>
                </a:solidFill>
                <a:effectLst/>
                <a:latin typeface="Microsoft YaHei" panose="020B0503020204020204" pitchFamily="34" charset="-122"/>
                <a:ea typeface="Microsoft YaHei" panose="020B0503020204020204" pitchFamily="34" charset="-122"/>
              </a:rPr>
              <a:t>帮我列出</a:t>
            </a:r>
            <a:r>
              <a:rPr lang="en-US" altLang="zh-CN" b="0" i="0" dirty="0">
                <a:solidFill>
                  <a:srgbClr val="333333"/>
                </a:solidFill>
                <a:effectLst/>
                <a:latin typeface="Microsoft YaHei" panose="020B0503020204020204" pitchFamily="34" charset="-122"/>
                <a:ea typeface="Microsoft YaHei" panose="020B0503020204020204" pitchFamily="34" charset="-122"/>
              </a:rPr>
              <a:t>sad</a:t>
            </a:r>
            <a:r>
              <a:rPr lang="zh-CN" altLang="en-US" b="0" i="0" dirty="0">
                <a:solidFill>
                  <a:srgbClr val="333333"/>
                </a:solidFill>
                <a:effectLst/>
                <a:latin typeface="Microsoft YaHei" panose="020B0503020204020204" pitchFamily="34" charset="-122"/>
                <a:ea typeface="Microsoft YaHei" panose="020B0503020204020204" pitchFamily="34" charset="-122"/>
              </a:rPr>
              <a:t>的近义词，并注明中文意思</a:t>
            </a:r>
          </a:p>
          <a:p>
            <a:pPr algn="l"/>
            <a:r>
              <a:rPr lang="en-US" altLang="zh-CN"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1" i="0" dirty="0">
                <a:solidFill>
                  <a:srgbClr val="333333"/>
                </a:solidFill>
                <a:effectLst/>
                <a:latin typeface="Microsoft YaHei" panose="020B0503020204020204" pitchFamily="34" charset="-122"/>
                <a:ea typeface="Microsoft YaHei" panose="020B0503020204020204" pitchFamily="34" charset="-122"/>
              </a:rPr>
              <a:t>: </a:t>
            </a:r>
            <a:r>
              <a:rPr lang="en-US" altLang="zh-CN" b="0" i="0" dirty="0">
                <a:solidFill>
                  <a:srgbClr val="333333"/>
                </a:solidFill>
                <a:effectLst/>
                <a:latin typeface="Microsoft YaHei" panose="020B0503020204020204" pitchFamily="34" charset="-122"/>
                <a:ea typeface="Microsoft YaHei" panose="020B0503020204020204" pitchFamily="34" charset="-122"/>
              </a:rPr>
              <a:t>1. Unhappy - </a:t>
            </a:r>
            <a:r>
              <a:rPr lang="zh-CN" altLang="en-US" b="0" i="0" dirty="0">
                <a:solidFill>
                  <a:srgbClr val="333333"/>
                </a:solidFill>
                <a:effectLst/>
                <a:latin typeface="Microsoft YaHei" panose="020B0503020204020204" pitchFamily="34" charset="-122"/>
                <a:ea typeface="Microsoft YaHei" panose="020B0503020204020204" pitchFamily="34" charset="-122"/>
              </a:rPr>
              <a:t>不开心的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2. Sorrowful - </a:t>
            </a:r>
            <a:r>
              <a:rPr lang="zh-CN" altLang="en-US" b="0" i="0" dirty="0">
                <a:solidFill>
                  <a:srgbClr val="333333"/>
                </a:solidFill>
                <a:effectLst/>
                <a:latin typeface="Microsoft YaHei" panose="020B0503020204020204" pitchFamily="34" charset="-122"/>
                <a:ea typeface="Microsoft YaHei" panose="020B0503020204020204" pitchFamily="34" charset="-122"/>
              </a:rPr>
              <a:t>悲伤的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3. Melancholy - </a:t>
            </a:r>
            <a:r>
              <a:rPr lang="zh-CN" altLang="en-US" b="0" i="0" dirty="0">
                <a:solidFill>
                  <a:srgbClr val="333333"/>
                </a:solidFill>
                <a:effectLst/>
                <a:latin typeface="Microsoft YaHei" panose="020B0503020204020204" pitchFamily="34" charset="-122"/>
                <a:ea typeface="Microsoft YaHei" panose="020B0503020204020204" pitchFamily="34" charset="-122"/>
              </a:rPr>
              <a:t>忧郁的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4. Miserable - </a:t>
            </a:r>
            <a:r>
              <a:rPr lang="zh-CN" altLang="en-US" b="0" i="0" dirty="0">
                <a:solidFill>
                  <a:srgbClr val="333333"/>
                </a:solidFill>
                <a:effectLst/>
                <a:latin typeface="Microsoft YaHei" panose="020B0503020204020204" pitchFamily="34" charset="-122"/>
                <a:ea typeface="Microsoft YaHei" panose="020B0503020204020204" pitchFamily="34" charset="-122"/>
              </a:rPr>
              <a:t>痛苦的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5. Depressed - </a:t>
            </a:r>
            <a:r>
              <a:rPr lang="zh-CN" altLang="en-US" b="0" i="0" dirty="0">
                <a:solidFill>
                  <a:srgbClr val="333333"/>
                </a:solidFill>
                <a:effectLst/>
                <a:latin typeface="Microsoft YaHei" panose="020B0503020204020204" pitchFamily="34" charset="-122"/>
                <a:ea typeface="Microsoft YaHei" panose="020B0503020204020204" pitchFamily="34" charset="-122"/>
              </a:rPr>
              <a:t>沮丧的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6. Downcast - </a:t>
            </a:r>
            <a:r>
              <a:rPr lang="zh-CN" altLang="en-US" b="0" i="0" dirty="0">
                <a:solidFill>
                  <a:srgbClr val="333333"/>
                </a:solidFill>
                <a:effectLst/>
                <a:latin typeface="Microsoft YaHei" panose="020B0503020204020204" pitchFamily="34" charset="-122"/>
                <a:ea typeface="Microsoft YaHei" panose="020B0503020204020204" pitchFamily="34" charset="-122"/>
              </a:rPr>
              <a:t>意气消沉的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7. Gloomy - </a:t>
            </a:r>
            <a:r>
              <a:rPr lang="zh-CN" altLang="en-US" b="0" i="0" dirty="0">
                <a:solidFill>
                  <a:srgbClr val="333333"/>
                </a:solidFill>
                <a:effectLst/>
                <a:latin typeface="Microsoft YaHei" panose="020B0503020204020204" pitchFamily="34" charset="-122"/>
                <a:ea typeface="Microsoft YaHei" panose="020B0503020204020204" pitchFamily="34" charset="-122"/>
              </a:rPr>
              <a:t>忧郁的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8. Despondent - </a:t>
            </a:r>
            <a:r>
              <a:rPr lang="zh-CN" altLang="en-US" b="0" i="0" dirty="0">
                <a:solidFill>
                  <a:srgbClr val="333333"/>
                </a:solidFill>
                <a:effectLst/>
                <a:latin typeface="Microsoft YaHei" panose="020B0503020204020204" pitchFamily="34" charset="-122"/>
                <a:ea typeface="Microsoft YaHei" panose="020B0503020204020204" pitchFamily="34" charset="-122"/>
              </a:rPr>
              <a:t>绝望的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9. Dismal - </a:t>
            </a:r>
            <a:r>
              <a:rPr lang="zh-CN" altLang="en-US" b="0" i="0" dirty="0">
                <a:solidFill>
                  <a:srgbClr val="333333"/>
                </a:solidFill>
                <a:effectLst/>
                <a:latin typeface="Microsoft YaHei" panose="020B0503020204020204" pitchFamily="34" charset="-122"/>
                <a:ea typeface="Microsoft YaHei" panose="020B0503020204020204" pitchFamily="34" charset="-122"/>
              </a:rPr>
              <a:t>阴郁的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10. Forlorn - </a:t>
            </a:r>
            <a:r>
              <a:rPr lang="zh-CN" altLang="en-US" b="0" i="0" dirty="0">
                <a:solidFill>
                  <a:srgbClr val="333333"/>
                </a:solidFill>
                <a:effectLst/>
                <a:latin typeface="Microsoft YaHei" panose="020B0503020204020204" pitchFamily="34" charset="-122"/>
                <a:ea typeface="Microsoft YaHei" panose="020B0503020204020204" pitchFamily="34" charset="-122"/>
              </a:rPr>
              <a:t>孤独的</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113780"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zh-CN" b="1">
                <a:solidFill>
                  <a:schemeClr val="tx1"/>
                </a:solidFill>
                <a:sym typeface="+mn-ea"/>
              </a:rPr>
              <a:t>记录词汇：</a:t>
            </a:r>
            <a:br>
              <a:rPr lang="zh-CN">
                <a:solidFill>
                  <a:schemeClr val="tx1"/>
                </a:solidFill>
              </a:rPr>
            </a:br>
            <a:endParaRPr lang="zh-CN">
              <a:solidFill>
                <a:schemeClr val="tx1"/>
              </a:solidFill>
            </a:endParaRPr>
          </a:p>
        </p:txBody>
      </p:sp>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407670"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indent="0" algn="ctr" fontAlgn="auto">
              <a:lnSpc>
                <a:spcPct val="150000"/>
              </a:lnSpc>
            </a:pPr>
            <a:endParaRPr lang="zh-CN" altLang="en-US" b="1" u="sng" dirty="0">
              <a:solidFill>
                <a:schemeClr val="tx1"/>
              </a:solidFill>
              <a:sym typeface="+mn-ea"/>
            </a:endParaRPr>
          </a:p>
        </p:txBody>
      </p:sp>
      <p:graphicFrame>
        <p:nvGraphicFramePr>
          <p:cNvPr id="2" name="表格 1"/>
          <p:cNvGraphicFramePr/>
          <p:nvPr>
            <p:custDataLst>
              <p:tags r:id="rId1"/>
            </p:custDataLst>
            <p:extLst>
              <p:ext uri="{D42A27DB-BD31-4B8C-83A1-F6EECF244321}">
                <p14:modId xmlns:p14="http://schemas.microsoft.com/office/powerpoint/2010/main" val="2315039852"/>
              </p:ext>
            </p:extLst>
          </p:nvPr>
        </p:nvGraphicFramePr>
        <p:xfrm>
          <a:off x="6096000" y="1018954"/>
          <a:ext cx="5771322" cy="5064760"/>
        </p:xfrm>
        <a:graphic>
          <a:graphicData uri="http://schemas.openxmlformats.org/drawingml/2006/table">
            <a:tbl>
              <a:tblPr firstRow="1" bandRow="1">
                <a:tableStyleId>{5C22544A-7EE6-4342-B048-85BDC9FD1C3A}</a:tableStyleId>
              </a:tblPr>
              <a:tblGrid>
                <a:gridCol w="662609">
                  <a:extLst>
                    <a:ext uri="{9D8B030D-6E8A-4147-A177-3AD203B41FA5}">
                      <a16:colId xmlns:a16="http://schemas.microsoft.com/office/drawing/2014/main" val="20000"/>
                    </a:ext>
                  </a:extLst>
                </a:gridCol>
                <a:gridCol w="1038639">
                  <a:extLst>
                    <a:ext uri="{9D8B030D-6E8A-4147-A177-3AD203B41FA5}">
                      <a16:colId xmlns:a16="http://schemas.microsoft.com/office/drawing/2014/main" val="20001"/>
                    </a:ext>
                  </a:extLst>
                </a:gridCol>
                <a:gridCol w="4070074">
                  <a:extLst>
                    <a:ext uri="{9D8B030D-6E8A-4147-A177-3AD203B41FA5}">
                      <a16:colId xmlns:a16="http://schemas.microsoft.com/office/drawing/2014/main" val="20002"/>
                    </a:ext>
                  </a:extLst>
                </a:gridCol>
              </a:tblGrid>
              <a:tr h="678815">
                <a:tc>
                  <a:txBody>
                    <a:bodyPr/>
                    <a:lstStyle/>
                    <a:p>
                      <a:pPr algn="ctr">
                        <a:buNone/>
                      </a:pPr>
                      <a:r>
                        <a:rPr lang="zh-CN" altLang="en-US" sz="1000"/>
                        <a:t>原单词</a:t>
                      </a:r>
                    </a:p>
                  </a:txBody>
                  <a:tcPr/>
                </a:tc>
                <a:tc>
                  <a:txBody>
                    <a:bodyPr/>
                    <a:lstStyle/>
                    <a:p>
                      <a:pPr algn="ctr">
                        <a:buNone/>
                      </a:pPr>
                      <a:r>
                        <a:rPr lang="zh-CN" altLang="en-US" sz="1000"/>
                        <a:t>近义词</a:t>
                      </a:r>
                      <a:endParaRPr lang="en-US" altLang="zh-CN" sz="1000"/>
                    </a:p>
                    <a:p>
                      <a:pPr algn="ctr">
                        <a:buNone/>
                      </a:pPr>
                      <a:r>
                        <a:rPr lang="zh-CN" altLang="en-US" sz="1000"/>
                        <a:t>同义词</a:t>
                      </a:r>
                    </a:p>
                  </a:txBody>
                  <a:tcPr/>
                </a:tc>
                <a:tc>
                  <a:txBody>
                    <a:bodyPr/>
                    <a:lstStyle/>
                    <a:p>
                      <a:pPr algn="l">
                        <a:buNone/>
                      </a:pPr>
                      <a:r>
                        <a:rPr lang="zh-CN" altLang="en-US" sz="1000" dirty="0"/>
                        <a:t>翻译</a:t>
                      </a:r>
                    </a:p>
                    <a:p>
                      <a:pPr algn="l">
                        <a:buNone/>
                      </a:pPr>
                      <a:r>
                        <a:rPr lang="zh-CN" altLang="en-US" sz="1000" dirty="0">
                          <a:sym typeface="+mn-ea"/>
                        </a:rPr>
                        <a:t>（差别）</a:t>
                      </a:r>
                      <a:endParaRPr lang="zh-CN" altLang="en-US" sz="1000" dirty="0"/>
                    </a:p>
                  </a:txBody>
                  <a:tcPr/>
                </a:tc>
                <a:extLst>
                  <a:ext uri="{0D108BD9-81ED-4DB2-BD59-A6C34878D82A}">
                    <a16:rowId xmlns:a16="http://schemas.microsoft.com/office/drawing/2014/main" val="10000"/>
                  </a:ext>
                </a:extLst>
              </a:tr>
              <a:tr h="438150">
                <a:tc rowSpan="10">
                  <a:txBody>
                    <a:bodyPr/>
                    <a:lstStyle/>
                    <a:p>
                      <a:pPr algn="ctr">
                        <a:buNone/>
                      </a:pPr>
                      <a:r>
                        <a:rPr lang="en-US" altLang="zh-CN" sz="1000" dirty="0"/>
                        <a:t>brave</a:t>
                      </a:r>
                      <a:endParaRPr lang="zh-CN" altLang="en-US" sz="1000" dirty="0"/>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Fearless</a:t>
                      </a:r>
                      <a:endParaRPr lang="zh-CN" altLang="en-US" sz="1000" dirty="0"/>
                    </a:p>
                  </a:txBody>
                  <a:tcPr/>
                </a:tc>
                <a:tc>
                  <a:txBody>
                    <a:bodyPr/>
                    <a:lstStyle/>
                    <a:p>
                      <a:pPr algn="l">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Fearless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指完全没有恐惧或害怕，通常指在面临危险或困难时仍表现坚定勇敢</a:t>
                      </a:r>
                      <a:endParaRPr lang="zh-CN" altLang="en-US" sz="1000" dirty="0"/>
                    </a:p>
                  </a:txBody>
                  <a:tcPr/>
                </a:tc>
                <a:extLst>
                  <a:ext uri="{0D108BD9-81ED-4DB2-BD59-A6C34878D82A}">
                    <a16:rowId xmlns:a16="http://schemas.microsoft.com/office/drawing/2014/main" val="10001"/>
                  </a:ext>
                </a:extLst>
              </a:tr>
              <a:tr h="438785">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Courageous</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指具有勇气和胆量，可以主动面对困难或挑战。 </a:t>
                      </a:r>
                      <a:endParaRPr lang="zh-CN" altLang="en-US" sz="1000" dirty="0"/>
                    </a:p>
                  </a:txBody>
                  <a:tcPr/>
                </a:tc>
                <a:extLst>
                  <a:ext uri="{0D108BD9-81ED-4DB2-BD59-A6C34878D82A}">
                    <a16:rowId xmlns:a16="http://schemas.microsoft.com/office/drawing/2014/main" val="10002"/>
                  </a:ext>
                </a:extLst>
              </a:tr>
              <a:tr h="43815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Valiant </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常用于描述战斗中或面对严峻困境时的勇敢行为</a:t>
                      </a:r>
                      <a:endParaRPr lang="zh-CN" altLang="en-US" sz="1000" dirty="0"/>
                    </a:p>
                  </a:txBody>
                  <a:tcPr/>
                </a:tc>
                <a:extLst>
                  <a:ext uri="{0D108BD9-81ED-4DB2-BD59-A6C34878D82A}">
                    <a16:rowId xmlns:a16="http://schemas.microsoft.com/office/drawing/2014/main" val="10003"/>
                  </a:ext>
                </a:extLst>
              </a:tr>
              <a:tr h="43942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Intrepid</a:t>
                      </a:r>
                      <a:endParaRPr lang="zh-CN" altLang="en-US" sz="1000" dirty="0"/>
                    </a:p>
                  </a:txBody>
                  <a:tcPr/>
                </a:tc>
                <a:tc>
                  <a:txBody>
                    <a:bodyPr/>
                    <a:lstStyle/>
                    <a:p>
                      <a:pPr algn="l">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表示胆大无畏，具有针对危险或困难时所需的勇气和坚定不移的决心</a:t>
                      </a:r>
                      <a:endParaRPr lang="zh-CN" altLang="en-US" sz="1000" dirty="0"/>
                    </a:p>
                  </a:txBody>
                  <a:tcPr/>
                </a:tc>
                <a:extLst>
                  <a:ext uri="{0D108BD9-81ED-4DB2-BD59-A6C34878D82A}">
                    <a16:rowId xmlns:a16="http://schemas.microsoft.com/office/drawing/2014/main" val="10004"/>
                  </a:ext>
                </a:extLst>
              </a:tr>
              <a:tr h="43815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 Heroic </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指像英雄一样具有非凡的勇气和品质，通常与挽救他人或艰难任务相关</a:t>
                      </a:r>
                      <a:endParaRPr lang="zh-CN" altLang="en-US" sz="1000" dirty="0"/>
                    </a:p>
                  </a:txBody>
                  <a:tcPr/>
                </a:tc>
                <a:extLst>
                  <a:ext uri="{0D108BD9-81ED-4DB2-BD59-A6C34878D82A}">
                    <a16:rowId xmlns:a16="http://schemas.microsoft.com/office/drawing/2014/main" val="10005"/>
                  </a:ext>
                </a:extLst>
              </a:tr>
              <a:tr h="438785">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|Bold </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指行动或决策时勇敢和果断，通常指不惧怕风险或愿意尝试新事物</a:t>
                      </a:r>
                      <a:endParaRPr lang="zh-CN" altLang="en-US" sz="1000" dirty="0"/>
                    </a:p>
                  </a:txBody>
                  <a:tcPr/>
                </a:tc>
                <a:extLst>
                  <a:ext uri="{0D108BD9-81ED-4DB2-BD59-A6C34878D82A}">
                    <a16:rowId xmlns:a16="http://schemas.microsoft.com/office/drawing/2014/main" val="10006"/>
                  </a:ext>
                </a:extLst>
              </a:tr>
              <a:tr h="43815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|Daring </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强调冒险或挑战，表示勇敢地去尝试或做一些可能有风险的事情</a:t>
                      </a:r>
                      <a:endParaRPr lang="zh-CN" altLang="en-US" sz="1000" dirty="0"/>
                    </a:p>
                  </a:txBody>
                  <a:tcPr/>
                </a:tc>
                <a:extLst>
                  <a:ext uri="{0D108BD9-81ED-4DB2-BD59-A6C34878D82A}">
                    <a16:rowId xmlns:a16="http://schemas.microsoft.com/office/drawing/2014/main" val="10007"/>
                  </a:ext>
                </a:extLst>
              </a:tr>
              <a:tr h="43942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Resolute</a:t>
                      </a:r>
                      <a:endParaRPr lang="zh-CN" altLang="en-US" sz="1000" dirty="0"/>
                    </a:p>
                  </a:txBody>
                  <a:tcPr/>
                </a:tc>
                <a:tc>
                  <a:txBody>
                    <a:bodyPr/>
                    <a:lstStyle/>
                    <a:p>
                      <a:pPr algn="l">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Resolute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指在困难或危险面前坚定不移，有决心和果断的态度</a:t>
                      </a:r>
                      <a:endParaRPr lang="zh-CN" altLang="en-US" sz="1000" dirty="0"/>
                    </a:p>
                  </a:txBody>
                  <a:tcPr/>
                </a:tc>
                <a:extLst>
                  <a:ext uri="{0D108BD9-81ED-4DB2-BD59-A6C34878D82A}">
                    <a16:rowId xmlns:a16="http://schemas.microsoft.com/office/drawing/2014/main" val="10008"/>
                  </a:ext>
                </a:extLst>
              </a:tr>
              <a:tr h="43815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Audacious</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表示具有大胆和大胆的行动，敢于挑战传统或做出令人惊讶的决定</a:t>
                      </a:r>
                      <a:endParaRPr lang="zh-CN" altLang="en-US" sz="1000" dirty="0"/>
                    </a:p>
                  </a:txBody>
                  <a:tcPr/>
                </a:tc>
                <a:extLst>
                  <a:ext uri="{0D108BD9-81ED-4DB2-BD59-A6C34878D82A}">
                    <a16:rowId xmlns:a16="http://schemas.microsoft.com/office/drawing/2014/main" val="10009"/>
                  </a:ext>
                </a:extLst>
              </a:tr>
              <a:tr h="438785">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Gallant</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指表现高尚和豪迈，通常与修饰人物的行为和态度，尤其是在爱和战斗中</a:t>
                      </a:r>
                      <a:endParaRPr lang="zh-CN" altLang="en-US" sz="1000" dirty="0"/>
                    </a:p>
                  </a:txBody>
                  <a:tcPr/>
                </a:tc>
                <a:extLst>
                  <a:ext uri="{0D108BD9-81ED-4DB2-BD59-A6C34878D82A}">
                    <a16:rowId xmlns:a16="http://schemas.microsoft.com/office/drawing/2014/main" val="10010"/>
                  </a:ext>
                </a:extLst>
              </a:tr>
            </a:tbl>
          </a:graphicData>
        </a:graphic>
      </p:graphicFrame>
      <p:sp>
        <p:nvSpPr>
          <p:cNvPr id="13" name="文本框 12"/>
          <p:cNvSpPr txBox="1"/>
          <p:nvPr/>
        </p:nvSpPr>
        <p:spPr>
          <a:xfrm>
            <a:off x="407670" y="424815"/>
            <a:ext cx="5139055" cy="922020"/>
          </a:xfrm>
          <a:prstGeom prst="rect">
            <a:avLst/>
          </a:prstGeom>
          <a:noFill/>
        </p:spPr>
        <p:txBody>
          <a:bodyPr wrap="square" rtlCol="0" anchor="t">
            <a:spAutoFit/>
          </a:bodyPr>
          <a:lstStyle/>
          <a:p>
            <a:pPr indent="0" algn="ctr" fontAlgn="auto">
              <a:lnSpc>
                <a:spcPct val="150000"/>
              </a:lnSpc>
            </a:pPr>
            <a:r>
              <a:rPr lang="zh-CN" b="1" dirty="0">
                <a:solidFill>
                  <a:schemeClr val="tx1"/>
                </a:solidFill>
                <a:sym typeface="+mn-ea"/>
              </a:rPr>
              <a:t>挑出3-5个你感兴趣的形容词。利用人工智能列出10个跟这些词汇意思相近的同义词或者近义词</a:t>
            </a:r>
            <a:endParaRPr lang="zh-CN" altLang="en-US" b="1" dirty="0">
              <a:solidFill>
                <a:schemeClr val="tx1"/>
              </a:solidFill>
              <a:sym typeface="+mn-ea"/>
            </a:endParaRPr>
          </a:p>
        </p:txBody>
      </p:sp>
      <p:sp>
        <p:nvSpPr>
          <p:cNvPr id="14" name="文本框 13"/>
          <p:cNvSpPr txBox="1"/>
          <p:nvPr/>
        </p:nvSpPr>
        <p:spPr>
          <a:xfrm>
            <a:off x="546100" y="1985010"/>
            <a:ext cx="1122680" cy="368300"/>
          </a:xfrm>
          <a:prstGeom prst="rect">
            <a:avLst/>
          </a:prstGeom>
          <a:noFill/>
        </p:spPr>
        <p:txBody>
          <a:bodyPr wrap="none" rtlCol="0" anchor="t">
            <a:spAutoFit/>
          </a:bodyPr>
          <a:lstStyle/>
          <a:p>
            <a:r>
              <a:rPr lang="zh-CN" sz="1400" b="1">
                <a:sym typeface="+mn-ea"/>
              </a:rPr>
              <a:t>案例参考</a:t>
            </a:r>
            <a:r>
              <a:rPr lang="zh-CN" b="1">
                <a:sym typeface="+mn-ea"/>
              </a:rPr>
              <a:t>：</a:t>
            </a:r>
            <a:endParaRPr lang="zh-CN" altLang="en-US"/>
          </a:p>
        </p:txBody>
      </p:sp>
      <p:sp>
        <p:nvSpPr>
          <p:cNvPr id="3" name="文本框 2"/>
          <p:cNvSpPr txBox="1"/>
          <p:nvPr/>
        </p:nvSpPr>
        <p:spPr>
          <a:xfrm>
            <a:off x="546100" y="4655820"/>
            <a:ext cx="4805680" cy="521970"/>
          </a:xfrm>
          <a:prstGeom prst="rect">
            <a:avLst/>
          </a:prstGeom>
          <a:noFill/>
        </p:spPr>
        <p:txBody>
          <a:bodyPr wrap="none" rtlCol="0" anchor="t">
            <a:spAutoFit/>
          </a:bodyPr>
          <a:lstStyle/>
          <a:p>
            <a:pPr algn="l"/>
            <a:r>
              <a:rPr lang="zh-CN" sz="1400" b="1">
                <a:highlight>
                  <a:srgbClr val="FFFF00"/>
                </a:highlight>
                <a:sym typeface="+mn-ea"/>
              </a:rPr>
              <a:t>注：上方图片是参考图，请将你自己与大语言模型交流后的</a:t>
            </a:r>
          </a:p>
          <a:p>
            <a:pPr algn="l"/>
            <a:r>
              <a:rPr lang="zh-CN" sz="1400" b="1">
                <a:highlight>
                  <a:srgbClr val="FFFF00"/>
                </a:highlight>
                <a:sym typeface="+mn-ea"/>
              </a:rPr>
              <a:t>有效截图添加在上方。</a:t>
            </a:r>
            <a:endParaRPr lang="zh-CN" altLang="en-US" sz="1400" b="1">
              <a:highlight>
                <a:srgbClr val="FFFF00"/>
              </a:highlight>
              <a:sym typeface="+mn-ea"/>
            </a:endParaRPr>
          </a:p>
        </p:txBody>
      </p:sp>
      <p:sp>
        <p:nvSpPr>
          <p:cNvPr id="9" name="文本框 8">
            <a:extLst>
              <a:ext uri="{FF2B5EF4-FFF2-40B4-BE49-F238E27FC236}">
                <a16:creationId xmlns:a16="http://schemas.microsoft.com/office/drawing/2014/main" id="{6BC50004-D4E0-58D8-D645-A327A17FA33D}"/>
              </a:ext>
            </a:extLst>
          </p:cNvPr>
          <p:cNvSpPr txBox="1"/>
          <p:nvPr/>
        </p:nvSpPr>
        <p:spPr>
          <a:xfrm>
            <a:off x="229843" y="2382559"/>
            <a:ext cx="6095170" cy="2092881"/>
          </a:xfrm>
          <a:prstGeom prst="rect">
            <a:avLst/>
          </a:prstGeom>
          <a:noFill/>
        </p:spPr>
        <p:txBody>
          <a:bodyPr wrap="square">
            <a:spAutoFit/>
          </a:bodyPr>
          <a:lstStyle/>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zh-CN" altLang="en-US" sz="1000" b="0" i="0" dirty="0">
                <a:solidFill>
                  <a:srgbClr val="333333"/>
                </a:solidFill>
                <a:effectLst/>
                <a:latin typeface="Microsoft YaHei" panose="020B0503020204020204" pitchFamily="34" charset="-122"/>
                <a:ea typeface="Microsoft YaHei" panose="020B0503020204020204" pitchFamily="34" charset="-122"/>
              </a:rPr>
              <a:t> 帮我列出</a:t>
            </a:r>
            <a:r>
              <a:rPr lang="en-US" altLang="zh-CN" sz="1000" b="0" i="0" dirty="0">
                <a:solidFill>
                  <a:srgbClr val="333333"/>
                </a:solidFill>
                <a:effectLst/>
                <a:latin typeface="Microsoft YaHei" panose="020B0503020204020204" pitchFamily="34" charset="-122"/>
                <a:ea typeface="Microsoft YaHei" panose="020B0503020204020204" pitchFamily="34" charset="-122"/>
              </a:rPr>
              <a:t>brave</a:t>
            </a:r>
            <a:r>
              <a:rPr lang="zh-CN" altLang="en-US" sz="1000" b="0" i="0" dirty="0">
                <a:solidFill>
                  <a:srgbClr val="333333"/>
                </a:solidFill>
                <a:effectLst/>
                <a:latin typeface="Microsoft YaHei" panose="020B0503020204020204" pitchFamily="34" charset="-122"/>
                <a:ea typeface="Microsoft YaHei" panose="020B0503020204020204" pitchFamily="34" charset="-122"/>
              </a:rPr>
              <a:t>的十个近义词，并帮助解释中文意思，解释他们之间的区别，结果记录在一张表格里</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单词 </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中文意思 </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区别解释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Fearless | </a:t>
            </a:r>
            <a:r>
              <a:rPr lang="zh-CN" altLang="en-US" sz="1000" b="0" i="0" dirty="0">
                <a:solidFill>
                  <a:srgbClr val="333333"/>
                </a:solidFill>
                <a:effectLst/>
                <a:latin typeface="Microsoft YaHei" panose="020B0503020204020204" pitchFamily="34" charset="-122"/>
                <a:ea typeface="Microsoft YaHei" panose="020B0503020204020204" pitchFamily="34" charset="-122"/>
              </a:rPr>
              <a:t>无畏的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Fearless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指完全没有恐惧或害怕，通常指在面临危险或困难时仍表现坚定勇敢。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Courageous| </a:t>
            </a:r>
            <a:r>
              <a:rPr lang="zh-CN" altLang="en-US" sz="1000" b="0" i="0" dirty="0">
                <a:solidFill>
                  <a:srgbClr val="333333"/>
                </a:solidFill>
                <a:effectLst/>
                <a:latin typeface="Microsoft YaHei" panose="020B0503020204020204" pitchFamily="34" charset="-122"/>
                <a:ea typeface="Microsoft YaHei" panose="020B0503020204020204" pitchFamily="34" charset="-122"/>
              </a:rPr>
              <a:t>有勇气的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Courageous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指具有勇气和胆量，可以主动面对困难或挑战。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Valiant | </a:t>
            </a:r>
            <a:r>
              <a:rPr lang="zh-CN" altLang="en-US" sz="1000" b="0" i="0" dirty="0">
                <a:solidFill>
                  <a:srgbClr val="333333"/>
                </a:solidFill>
                <a:effectLst/>
                <a:latin typeface="Microsoft YaHei" panose="020B0503020204020204" pitchFamily="34" charset="-122"/>
                <a:ea typeface="Microsoft YaHei" panose="020B0503020204020204" pitchFamily="34" charset="-122"/>
              </a:rPr>
              <a:t>勇敢的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Valiant </a:t>
            </a:r>
            <a:r>
              <a:rPr lang="zh-CN" altLang="en-US" sz="1000" b="0" i="0" dirty="0">
                <a:solidFill>
                  <a:srgbClr val="333333"/>
                </a:solidFill>
                <a:effectLst/>
                <a:latin typeface="Microsoft YaHei" panose="020B0503020204020204" pitchFamily="34" charset="-122"/>
                <a:ea typeface="Microsoft YaHei" panose="020B0503020204020204" pitchFamily="34" charset="-122"/>
              </a:rPr>
              <a:t>强调英勇和果敢，常用于描述战斗中或面对严峻困境时的勇敢行为。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Intrepid | </a:t>
            </a:r>
            <a:r>
              <a:rPr lang="zh-CN" altLang="en-US" sz="1000" b="0" i="0" dirty="0">
                <a:solidFill>
                  <a:srgbClr val="333333"/>
                </a:solidFill>
                <a:effectLst/>
                <a:latin typeface="Microsoft YaHei" panose="020B0503020204020204" pitchFamily="34" charset="-122"/>
                <a:ea typeface="Microsoft YaHei" panose="020B0503020204020204" pitchFamily="34" charset="-122"/>
              </a:rPr>
              <a:t>无畏的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Intrepid </a:t>
            </a:r>
            <a:r>
              <a:rPr lang="zh-CN" altLang="en-US" sz="1000" b="0" i="0" dirty="0">
                <a:solidFill>
                  <a:srgbClr val="333333"/>
                </a:solidFill>
                <a:effectLst/>
                <a:latin typeface="Microsoft YaHei" panose="020B0503020204020204" pitchFamily="34" charset="-122"/>
                <a:ea typeface="Microsoft YaHei" panose="020B0503020204020204" pitchFamily="34" charset="-122"/>
              </a:rPr>
              <a:t>表示胆大无畏，具有针对危险或困难时所需的勇气和坚定不移的决心。</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Heroic | </a:t>
            </a:r>
            <a:r>
              <a:rPr lang="zh-CN" altLang="en-US" sz="1000" b="0" i="0" dirty="0">
                <a:solidFill>
                  <a:srgbClr val="333333"/>
                </a:solidFill>
                <a:effectLst/>
                <a:latin typeface="Microsoft YaHei" panose="020B0503020204020204" pitchFamily="34" charset="-122"/>
                <a:ea typeface="Microsoft YaHei" panose="020B0503020204020204" pitchFamily="34" charset="-122"/>
              </a:rPr>
              <a:t>英勇的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Heroic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指像英雄一样具有非凡的勇气和品质，通常与挽救他人或艰难任务相关。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Bold | </a:t>
            </a:r>
            <a:r>
              <a:rPr lang="zh-CN" altLang="en-US" sz="1000" b="0" i="0" dirty="0">
                <a:solidFill>
                  <a:srgbClr val="333333"/>
                </a:solidFill>
                <a:effectLst/>
                <a:latin typeface="Microsoft YaHei" panose="020B0503020204020204" pitchFamily="34" charset="-122"/>
                <a:ea typeface="Microsoft YaHei" panose="020B0503020204020204" pitchFamily="34" charset="-122"/>
              </a:rPr>
              <a:t>大胆的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Bold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指行动或决策时勇敢和果断，通常指不惧怕风险或愿意尝试新事物。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Daring | </a:t>
            </a:r>
            <a:r>
              <a:rPr lang="zh-CN" altLang="en-US" sz="1000" b="0" i="0" dirty="0">
                <a:solidFill>
                  <a:srgbClr val="333333"/>
                </a:solidFill>
                <a:effectLst/>
                <a:latin typeface="Microsoft YaHei" panose="020B0503020204020204" pitchFamily="34" charset="-122"/>
                <a:ea typeface="Microsoft YaHei" panose="020B0503020204020204" pitchFamily="34" charset="-122"/>
              </a:rPr>
              <a:t>大胆的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Daring </a:t>
            </a:r>
            <a:r>
              <a:rPr lang="zh-CN" altLang="en-US" sz="1000" b="0" i="0" dirty="0">
                <a:solidFill>
                  <a:srgbClr val="333333"/>
                </a:solidFill>
                <a:effectLst/>
                <a:latin typeface="Microsoft YaHei" panose="020B0503020204020204" pitchFamily="34" charset="-122"/>
                <a:ea typeface="Microsoft YaHei" panose="020B0503020204020204" pitchFamily="34" charset="-122"/>
              </a:rPr>
              <a:t>强调冒险或挑战，表示勇敢地去尝试或做一些可能有风险的事情。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Resolute | </a:t>
            </a:r>
            <a:r>
              <a:rPr lang="zh-CN" altLang="en-US" sz="1000" b="0" i="0" dirty="0">
                <a:solidFill>
                  <a:srgbClr val="333333"/>
                </a:solidFill>
                <a:effectLst/>
                <a:latin typeface="Microsoft YaHei" panose="020B0503020204020204" pitchFamily="34" charset="-122"/>
                <a:ea typeface="Microsoft YaHei" panose="020B0503020204020204" pitchFamily="34" charset="-122"/>
              </a:rPr>
              <a:t>坚定的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Resolute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指在困难或危险面前坚定不移，有决心和果断的态度。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Audacious | </a:t>
            </a:r>
            <a:r>
              <a:rPr lang="zh-CN" altLang="en-US" sz="1000" b="0" i="0" dirty="0">
                <a:solidFill>
                  <a:srgbClr val="333333"/>
                </a:solidFill>
                <a:effectLst/>
                <a:latin typeface="Microsoft YaHei" panose="020B0503020204020204" pitchFamily="34" charset="-122"/>
                <a:ea typeface="Microsoft YaHei" panose="020B0503020204020204" pitchFamily="34" charset="-122"/>
              </a:rPr>
              <a:t>大胆的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Audacious </a:t>
            </a:r>
            <a:r>
              <a:rPr lang="zh-CN" altLang="en-US" sz="1000" b="0" i="0" dirty="0">
                <a:solidFill>
                  <a:srgbClr val="333333"/>
                </a:solidFill>
                <a:effectLst/>
                <a:latin typeface="Microsoft YaHei" panose="020B0503020204020204" pitchFamily="34" charset="-122"/>
                <a:ea typeface="Microsoft YaHei" panose="020B0503020204020204" pitchFamily="34" charset="-122"/>
              </a:rPr>
              <a:t>表示具有大胆和大胆的行动，敢于挑战传统或做出令人惊讶的决定。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Gallant | </a:t>
            </a:r>
            <a:r>
              <a:rPr lang="zh-CN" altLang="en-US" sz="1000" b="0" i="0" dirty="0">
                <a:solidFill>
                  <a:srgbClr val="333333"/>
                </a:solidFill>
                <a:effectLst/>
                <a:latin typeface="Microsoft YaHei" panose="020B0503020204020204" pitchFamily="34" charset="-122"/>
                <a:ea typeface="Microsoft YaHei" panose="020B0503020204020204" pitchFamily="34" charset="-122"/>
              </a:rPr>
              <a:t>英勇的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Gallant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指表现高尚和豪迈，通常与修饰人物的行为和态度，尤其是在爱和战斗中。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113780"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zh-CN" b="1">
                <a:solidFill>
                  <a:schemeClr val="tx1"/>
                </a:solidFill>
                <a:sym typeface="+mn-ea"/>
              </a:rPr>
              <a:t>记录词汇：</a:t>
            </a:r>
            <a:br>
              <a:rPr lang="zh-CN">
                <a:solidFill>
                  <a:schemeClr val="tx1"/>
                </a:solidFill>
              </a:rPr>
            </a:br>
            <a:endParaRPr lang="zh-CN">
              <a:solidFill>
                <a:schemeClr val="tx1"/>
              </a:solidFill>
            </a:endParaRPr>
          </a:p>
        </p:txBody>
      </p:sp>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407670"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indent="0" algn="ctr" fontAlgn="auto">
              <a:lnSpc>
                <a:spcPct val="150000"/>
              </a:lnSpc>
            </a:pPr>
            <a:endParaRPr lang="zh-CN" altLang="en-US" b="1" u="sng" dirty="0">
              <a:solidFill>
                <a:schemeClr val="tx1"/>
              </a:solidFill>
              <a:sym typeface="+mn-ea"/>
            </a:endParaRPr>
          </a:p>
        </p:txBody>
      </p:sp>
      <p:graphicFrame>
        <p:nvGraphicFramePr>
          <p:cNvPr id="2" name="表格 1"/>
          <p:cNvGraphicFramePr/>
          <p:nvPr>
            <p:custDataLst>
              <p:tags r:id="rId1"/>
            </p:custDataLst>
            <p:extLst>
              <p:ext uri="{D42A27DB-BD31-4B8C-83A1-F6EECF244321}">
                <p14:modId xmlns:p14="http://schemas.microsoft.com/office/powerpoint/2010/main" val="878419376"/>
              </p:ext>
            </p:extLst>
          </p:nvPr>
        </p:nvGraphicFramePr>
        <p:xfrm>
          <a:off x="5830542" y="840050"/>
          <a:ext cx="6361458" cy="5064760"/>
        </p:xfrm>
        <a:graphic>
          <a:graphicData uri="http://schemas.openxmlformats.org/drawingml/2006/table">
            <a:tbl>
              <a:tblPr firstRow="1" bandRow="1">
                <a:tableStyleId>{5C22544A-7EE6-4342-B048-85BDC9FD1C3A}</a:tableStyleId>
              </a:tblPr>
              <a:tblGrid>
                <a:gridCol w="745435">
                  <a:extLst>
                    <a:ext uri="{9D8B030D-6E8A-4147-A177-3AD203B41FA5}">
                      <a16:colId xmlns:a16="http://schemas.microsoft.com/office/drawing/2014/main" val="20000"/>
                    </a:ext>
                  </a:extLst>
                </a:gridCol>
                <a:gridCol w="959126">
                  <a:extLst>
                    <a:ext uri="{9D8B030D-6E8A-4147-A177-3AD203B41FA5}">
                      <a16:colId xmlns:a16="http://schemas.microsoft.com/office/drawing/2014/main" val="20001"/>
                    </a:ext>
                  </a:extLst>
                </a:gridCol>
                <a:gridCol w="4656897">
                  <a:extLst>
                    <a:ext uri="{9D8B030D-6E8A-4147-A177-3AD203B41FA5}">
                      <a16:colId xmlns:a16="http://schemas.microsoft.com/office/drawing/2014/main" val="20002"/>
                    </a:ext>
                  </a:extLst>
                </a:gridCol>
              </a:tblGrid>
              <a:tr h="678815">
                <a:tc>
                  <a:txBody>
                    <a:bodyPr/>
                    <a:lstStyle/>
                    <a:p>
                      <a:pPr algn="ctr">
                        <a:buNone/>
                      </a:pPr>
                      <a:r>
                        <a:rPr lang="zh-CN" altLang="en-US" sz="1000"/>
                        <a:t>原单词</a:t>
                      </a:r>
                    </a:p>
                  </a:txBody>
                  <a:tcPr>
                    <a:solidFill>
                      <a:srgbClr val="92D050"/>
                    </a:solidFill>
                  </a:tcPr>
                </a:tc>
                <a:tc>
                  <a:txBody>
                    <a:bodyPr/>
                    <a:lstStyle/>
                    <a:p>
                      <a:pPr algn="ctr">
                        <a:buNone/>
                      </a:pPr>
                      <a:r>
                        <a:rPr lang="zh-CN" altLang="en-US" sz="1000"/>
                        <a:t>近义词</a:t>
                      </a:r>
                    </a:p>
                    <a:p>
                      <a:pPr algn="ctr">
                        <a:buNone/>
                      </a:pPr>
                      <a:r>
                        <a:rPr lang="zh-CN" altLang="en-US" sz="1000"/>
                        <a:t>同义词</a:t>
                      </a:r>
                    </a:p>
                  </a:txBody>
                  <a:tcPr>
                    <a:solidFill>
                      <a:srgbClr val="92D050"/>
                    </a:solidFill>
                  </a:tcPr>
                </a:tc>
                <a:tc>
                  <a:txBody>
                    <a:bodyPr/>
                    <a:lstStyle/>
                    <a:p>
                      <a:pPr algn="ctr">
                        <a:buNone/>
                      </a:pPr>
                      <a:r>
                        <a:rPr lang="zh-CN" altLang="en-US" sz="1000"/>
                        <a:t>翻译</a:t>
                      </a:r>
                    </a:p>
                    <a:p>
                      <a:pPr algn="ctr">
                        <a:buNone/>
                      </a:pPr>
                      <a:r>
                        <a:rPr lang="zh-CN" altLang="en-US" sz="1000"/>
                        <a:t>（差别）</a:t>
                      </a:r>
                    </a:p>
                  </a:txBody>
                  <a:tcPr>
                    <a:solidFill>
                      <a:srgbClr val="92D050"/>
                    </a:solidFill>
                  </a:tcPr>
                </a:tc>
                <a:extLst>
                  <a:ext uri="{0D108BD9-81ED-4DB2-BD59-A6C34878D82A}">
                    <a16:rowId xmlns:a16="http://schemas.microsoft.com/office/drawing/2014/main" val="10000"/>
                  </a:ext>
                </a:extLst>
              </a:tr>
              <a:tr h="438150">
                <a:tc rowSpan="10">
                  <a:txBody>
                    <a:bodyPr/>
                    <a:lstStyle/>
                    <a:p>
                      <a:pPr algn="ctr">
                        <a:buNone/>
                      </a:pPr>
                      <a:r>
                        <a:rPr lang="en-US" altLang="zh-CN" sz="1000" dirty="0"/>
                        <a:t>clever</a:t>
                      </a:r>
                      <a:endParaRPr lang="zh-CN" altLang="en-US" sz="1000" dirty="0"/>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Intelligent </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指的是具有智慧和理解力，能够快速学习和理解事物</a:t>
                      </a:r>
                      <a:endParaRPr lang="zh-CN" altLang="en-US" sz="1000" dirty="0"/>
                    </a:p>
                  </a:txBody>
                  <a:tcPr/>
                </a:tc>
                <a:extLst>
                  <a:ext uri="{0D108BD9-81ED-4DB2-BD59-A6C34878D82A}">
                    <a16:rowId xmlns:a16="http://schemas.microsoft.com/office/drawing/2014/main" val="10001"/>
                  </a:ext>
                </a:extLst>
              </a:tr>
              <a:tr h="438785">
                <a:tc vMerge="1">
                  <a:txBody>
                    <a:bodyPr/>
                    <a:lstStyle/>
                    <a:p>
                      <a:endParaRPr lang="zh-CN"/>
                    </a:p>
                  </a:txBody>
                  <a:tcPr/>
                </a:tc>
                <a:tc>
                  <a:txBody>
                    <a:bodyPr/>
                    <a:lstStyle/>
                    <a:p>
                      <a:pPr algn="ctr">
                        <a:buNone/>
                      </a:pPr>
                      <a:r>
                        <a:rPr lang="en-US" altLang="zh-CN" sz="1000" dirty="0"/>
                        <a:t>smart</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通常指反应快、敏捷，思维敏锐，表现出良好的判断力和高智商</a:t>
                      </a:r>
                      <a:endParaRPr lang="zh-CN" altLang="en-US" sz="1000" dirty="0"/>
                    </a:p>
                  </a:txBody>
                  <a:tcPr/>
                </a:tc>
                <a:extLst>
                  <a:ext uri="{0D108BD9-81ED-4DB2-BD59-A6C34878D82A}">
                    <a16:rowId xmlns:a16="http://schemas.microsoft.com/office/drawing/2014/main" val="10002"/>
                  </a:ext>
                </a:extLst>
              </a:tr>
              <a:tr h="438150">
                <a:tc vMerge="1">
                  <a:txBody>
                    <a:bodyPr/>
                    <a:lstStyle/>
                    <a:p>
                      <a:endParaRPr lang="zh-CN"/>
                    </a:p>
                  </a:txBody>
                  <a:tcPr/>
                </a:tc>
                <a:tc>
                  <a:txBody>
                    <a:bodyPr/>
                    <a:lstStyle/>
                    <a:p>
                      <a:pPr algn="ctr">
                        <a:buNone/>
                      </a:pPr>
                      <a:r>
                        <a:rPr lang="en-US" altLang="zh-CN" sz="1000" dirty="0"/>
                        <a:t>sharp</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强调敏锐和聪明，尤其在分析和理解复杂问题时表现出色</a:t>
                      </a:r>
                      <a:endParaRPr lang="zh-CN" altLang="en-US" sz="1000" dirty="0"/>
                    </a:p>
                  </a:txBody>
                  <a:tcPr/>
                </a:tc>
                <a:extLst>
                  <a:ext uri="{0D108BD9-81ED-4DB2-BD59-A6C34878D82A}">
                    <a16:rowId xmlns:a16="http://schemas.microsoft.com/office/drawing/2014/main" val="10003"/>
                  </a:ext>
                </a:extLst>
              </a:tr>
              <a:tr h="439420">
                <a:tc vMerge="1">
                  <a:txBody>
                    <a:bodyPr/>
                    <a:lstStyle/>
                    <a:p>
                      <a:endParaRPr lang="zh-CN"/>
                    </a:p>
                  </a:txBody>
                  <a:tcPr/>
                </a:tc>
                <a:tc>
                  <a:txBody>
                    <a:bodyPr/>
                    <a:lstStyle/>
                    <a:p>
                      <a:pPr algn="ctr">
                        <a:buNone/>
                      </a:pPr>
                      <a:r>
                        <a:rPr lang="en-US" altLang="zh-CN" sz="1000" dirty="0"/>
                        <a:t>astute</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意味着善于洞察和理解，能够快速作出聪明、正确的判断，善于观察和分析</a:t>
                      </a:r>
                      <a:endParaRPr lang="zh-CN" altLang="en-US" sz="1000" dirty="0"/>
                    </a:p>
                  </a:txBody>
                  <a:tcPr/>
                </a:tc>
                <a:extLst>
                  <a:ext uri="{0D108BD9-81ED-4DB2-BD59-A6C34878D82A}">
                    <a16:rowId xmlns:a16="http://schemas.microsoft.com/office/drawing/2014/main" val="10004"/>
                  </a:ext>
                </a:extLst>
              </a:tr>
              <a:tr h="438150">
                <a:tc vMerge="1">
                  <a:txBody>
                    <a:bodyPr/>
                    <a:lstStyle/>
                    <a:p>
                      <a:endParaRPr lang="zh-CN"/>
                    </a:p>
                  </a:txBody>
                  <a:tcPr/>
                </a:tc>
                <a:tc>
                  <a:txBody>
                    <a:bodyPr/>
                    <a:lstStyle/>
                    <a:p>
                      <a:pPr algn="ctr">
                        <a:buNone/>
                      </a:pPr>
                      <a:r>
                        <a:rPr lang="en-US" altLang="zh-CN" sz="1000" dirty="0"/>
                        <a:t>Cunning</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通常指具有欺诈性和狡诈性的聪明，常用于描述以欺骗或欺诈为目的的行为</a:t>
                      </a:r>
                      <a:endParaRPr lang="zh-CN" altLang="en-US" sz="1000" dirty="0"/>
                    </a:p>
                  </a:txBody>
                  <a:tcPr/>
                </a:tc>
                <a:extLst>
                  <a:ext uri="{0D108BD9-81ED-4DB2-BD59-A6C34878D82A}">
                    <a16:rowId xmlns:a16="http://schemas.microsoft.com/office/drawing/2014/main" val="10005"/>
                  </a:ext>
                </a:extLst>
              </a:tr>
              <a:tr h="438785">
                <a:tc vMerge="1">
                  <a:txBody>
                    <a:bodyPr/>
                    <a:lstStyle/>
                    <a:p>
                      <a:endParaRPr lang="zh-CN"/>
                    </a:p>
                  </a:txBody>
                  <a:tcPr/>
                </a:tc>
                <a:tc>
                  <a:txBody>
                    <a:bodyPr/>
                    <a:lstStyle/>
                    <a:p>
                      <a:pPr algn="ctr">
                        <a:buNone/>
                      </a:pPr>
                      <a:r>
                        <a:rPr lang="en-US" altLang="zh-CN" sz="1000" dirty="0"/>
                        <a:t>ingenious</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表示富有创造力和独创性，能够想出新颖的解决方案或独特的创意</a:t>
                      </a:r>
                      <a:endParaRPr lang="zh-CN" altLang="en-US" sz="1000" dirty="0"/>
                    </a:p>
                  </a:txBody>
                  <a:tcPr/>
                </a:tc>
                <a:extLst>
                  <a:ext uri="{0D108BD9-81ED-4DB2-BD59-A6C34878D82A}">
                    <a16:rowId xmlns:a16="http://schemas.microsoft.com/office/drawing/2014/main" val="10006"/>
                  </a:ext>
                </a:extLst>
              </a:tr>
              <a:tr h="438150">
                <a:tc vMerge="1">
                  <a:txBody>
                    <a:bodyPr/>
                    <a:lstStyle/>
                    <a:p>
                      <a:endParaRPr lang="zh-CN"/>
                    </a:p>
                  </a:txBody>
                  <a:tcPr/>
                </a:tc>
                <a:tc>
                  <a:txBody>
                    <a:bodyPr/>
                    <a:lstStyle/>
                    <a:p>
                      <a:pPr algn="ctr">
                        <a:buNone/>
                      </a:pPr>
                      <a:r>
                        <a:rPr lang="en-US" altLang="zh-CN" sz="1000" dirty="0"/>
                        <a:t>Bright</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通常指年轻人或儿童的天资聪明或有才智，也可以指学习和理解能力强的人</a:t>
                      </a:r>
                      <a:endParaRPr lang="zh-CN" altLang="en-US" sz="1000" dirty="0"/>
                    </a:p>
                  </a:txBody>
                  <a:tcPr/>
                </a:tc>
                <a:extLst>
                  <a:ext uri="{0D108BD9-81ED-4DB2-BD59-A6C34878D82A}">
                    <a16:rowId xmlns:a16="http://schemas.microsoft.com/office/drawing/2014/main" val="10007"/>
                  </a:ext>
                </a:extLst>
              </a:tr>
              <a:tr h="439420">
                <a:tc vMerge="1">
                  <a:txBody>
                    <a:bodyPr/>
                    <a:lstStyle/>
                    <a:p>
                      <a:endParaRPr lang="zh-CN"/>
                    </a:p>
                  </a:txBody>
                  <a:tcPr/>
                </a:tc>
                <a:tc>
                  <a:txBody>
                    <a:bodyPr/>
                    <a:lstStyle/>
                    <a:p>
                      <a:pPr algn="ctr">
                        <a:buNone/>
                      </a:pPr>
                      <a:r>
                        <a:rPr lang="en-US" altLang="zh-CN" sz="1000" dirty="0"/>
                        <a:t>Resourceful</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指的是具有丰富经验和能力，能够创造性地解决问题或克服困难</a:t>
                      </a:r>
                      <a:endParaRPr lang="zh-CN" altLang="en-US" sz="1000" dirty="0"/>
                    </a:p>
                  </a:txBody>
                  <a:tcPr/>
                </a:tc>
                <a:extLst>
                  <a:ext uri="{0D108BD9-81ED-4DB2-BD59-A6C34878D82A}">
                    <a16:rowId xmlns:a16="http://schemas.microsoft.com/office/drawing/2014/main" val="10008"/>
                  </a:ext>
                </a:extLst>
              </a:tr>
              <a:tr h="438150">
                <a:tc vMerge="1">
                  <a:txBody>
                    <a:bodyPr/>
                    <a:lstStyle/>
                    <a:p>
                      <a:endParaRPr lang="zh-CN"/>
                    </a:p>
                  </a:txBody>
                  <a:tcPr/>
                </a:tc>
                <a:tc>
                  <a:txBody>
                    <a:bodyPr/>
                    <a:lstStyle/>
                    <a:p>
                      <a:pPr algn="ctr">
                        <a:buNone/>
                      </a:pPr>
                      <a:r>
                        <a:rPr lang="en-US" altLang="zh-CN" sz="1000" dirty="0"/>
                        <a:t>Witty</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指的是幽默和机智，擅长通过机智和巧妙的语言表达来引人发笑或产生思考。 </a:t>
                      </a:r>
                      <a:endParaRPr lang="zh-CN" altLang="en-US" sz="1000" dirty="0"/>
                    </a:p>
                  </a:txBody>
                  <a:tcPr/>
                </a:tc>
                <a:extLst>
                  <a:ext uri="{0D108BD9-81ED-4DB2-BD59-A6C34878D82A}">
                    <a16:rowId xmlns:a16="http://schemas.microsoft.com/office/drawing/2014/main" val="10009"/>
                  </a:ext>
                </a:extLst>
              </a:tr>
              <a:tr h="438785">
                <a:tc vMerge="1">
                  <a:txBody>
                    <a:bodyPr/>
                    <a:lstStyle/>
                    <a:p>
                      <a:endParaRPr lang="zh-CN"/>
                    </a:p>
                  </a:txBody>
                  <a:tcPr/>
                </a:tc>
                <a:tc>
                  <a:txBody>
                    <a:bodyPr/>
                    <a:lstStyle/>
                    <a:p>
                      <a:pPr algn="ctr">
                        <a:buNone/>
                      </a:pPr>
                      <a:r>
                        <a:rPr lang="en-US" altLang="zh-CN" sz="1000" dirty="0"/>
                        <a:t>clever</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常用来描述具有智慧、机智和创造力的人，能够快速理解和解决问题</a:t>
                      </a:r>
                      <a:endParaRPr lang="zh-CN" altLang="en-US" sz="1000" dirty="0"/>
                    </a:p>
                  </a:txBody>
                  <a:tcPr/>
                </a:tc>
                <a:extLst>
                  <a:ext uri="{0D108BD9-81ED-4DB2-BD59-A6C34878D82A}">
                    <a16:rowId xmlns:a16="http://schemas.microsoft.com/office/drawing/2014/main" val="10010"/>
                  </a:ext>
                </a:extLst>
              </a:tr>
            </a:tbl>
          </a:graphicData>
        </a:graphic>
      </p:graphicFrame>
      <p:sp>
        <p:nvSpPr>
          <p:cNvPr id="13" name="文本框 12"/>
          <p:cNvSpPr txBox="1"/>
          <p:nvPr/>
        </p:nvSpPr>
        <p:spPr>
          <a:xfrm>
            <a:off x="407670" y="424815"/>
            <a:ext cx="5139055" cy="922020"/>
          </a:xfrm>
          <a:prstGeom prst="rect">
            <a:avLst/>
          </a:prstGeom>
          <a:noFill/>
        </p:spPr>
        <p:txBody>
          <a:bodyPr wrap="square" rtlCol="0" anchor="t">
            <a:spAutoFit/>
          </a:bodyPr>
          <a:lstStyle/>
          <a:p>
            <a:pPr indent="0" algn="ctr" fontAlgn="auto">
              <a:lnSpc>
                <a:spcPct val="150000"/>
              </a:lnSpc>
            </a:pPr>
            <a:r>
              <a:rPr lang="zh-CN" b="1" dirty="0">
                <a:solidFill>
                  <a:schemeClr val="tx1"/>
                </a:solidFill>
                <a:sym typeface="+mn-ea"/>
              </a:rPr>
              <a:t>挑出3-5个你感兴趣的形容词。利用人工智能列出10个跟这些词汇意思相近的同义词或者近义词</a:t>
            </a:r>
            <a:endParaRPr lang="zh-CN" altLang="en-US" b="1" dirty="0">
              <a:solidFill>
                <a:schemeClr val="tx1"/>
              </a:solidFill>
              <a:sym typeface="+mn-ea"/>
            </a:endParaRPr>
          </a:p>
        </p:txBody>
      </p:sp>
      <p:sp>
        <p:nvSpPr>
          <p:cNvPr id="3" name="文本框 2"/>
          <p:cNvSpPr txBox="1"/>
          <p:nvPr/>
        </p:nvSpPr>
        <p:spPr>
          <a:xfrm>
            <a:off x="546100" y="4655820"/>
            <a:ext cx="4805680" cy="521970"/>
          </a:xfrm>
          <a:prstGeom prst="rect">
            <a:avLst/>
          </a:prstGeom>
          <a:noFill/>
        </p:spPr>
        <p:txBody>
          <a:bodyPr wrap="none" rtlCol="0" anchor="t">
            <a:spAutoFit/>
          </a:bodyPr>
          <a:lstStyle/>
          <a:p>
            <a:pPr algn="l"/>
            <a:r>
              <a:rPr lang="zh-CN" sz="1400" b="1">
                <a:highlight>
                  <a:srgbClr val="FFFF00"/>
                </a:highlight>
                <a:sym typeface="+mn-ea"/>
              </a:rPr>
              <a:t>注：上方图片是参考图，请将你自己与大语言模型交流后的</a:t>
            </a:r>
          </a:p>
          <a:p>
            <a:pPr algn="l"/>
            <a:r>
              <a:rPr lang="zh-CN" sz="1400" b="1">
                <a:highlight>
                  <a:srgbClr val="FFFF00"/>
                </a:highlight>
                <a:sym typeface="+mn-ea"/>
              </a:rPr>
              <a:t>有效截图添加在上方。</a:t>
            </a:r>
            <a:endParaRPr lang="zh-CN" altLang="en-US" sz="1400" b="1">
              <a:highlight>
                <a:srgbClr val="FFFF00"/>
              </a:highlight>
              <a:sym typeface="+mn-ea"/>
            </a:endParaRPr>
          </a:p>
        </p:txBody>
      </p:sp>
      <p:sp>
        <p:nvSpPr>
          <p:cNvPr id="9" name="文本框 8">
            <a:extLst>
              <a:ext uri="{FF2B5EF4-FFF2-40B4-BE49-F238E27FC236}">
                <a16:creationId xmlns:a16="http://schemas.microsoft.com/office/drawing/2014/main" id="{58C4803C-AE9C-317D-5389-75FDBD5CA48C}"/>
              </a:ext>
            </a:extLst>
          </p:cNvPr>
          <p:cNvSpPr txBox="1"/>
          <p:nvPr/>
        </p:nvSpPr>
        <p:spPr>
          <a:xfrm>
            <a:off x="407670" y="1970276"/>
            <a:ext cx="6185866" cy="2062103"/>
          </a:xfrm>
          <a:prstGeom prst="rect">
            <a:avLst/>
          </a:prstGeom>
          <a:noFill/>
        </p:spPr>
        <p:txBody>
          <a:bodyPr wrap="square">
            <a:spAutoFit/>
          </a:bodyPr>
          <a:lstStyle/>
          <a:p>
            <a:pPr algn="l"/>
            <a:r>
              <a:rPr lang="en-US" altLang="zh-CN" sz="800" b="1" i="0" dirty="0">
                <a:solidFill>
                  <a:srgbClr val="333333"/>
                </a:solidFill>
                <a:effectLst/>
                <a:latin typeface="Microsoft YaHei" panose="020B0503020204020204" pitchFamily="34" charset="-122"/>
                <a:ea typeface="Microsoft YaHei" panose="020B0503020204020204" pitchFamily="34" charset="-122"/>
              </a:rPr>
              <a:t>You:</a:t>
            </a:r>
            <a:r>
              <a:rPr lang="zh-CN" altLang="en-US" sz="800" b="0" i="0" dirty="0">
                <a:solidFill>
                  <a:srgbClr val="333333"/>
                </a:solidFill>
                <a:effectLst/>
                <a:latin typeface="Microsoft YaHei" panose="020B0503020204020204" pitchFamily="34" charset="-122"/>
                <a:ea typeface="Microsoft YaHei" panose="020B0503020204020204" pitchFamily="34" charset="-122"/>
              </a:rPr>
              <a:t> 帮我列出</a:t>
            </a:r>
            <a:r>
              <a:rPr lang="en-US" altLang="zh-CN" sz="800" b="0" i="0" dirty="0">
                <a:solidFill>
                  <a:srgbClr val="333333"/>
                </a:solidFill>
                <a:effectLst/>
                <a:latin typeface="Microsoft YaHei" panose="020B0503020204020204" pitchFamily="34" charset="-122"/>
                <a:ea typeface="Microsoft YaHei" panose="020B0503020204020204" pitchFamily="34" charset="-122"/>
              </a:rPr>
              <a:t>clever</a:t>
            </a:r>
            <a:r>
              <a:rPr lang="zh-CN" altLang="en-US" sz="800" b="0" i="0" dirty="0">
                <a:solidFill>
                  <a:srgbClr val="333333"/>
                </a:solidFill>
                <a:effectLst/>
                <a:latin typeface="Microsoft YaHei" panose="020B0503020204020204" pitchFamily="34" charset="-122"/>
                <a:ea typeface="Microsoft YaHei" panose="020B0503020204020204" pitchFamily="34" charset="-122"/>
              </a:rPr>
              <a:t>的十个近义词，并帮助解释中文意思，解释他们之间的区别，结果记录在一张</a:t>
            </a:r>
            <a:r>
              <a:rPr lang="en-US" altLang="zh-CN" sz="800" b="0" i="0" dirty="0">
                <a:solidFill>
                  <a:srgbClr val="333333"/>
                </a:solidFill>
                <a:effectLst/>
                <a:latin typeface="Microsoft YaHei" panose="020B0503020204020204" pitchFamily="34" charset="-122"/>
                <a:ea typeface="Microsoft YaHei" panose="020B0503020204020204" pitchFamily="34" charset="-122"/>
              </a:rPr>
              <a:t>excel</a:t>
            </a:r>
            <a:r>
              <a:rPr lang="zh-CN" altLang="en-US" sz="800" b="0" i="0" dirty="0">
                <a:solidFill>
                  <a:srgbClr val="333333"/>
                </a:solidFill>
                <a:effectLst/>
                <a:latin typeface="Microsoft YaHei" panose="020B0503020204020204" pitchFamily="34" charset="-122"/>
                <a:ea typeface="Microsoft YaHei" panose="020B0503020204020204" pitchFamily="34" charset="-122"/>
              </a:rPr>
              <a:t>表格里</a:t>
            </a:r>
          </a:p>
          <a:p>
            <a:pPr algn="l"/>
            <a:r>
              <a:rPr lang="en-US" altLang="zh-CN" sz="8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抱歉，我无法直接创建</a:t>
            </a:r>
            <a:r>
              <a:rPr lang="en-US" altLang="zh-CN" sz="800" b="0" i="0" dirty="0">
                <a:solidFill>
                  <a:srgbClr val="333333"/>
                </a:solidFill>
                <a:effectLst/>
                <a:latin typeface="Microsoft YaHei" panose="020B0503020204020204" pitchFamily="34" charset="-122"/>
                <a:ea typeface="Microsoft YaHei" panose="020B0503020204020204" pitchFamily="34" charset="-122"/>
              </a:rPr>
              <a:t>Excel</a:t>
            </a:r>
            <a:r>
              <a:rPr lang="zh-CN" altLang="en-US" sz="800" b="0" i="0" dirty="0">
                <a:solidFill>
                  <a:srgbClr val="333333"/>
                </a:solidFill>
                <a:effectLst/>
                <a:latin typeface="Microsoft YaHei" panose="020B0503020204020204" pitchFamily="34" charset="-122"/>
                <a:ea typeface="Microsoft YaHei" panose="020B0503020204020204" pitchFamily="34" charset="-122"/>
              </a:rPr>
              <a:t>表格。但我可以提供给您关于“</a:t>
            </a:r>
            <a:r>
              <a:rPr lang="en-US" altLang="zh-CN" sz="800" b="0" i="0" dirty="0">
                <a:solidFill>
                  <a:srgbClr val="333333"/>
                </a:solidFill>
                <a:effectLst/>
                <a:latin typeface="Microsoft YaHei" panose="020B0503020204020204" pitchFamily="34" charset="-122"/>
                <a:ea typeface="Microsoft YaHei" panose="020B0503020204020204" pitchFamily="34" charset="-122"/>
              </a:rPr>
              <a:t>clever”</a:t>
            </a:r>
            <a:r>
              <a:rPr lang="zh-CN" altLang="en-US" sz="800" b="0" i="0" dirty="0">
                <a:solidFill>
                  <a:srgbClr val="333333"/>
                </a:solidFill>
                <a:effectLst/>
                <a:latin typeface="Microsoft YaHei" panose="020B0503020204020204" pitchFamily="34" charset="-122"/>
                <a:ea typeface="Microsoft YaHei" panose="020B0503020204020204" pitchFamily="34" charset="-122"/>
              </a:rPr>
              <a:t>的十个近义词，并为您提供它们的</a:t>
            </a:r>
            <a:endParaRPr lang="en-US" altLang="zh-CN" sz="800" b="0" i="0" dirty="0">
              <a:solidFill>
                <a:srgbClr val="333333"/>
              </a:solidFill>
              <a:effectLst/>
              <a:latin typeface="Microsoft YaHei" panose="020B0503020204020204" pitchFamily="34" charset="-122"/>
              <a:ea typeface="Microsoft YaHei" panose="020B0503020204020204" pitchFamily="34" charset="-122"/>
            </a:endParaRPr>
          </a:p>
          <a:p>
            <a:pPr algn="l"/>
            <a:r>
              <a:rPr lang="zh-CN" altLang="en-US" sz="800" b="0" i="0" dirty="0">
                <a:solidFill>
                  <a:srgbClr val="333333"/>
                </a:solidFill>
                <a:effectLst/>
                <a:latin typeface="Microsoft YaHei" panose="020B0503020204020204" pitchFamily="34" charset="-122"/>
                <a:ea typeface="Microsoft YaHei" panose="020B0503020204020204" pitchFamily="34" charset="-122"/>
              </a:rPr>
              <a:t>解释和区别。请看下文：</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单词 </a:t>
            </a:r>
            <a:r>
              <a:rPr lang="en-US" altLang="zh-CN" sz="800" b="0"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中文意思 </a:t>
            </a:r>
            <a:r>
              <a:rPr lang="en-US" altLang="zh-CN" sz="800" b="0"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区别解释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Intelligent | </a:t>
            </a:r>
            <a:r>
              <a:rPr lang="zh-CN" altLang="en-US" sz="800" b="0" i="0" dirty="0">
                <a:solidFill>
                  <a:srgbClr val="333333"/>
                </a:solidFill>
                <a:effectLst/>
                <a:latin typeface="Microsoft YaHei" panose="020B0503020204020204" pitchFamily="34" charset="-122"/>
                <a:ea typeface="Microsoft YaHei" panose="020B0503020204020204" pitchFamily="34" charset="-122"/>
              </a:rPr>
              <a:t>聪明的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Intelligent </a:t>
            </a:r>
            <a:r>
              <a:rPr lang="zh-CN" altLang="en-US" sz="800" b="0" i="0" dirty="0">
                <a:solidFill>
                  <a:srgbClr val="333333"/>
                </a:solidFill>
                <a:effectLst/>
                <a:latin typeface="Microsoft YaHei" panose="020B0503020204020204" pitchFamily="34" charset="-122"/>
                <a:ea typeface="Microsoft YaHei" panose="020B0503020204020204" pitchFamily="34" charset="-122"/>
              </a:rPr>
              <a:t>指的是具有智慧和理解力，能够快速学习和理解事物。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Smart | </a:t>
            </a:r>
            <a:r>
              <a:rPr lang="zh-CN" altLang="en-US" sz="800" b="0" i="0" dirty="0">
                <a:solidFill>
                  <a:srgbClr val="333333"/>
                </a:solidFill>
                <a:effectLst/>
                <a:latin typeface="Microsoft YaHei" panose="020B0503020204020204" pitchFamily="34" charset="-122"/>
                <a:ea typeface="Microsoft YaHei" panose="020B0503020204020204" pitchFamily="34" charset="-122"/>
              </a:rPr>
              <a:t>聪明的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Smart </a:t>
            </a:r>
            <a:r>
              <a:rPr lang="zh-CN" altLang="en-US" sz="800" b="0" i="0" dirty="0">
                <a:solidFill>
                  <a:srgbClr val="333333"/>
                </a:solidFill>
                <a:effectLst/>
                <a:latin typeface="Microsoft YaHei" panose="020B0503020204020204" pitchFamily="34" charset="-122"/>
                <a:ea typeface="Microsoft YaHei" panose="020B0503020204020204" pitchFamily="34" charset="-122"/>
              </a:rPr>
              <a:t>通常指反应快、敏捷，思维敏锐，表现出良好的判断力和高智商。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Sharp | </a:t>
            </a:r>
            <a:r>
              <a:rPr lang="zh-CN" altLang="en-US" sz="800" b="0" i="0" dirty="0">
                <a:solidFill>
                  <a:srgbClr val="333333"/>
                </a:solidFill>
                <a:effectLst/>
                <a:latin typeface="Microsoft YaHei" panose="020B0503020204020204" pitchFamily="34" charset="-122"/>
                <a:ea typeface="Microsoft YaHei" panose="020B0503020204020204" pitchFamily="34" charset="-122"/>
              </a:rPr>
              <a:t>敏锐的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Sharp </a:t>
            </a:r>
            <a:r>
              <a:rPr lang="zh-CN" altLang="en-US" sz="800" b="0" i="0" dirty="0">
                <a:solidFill>
                  <a:srgbClr val="333333"/>
                </a:solidFill>
                <a:effectLst/>
                <a:latin typeface="Microsoft YaHei" panose="020B0503020204020204" pitchFamily="34" charset="-122"/>
                <a:ea typeface="Microsoft YaHei" panose="020B0503020204020204" pitchFamily="34" charset="-122"/>
              </a:rPr>
              <a:t>强调敏锐和聪明，尤其在分析和理解复杂问题时表现出色。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Astute | </a:t>
            </a:r>
            <a:r>
              <a:rPr lang="zh-CN" altLang="en-US" sz="800" b="0" i="0" dirty="0">
                <a:solidFill>
                  <a:srgbClr val="333333"/>
                </a:solidFill>
                <a:effectLst/>
                <a:latin typeface="Microsoft YaHei" panose="020B0503020204020204" pitchFamily="34" charset="-122"/>
                <a:ea typeface="Microsoft YaHei" panose="020B0503020204020204" pitchFamily="34" charset="-122"/>
              </a:rPr>
              <a:t>机敏的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Astute </a:t>
            </a:r>
            <a:r>
              <a:rPr lang="zh-CN" altLang="en-US" sz="800" b="0" i="0" dirty="0">
                <a:solidFill>
                  <a:srgbClr val="333333"/>
                </a:solidFill>
                <a:effectLst/>
                <a:latin typeface="Microsoft YaHei" panose="020B0503020204020204" pitchFamily="34" charset="-122"/>
                <a:ea typeface="Microsoft YaHei" panose="020B0503020204020204" pitchFamily="34" charset="-122"/>
              </a:rPr>
              <a:t>意味着善于洞察和理解，能够快速作出聪明、正确的判断，善于观察和分析。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Cunning | </a:t>
            </a:r>
            <a:r>
              <a:rPr lang="zh-CN" altLang="en-US" sz="800" b="0" i="0" dirty="0">
                <a:solidFill>
                  <a:srgbClr val="333333"/>
                </a:solidFill>
                <a:effectLst/>
                <a:latin typeface="Microsoft YaHei" panose="020B0503020204020204" pitchFamily="34" charset="-122"/>
                <a:ea typeface="Microsoft YaHei" panose="020B0503020204020204" pitchFamily="34" charset="-122"/>
              </a:rPr>
              <a:t>狡猾的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Cunning </a:t>
            </a:r>
            <a:r>
              <a:rPr lang="zh-CN" altLang="en-US" sz="800" b="0" i="0" dirty="0">
                <a:solidFill>
                  <a:srgbClr val="333333"/>
                </a:solidFill>
                <a:effectLst/>
                <a:latin typeface="Microsoft YaHei" panose="020B0503020204020204" pitchFamily="34" charset="-122"/>
                <a:ea typeface="Microsoft YaHei" panose="020B0503020204020204" pitchFamily="34" charset="-122"/>
              </a:rPr>
              <a:t>通常指具有欺诈性和狡诈性的聪明，常用于描述以欺骗或欺诈为目的的行为。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Ingenious | </a:t>
            </a:r>
            <a:r>
              <a:rPr lang="zh-CN" altLang="en-US" sz="800" b="0" i="0" dirty="0">
                <a:solidFill>
                  <a:srgbClr val="333333"/>
                </a:solidFill>
                <a:effectLst/>
                <a:latin typeface="Microsoft YaHei" panose="020B0503020204020204" pitchFamily="34" charset="-122"/>
                <a:ea typeface="Microsoft YaHei" panose="020B0503020204020204" pitchFamily="34" charset="-122"/>
              </a:rPr>
              <a:t>机智的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Ingenious </a:t>
            </a:r>
            <a:r>
              <a:rPr lang="zh-CN" altLang="en-US" sz="800" b="0" i="0" dirty="0">
                <a:solidFill>
                  <a:srgbClr val="333333"/>
                </a:solidFill>
                <a:effectLst/>
                <a:latin typeface="Microsoft YaHei" panose="020B0503020204020204" pitchFamily="34" charset="-122"/>
                <a:ea typeface="Microsoft YaHei" panose="020B0503020204020204" pitchFamily="34" charset="-122"/>
              </a:rPr>
              <a:t>表示富有创造力和独创性，能够想出新颖的解决方案或独特的创意。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Bright | </a:t>
            </a:r>
            <a:r>
              <a:rPr lang="zh-CN" altLang="en-US" sz="800" b="0" i="0" dirty="0">
                <a:solidFill>
                  <a:srgbClr val="333333"/>
                </a:solidFill>
                <a:effectLst/>
                <a:latin typeface="Microsoft YaHei" panose="020B0503020204020204" pitchFamily="34" charset="-122"/>
                <a:ea typeface="Microsoft YaHei" panose="020B0503020204020204" pitchFamily="34" charset="-122"/>
              </a:rPr>
              <a:t>聪敏的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Bright </a:t>
            </a:r>
            <a:r>
              <a:rPr lang="zh-CN" altLang="en-US" sz="800" b="0" i="0" dirty="0">
                <a:solidFill>
                  <a:srgbClr val="333333"/>
                </a:solidFill>
                <a:effectLst/>
                <a:latin typeface="Microsoft YaHei" panose="020B0503020204020204" pitchFamily="34" charset="-122"/>
                <a:ea typeface="Microsoft YaHei" panose="020B0503020204020204" pitchFamily="34" charset="-122"/>
              </a:rPr>
              <a:t>通常指年轻人或儿童的天资聪明或有才智，也可以指学习和理解能力强的人。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Resourceful | </a:t>
            </a:r>
            <a:r>
              <a:rPr lang="zh-CN" altLang="en-US" sz="800" b="0" i="0" dirty="0">
                <a:solidFill>
                  <a:srgbClr val="333333"/>
                </a:solidFill>
                <a:effectLst/>
                <a:latin typeface="Microsoft YaHei" panose="020B0503020204020204" pitchFamily="34" charset="-122"/>
                <a:ea typeface="Microsoft YaHei" panose="020B0503020204020204" pitchFamily="34" charset="-122"/>
              </a:rPr>
              <a:t>足智多谋的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Resourceful </a:t>
            </a:r>
            <a:r>
              <a:rPr lang="zh-CN" altLang="en-US" sz="800" b="0" i="0" dirty="0">
                <a:solidFill>
                  <a:srgbClr val="333333"/>
                </a:solidFill>
                <a:effectLst/>
                <a:latin typeface="Microsoft YaHei" panose="020B0503020204020204" pitchFamily="34" charset="-122"/>
                <a:ea typeface="Microsoft YaHei" panose="020B0503020204020204" pitchFamily="34" charset="-122"/>
              </a:rPr>
              <a:t>指的是具有丰富经验和能力，能够创造性地解决问题或克服困难。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Witty | </a:t>
            </a:r>
            <a:r>
              <a:rPr lang="zh-CN" altLang="en-US" sz="800" b="0" i="0" dirty="0">
                <a:solidFill>
                  <a:srgbClr val="333333"/>
                </a:solidFill>
                <a:effectLst/>
                <a:latin typeface="Microsoft YaHei" panose="020B0503020204020204" pitchFamily="34" charset="-122"/>
                <a:ea typeface="Microsoft YaHei" panose="020B0503020204020204" pitchFamily="34" charset="-122"/>
              </a:rPr>
              <a:t>机智的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Witty </a:t>
            </a:r>
            <a:r>
              <a:rPr lang="zh-CN" altLang="en-US" sz="800" b="0" i="0" dirty="0">
                <a:solidFill>
                  <a:srgbClr val="333333"/>
                </a:solidFill>
                <a:effectLst/>
                <a:latin typeface="Microsoft YaHei" panose="020B0503020204020204" pitchFamily="34" charset="-122"/>
                <a:ea typeface="Microsoft YaHei" panose="020B0503020204020204" pitchFamily="34" charset="-122"/>
              </a:rPr>
              <a:t>指的是幽默和机智，擅长通过机智和巧妙的语言表达来引人发笑或产生思考。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Clever | </a:t>
            </a:r>
            <a:r>
              <a:rPr lang="zh-CN" altLang="en-US" sz="800" b="0" i="0" dirty="0">
                <a:solidFill>
                  <a:srgbClr val="333333"/>
                </a:solidFill>
                <a:effectLst/>
                <a:latin typeface="Microsoft YaHei" panose="020B0503020204020204" pitchFamily="34" charset="-122"/>
                <a:ea typeface="Microsoft YaHei" panose="020B0503020204020204" pitchFamily="34" charset="-122"/>
              </a:rPr>
              <a:t>聪明的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Clever </a:t>
            </a:r>
            <a:r>
              <a:rPr lang="zh-CN" altLang="en-US" sz="800" b="0" i="0" dirty="0">
                <a:solidFill>
                  <a:srgbClr val="333333"/>
                </a:solidFill>
                <a:effectLst/>
                <a:latin typeface="Microsoft YaHei" panose="020B0503020204020204" pitchFamily="34" charset="-122"/>
                <a:ea typeface="Microsoft YaHei" panose="020B0503020204020204" pitchFamily="34" charset="-122"/>
              </a:rPr>
              <a:t>常用来描述具有智慧、机智和创造力的人，能够快速理解和解决问题。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p:nvSpPr>
        <p:spPr>
          <a:xfrm>
            <a:off x="407670" y="424815"/>
            <a:ext cx="496760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r>
              <a:rPr lang="zh-CN" altLang="zh-CN" b="1" dirty="0">
                <a:solidFill>
                  <a:schemeClr val="tx1"/>
                </a:solidFill>
              </a:rPr>
              <a:t>记录在这次使用人工智能帮助自己学习英语词汇的挑战中，你有什么收获心得。</a:t>
            </a:r>
          </a:p>
        </p:txBody>
      </p:sp>
      <p:cxnSp>
        <p:nvCxnSpPr>
          <p:cNvPr id="7" name="直接连接符 6"/>
          <p:cNvCxnSpPr/>
          <p:nvPr/>
        </p:nvCxnSpPr>
        <p:spPr>
          <a:xfrm>
            <a:off x="5576570" y="253746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0" name="直接连接符 9"/>
          <p:cNvCxnSpPr/>
          <p:nvPr/>
        </p:nvCxnSpPr>
        <p:spPr>
          <a:xfrm>
            <a:off x="5576570" y="3133725"/>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1" name="直接连接符 10"/>
          <p:cNvCxnSpPr/>
          <p:nvPr/>
        </p:nvCxnSpPr>
        <p:spPr>
          <a:xfrm>
            <a:off x="5576570" y="379222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2" name="直接连接符 11"/>
          <p:cNvCxnSpPr/>
          <p:nvPr/>
        </p:nvCxnSpPr>
        <p:spPr>
          <a:xfrm>
            <a:off x="5576570" y="441960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sp>
        <p:nvSpPr>
          <p:cNvPr id="19" name="文本框 18"/>
          <p:cNvSpPr txBox="1"/>
          <p:nvPr/>
        </p:nvSpPr>
        <p:spPr>
          <a:xfrm>
            <a:off x="5500370" y="1753870"/>
            <a:ext cx="4064000" cy="368300"/>
          </a:xfrm>
          <a:prstGeom prst="rect">
            <a:avLst/>
          </a:prstGeom>
          <a:noFill/>
        </p:spPr>
        <p:txBody>
          <a:bodyPr wrap="square" rtlCol="0">
            <a:spAutoFit/>
          </a:bodyPr>
          <a:lstStyle/>
          <a:p>
            <a:r>
              <a:rPr lang="zh-CN" altLang="en-US" b="1"/>
              <a:t>心得收获</a:t>
            </a:r>
            <a:r>
              <a:rPr lang="zh-CN" altLang="en-US"/>
              <a:t>：</a:t>
            </a:r>
          </a:p>
        </p:txBody>
      </p:sp>
      <p:sp>
        <p:nvSpPr>
          <p:cNvPr id="2" name="文本框 1">
            <a:extLst>
              <a:ext uri="{FF2B5EF4-FFF2-40B4-BE49-F238E27FC236}">
                <a16:creationId xmlns:a16="http://schemas.microsoft.com/office/drawing/2014/main" id="{958B52D6-A7A2-8FBB-F12D-2E59EB6E4001}"/>
              </a:ext>
            </a:extLst>
          </p:cNvPr>
          <p:cNvSpPr txBox="1"/>
          <p:nvPr/>
        </p:nvSpPr>
        <p:spPr>
          <a:xfrm>
            <a:off x="6023114" y="2145149"/>
            <a:ext cx="5900282" cy="3693319"/>
          </a:xfrm>
          <a:prstGeom prst="rect">
            <a:avLst/>
          </a:prstGeom>
          <a:noFill/>
        </p:spPr>
        <p:txBody>
          <a:bodyPr wrap="square" rtlCol="0">
            <a:spAutoFit/>
          </a:bodyPr>
          <a:lstStyle/>
          <a:p>
            <a:r>
              <a:rPr lang="zh-CN" altLang="en-US" dirty="0"/>
              <a:t>通过对比自己学习和用</a:t>
            </a:r>
            <a:r>
              <a:rPr lang="en-US" altLang="zh-CN" dirty="0"/>
              <a:t>AI</a:t>
            </a:r>
            <a:r>
              <a:rPr lang="zh-CN" altLang="en-US" dirty="0"/>
              <a:t>帮助学习英语，我发现，</a:t>
            </a:r>
            <a:r>
              <a:rPr lang="en-US" altLang="zh-CN" dirty="0"/>
              <a:t>AI</a:t>
            </a:r>
            <a:r>
              <a:rPr lang="zh-CN" altLang="en-US" dirty="0"/>
              <a:t>比任</a:t>
            </a:r>
            <a:endParaRPr lang="en-US" altLang="zh-CN" dirty="0"/>
          </a:p>
          <a:p>
            <a:endParaRPr lang="en-US" altLang="zh-CN" dirty="0"/>
          </a:p>
          <a:p>
            <a:r>
              <a:rPr lang="zh-CN" altLang="en-US" dirty="0"/>
              <a:t>何一个英语老师都要专业，都要知识渊博。 通过</a:t>
            </a:r>
            <a:r>
              <a:rPr lang="en-US" altLang="zh-CN" dirty="0"/>
              <a:t>AI </a:t>
            </a:r>
            <a:r>
              <a:rPr lang="zh-CN" altLang="en-US" dirty="0"/>
              <a:t>我能</a:t>
            </a:r>
            <a:endParaRPr lang="en-US" altLang="zh-CN" dirty="0"/>
          </a:p>
          <a:p>
            <a:endParaRPr lang="en-US" altLang="zh-CN" dirty="0"/>
          </a:p>
          <a:p>
            <a:r>
              <a:rPr lang="zh-CN" altLang="en-US" dirty="0"/>
              <a:t>找到更多有效的同义词，或者形近词，并且还能很准确的</a:t>
            </a:r>
            <a:endParaRPr lang="en-US" altLang="zh-CN" dirty="0"/>
          </a:p>
          <a:p>
            <a:endParaRPr lang="en-US" altLang="zh-CN" dirty="0"/>
          </a:p>
          <a:p>
            <a:endParaRPr lang="en-US" altLang="zh-CN" dirty="0"/>
          </a:p>
          <a:p>
            <a:r>
              <a:rPr lang="zh-CN" altLang="en-US" dirty="0"/>
              <a:t>区分它们之间的细微的差别。</a:t>
            </a:r>
            <a:endParaRPr lang="en-US" altLang="zh-CN" dirty="0"/>
          </a:p>
          <a:p>
            <a:endParaRPr lang="en-US" altLang="zh-CN" dirty="0"/>
          </a:p>
          <a:p>
            <a:endParaRPr lang="en-US" altLang="zh-CN" dirty="0"/>
          </a:p>
          <a:p>
            <a:endParaRPr lang="en-US" altLang="zh-CN" dirty="0"/>
          </a:p>
          <a:p>
            <a:endParaRPr lang="en-US" altLang="zh-CN" dirty="0"/>
          </a:p>
          <a:p>
            <a:endParaRPr lang="zh-CN" alt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PP_MARK_KEY" val="63df14a2-cbe6-453f-aea2-f0de5195abc5"/>
  <p:tag name="COMMONDATA" val="eyJoZGlkIjoiNWM3MTkwMmU5OWQ1YzYxYzM1MGVkYTcyYTg0MTE1MGEifQ=="/>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5e370851-2666-4e04-aa7f-270f7f657d4e}"/>
  <p:tag name="TABLE_ENDDRAG_ORIGIN_RECT" val="172*402"/>
  <p:tag name="TABLE_ENDDRAG_RECT" val="527*77*172*402"/>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6c6c54b9-06da-4fb0-96e0-56e2d6ffb278}"/>
  <p:tag name="TABLE_ENDDRAG_ORIGIN_RECT" val="161*402"/>
  <p:tag name="TABLE_ENDDRAG_RECT" val="715*77*161*402"/>
</p:tagLst>
</file>

<file path=ppt/tags/tag4.xml><?xml version="1.0" encoding="utf-8"?>
<p:tagLst xmlns:a="http://schemas.openxmlformats.org/drawingml/2006/main" xmlns:r="http://schemas.openxmlformats.org/officeDocument/2006/relationships" xmlns:p="http://schemas.openxmlformats.org/presentationml/2006/main">
  <p:tag name="KSO_WM_UNIT_TABLE_BEAUTIFY" val="smartTable{5e370851-2666-4e04-aa7f-270f7f657d4e}"/>
  <p:tag name="TABLE_ENDDRAG_ORIGIN_RECT" val="172*402"/>
  <p:tag name="TABLE_ENDDRAG_RECT" val="527*77*172*402"/>
</p:tagLst>
</file>

<file path=ppt/tags/tag5.xml><?xml version="1.0" encoding="utf-8"?>
<p:tagLst xmlns:a="http://schemas.openxmlformats.org/drawingml/2006/main" xmlns:r="http://schemas.openxmlformats.org/officeDocument/2006/relationships" xmlns:p="http://schemas.openxmlformats.org/presentationml/2006/main">
  <p:tag name="KSO_WM_UNIT_TABLE_BEAUTIFY" val="smartTable{6c6c54b9-06da-4fb0-96e0-56e2d6ffb278}"/>
  <p:tag name="TABLE_ENDDRAG_ORIGIN_RECT" val="172*185"/>
  <p:tag name="TABLE_ENDDRAG_RECT" val="703*77*172*185"/>
</p:tagLst>
</file>

<file path=ppt/tags/tag6.xml><?xml version="1.0" encoding="utf-8"?>
<p:tagLst xmlns:a="http://schemas.openxmlformats.org/drawingml/2006/main" xmlns:r="http://schemas.openxmlformats.org/officeDocument/2006/relationships" xmlns:p="http://schemas.openxmlformats.org/presentationml/2006/main">
  <p:tag name="KSO_WM_UNIT_TABLE_BEAUTIFY" val="smartTable{71bf7364-2ffd-45fb-a9f0-6d09007a7774}"/>
</p:tagLst>
</file>

<file path=ppt/tags/tag7.xml><?xml version="1.0" encoding="utf-8"?>
<p:tagLst xmlns:a="http://schemas.openxmlformats.org/drawingml/2006/main" xmlns:r="http://schemas.openxmlformats.org/officeDocument/2006/relationships" xmlns:p="http://schemas.openxmlformats.org/presentationml/2006/main">
  <p:tag name="KSO_WM_UNIT_TABLE_BEAUTIFY" val="smartTable{fff572ce-1f41-46d4-8b6d-b12fdfa528f2}"/>
</p:tagLst>
</file>

<file path=ppt/tags/tag8.xml><?xml version="1.0" encoding="utf-8"?>
<p:tagLst xmlns:a="http://schemas.openxmlformats.org/drawingml/2006/main" xmlns:r="http://schemas.openxmlformats.org/officeDocument/2006/relationships" xmlns:p="http://schemas.openxmlformats.org/presentationml/2006/main">
  <p:tag name="KSO_WM_UNIT_TABLE_BEAUTIFY" val="smartTable{5e370851-2666-4e04-aa7f-270f7f657d4e}"/>
  <p:tag name="TABLE_ENDDRAG_ORIGIN_RECT" val="322*398"/>
  <p:tag name="TABLE_ENDDRAG_RECT" val="552*85*322*398"/>
</p:tagLst>
</file>

<file path=ppt/tags/tag9.xml><?xml version="1.0" encoding="utf-8"?>
<p:tagLst xmlns:a="http://schemas.openxmlformats.org/drawingml/2006/main" xmlns:r="http://schemas.openxmlformats.org/officeDocument/2006/relationships" xmlns:p="http://schemas.openxmlformats.org/presentationml/2006/main">
  <p:tag name="KSO_WM_UNIT_TABLE_BEAUTIFY" val="smartTable{5e370851-2666-4e04-aa7f-270f7f657d4e}"/>
  <p:tag name="TABLE_ENDDRAG_ORIGIN_RECT" val="322*398"/>
  <p:tag name="TABLE_ENDDRAG_RECT" val="552*85*322*398"/>
</p:tagLst>
</file>

<file path=ppt/tags/tag10.xml><?xml version="1.0" encoding="utf-8"?>
<p:tagLst xmlns:a="http://schemas.openxmlformats.org/drawingml/2006/main" xmlns:r="http://schemas.openxmlformats.org/officeDocument/2006/relationships" xmlns:p="http://schemas.openxmlformats.org/presentationml/2006/main">
  <p:tag name="KSO_WM_UNIT_TABLE_BEAUTIFY" val="smartTable{5e370851-2666-4e04-aa7f-270f7f657d4e}"/>
  <p:tag name="TABLE_ENDDRAG_ORIGIN_RECT" val="322*398"/>
  <p:tag name="TABLE_ENDDRAG_RECT" val="552*85*322*398"/>
</p:tagLst>
</file>

<file path=ppt/theme/theme1.xml><?xml version="1.0" encoding="utf-8"?>
<a:theme xmlns:a="http://schemas.openxmlformats.org/drawingml/2006/main" name="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3031</Words>
  <Application>Microsoft Office PowerPoint</Application>
  <PresentationFormat>宽屏</PresentationFormat>
  <Paragraphs>225</Paragraphs>
  <Slides>8</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8</vt:i4>
      </vt:variant>
    </vt:vector>
  </HeadingPairs>
  <TitlesOfParts>
    <vt:vector size="12" baseType="lpstr">
      <vt:lpstr>微软雅黑</vt:lpstr>
      <vt:lpstr>Arial</vt:lpstr>
      <vt:lpstr>Calibri</vt:lpstr>
      <vt:lpstr>WPS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dc:creator>
  <cp:lastModifiedBy>Jimmy</cp:lastModifiedBy>
  <cp:revision>14</cp:revision>
  <dcterms:created xsi:type="dcterms:W3CDTF">2023-08-09T12:44:00Z</dcterms:created>
  <dcterms:modified xsi:type="dcterms:W3CDTF">2024-06-01T04:59:29Z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1F5ED5A8CFF94009B64DB746AABC72E9</vt:lpwstr>
  </property>
  <property fmtid="{D5CDD505-2E9C-101B-9397-08002B2CF9AE}" pid="3" name="KSOProductBuildVer">
    <vt:lpwstr>2052-11.1.0.12165</vt:lpwstr>
  </property>
</Properties>
</file>