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3"/>
  </p:notesMasterIdLst>
  <p:sldIdLst>
    <p:sldId id="276"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104" autoAdjust="0"/>
  </p:normalViewPr>
  <p:slideViewPr>
    <p:cSldViewPr snapToGrid="0">
      <p:cViewPr varScale="1">
        <p:scale>
          <a:sx n="151" d="100"/>
          <a:sy n="151" d="100"/>
        </p:scale>
        <p:origin x="2886"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D373BC-2BC1-40A7-A282-CE5D8F87E811}" type="datetimeFigureOut">
              <a:rPr lang="zh-CN" altLang="en-US" smtClean="0"/>
              <a:t>2024/5/24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421EAE-B240-4E2D-B23E-E73B016E1BBD}" type="slidenum">
              <a:rPr lang="zh-CN" altLang="en-US" smtClean="0"/>
              <a:t>‹#›</a:t>
            </a:fld>
            <a:endParaRPr lang="zh-CN" altLang="en-US"/>
          </a:p>
        </p:txBody>
      </p:sp>
    </p:spTree>
    <p:extLst>
      <p:ext uri="{BB962C8B-B14F-4D97-AF65-F5344CB8AC3E}">
        <p14:creationId xmlns:p14="http://schemas.microsoft.com/office/powerpoint/2010/main" val="10113130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2</a:t>
            </a:fld>
            <a:endParaRPr lang="zh-CN" altLang="en-US"/>
          </a:p>
        </p:txBody>
      </p:sp>
    </p:spTree>
    <p:extLst>
      <p:ext uri="{BB962C8B-B14F-4D97-AF65-F5344CB8AC3E}">
        <p14:creationId xmlns:p14="http://schemas.microsoft.com/office/powerpoint/2010/main" val="4476957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3</a:t>
            </a:fld>
            <a:endParaRPr lang="zh-CN" altLang="en-US"/>
          </a:p>
        </p:txBody>
      </p:sp>
    </p:spTree>
    <p:extLst>
      <p:ext uri="{BB962C8B-B14F-4D97-AF65-F5344CB8AC3E}">
        <p14:creationId xmlns:p14="http://schemas.microsoft.com/office/powerpoint/2010/main" val="37137252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4</a:t>
            </a:fld>
            <a:endParaRPr lang="zh-CN" altLang="en-US"/>
          </a:p>
        </p:txBody>
      </p:sp>
    </p:spTree>
    <p:extLst>
      <p:ext uri="{BB962C8B-B14F-4D97-AF65-F5344CB8AC3E}">
        <p14:creationId xmlns:p14="http://schemas.microsoft.com/office/powerpoint/2010/main" val="13999431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5</a:t>
            </a:fld>
            <a:endParaRPr lang="zh-CN" altLang="en-US"/>
          </a:p>
        </p:txBody>
      </p:sp>
    </p:spTree>
    <p:extLst>
      <p:ext uri="{BB962C8B-B14F-4D97-AF65-F5344CB8AC3E}">
        <p14:creationId xmlns:p14="http://schemas.microsoft.com/office/powerpoint/2010/main" val="33297244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6</a:t>
            </a:fld>
            <a:endParaRPr lang="zh-CN" altLang="en-US"/>
          </a:p>
        </p:txBody>
      </p:sp>
    </p:spTree>
    <p:extLst>
      <p:ext uri="{BB962C8B-B14F-4D97-AF65-F5344CB8AC3E}">
        <p14:creationId xmlns:p14="http://schemas.microsoft.com/office/powerpoint/2010/main" val="11483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7</a:t>
            </a:fld>
            <a:endParaRPr lang="zh-CN" altLang="en-US"/>
          </a:p>
        </p:txBody>
      </p:sp>
    </p:spTree>
    <p:extLst>
      <p:ext uri="{BB962C8B-B14F-4D97-AF65-F5344CB8AC3E}">
        <p14:creationId xmlns:p14="http://schemas.microsoft.com/office/powerpoint/2010/main" val="36864530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8</a:t>
            </a:fld>
            <a:endParaRPr lang="zh-CN" altLang="en-US"/>
          </a:p>
        </p:txBody>
      </p:sp>
    </p:spTree>
    <p:extLst>
      <p:ext uri="{BB962C8B-B14F-4D97-AF65-F5344CB8AC3E}">
        <p14:creationId xmlns:p14="http://schemas.microsoft.com/office/powerpoint/2010/main" val="2976253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9</a:t>
            </a:fld>
            <a:endParaRPr lang="zh-CN" altLang="en-US"/>
          </a:p>
        </p:txBody>
      </p:sp>
    </p:spTree>
    <p:extLst>
      <p:ext uri="{BB962C8B-B14F-4D97-AF65-F5344CB8AC3E}">
        <p14:creationId xmlns:p14="http://schemas.microsoft.com/office/powerpoint/2010/main" val="9450188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10</a:t>
            </a:fld>
            <a:endParaRPr lang="zh-CN" altLang="en-US"/>
          </a:p>
        </p:txBody>
      </p:sp>
    </p:spTree>
    <p:extLst>
      <p:ext uri="{BB962C8B-B14F-4D97-AF65-F5344CB8AC3E}">
        <p14:creationId xmlns:p14="http://schemas.microsoft.com/office/powerpoint/2010/main" val="5236994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11</a:t>
            </a:fld>
            <a:endParaRPr lang="zh-CN" altLang="en-US"/>
          </a:p>
        </p:txBody>
      </p:sp>
    </p:spTree>
    <p:extLst>
      <p:ext uri="{BB962C8B-B14F-4D97-AF65-F5344CB8AC3E}">
        <p14:creationId xmlns:p14="http://schemas.microsoft.com/office/powerpoint/2010/main" val="40890214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12</a:t>
            </a:fld>
            <a:endParaRPr lang="zh-CN" altLang="en-US"/>
          </a:p>
        </p:txBody>
      </p:sp>
    </p:spTree>
    <p:extLst>
      <p:ext uri="{BB962C8B-B14F-4D97-AF65-F5344CB8AC3E}">
        <p14:creationId xmlns:p14="http://schemas.microsoft.com/office/powerpoint/2010/main" val="38014366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13</a:t>
            </a:fld>
            <a:endParaRPr lang="zh-CN" altLang="en-US"/>
          </a:p>
        </p:txBody>
      </p:sp>
    </p:spTree>
    <p:extLst>
      <p:ext uri="{BB962C8B-B14F-4D97-AF65-F5344CB8AC3E}">
        <p14:creationId xmlns:p14="http://schemas.microsoft.com/office/powerpoint/2010/main" val="20649999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14</a:t>
            </a:fld>
            <a:endParaRPr lang="zh-CN" altLang="en-US"/>
          </a:p>
        </p:txBody>
      </p:sp>
    </p:spTree>
    <p:extLst>
      <p:ext uri="{BB962C8B-B14F-4D97-AF65-F5344CB8AC3E}">
        <p14:creationId xmlns:p14="http://schemas.microsoft.com/office/powerpoint/2010/main" val="1653222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15</a:t>
            </a:fld>
            <a:endParaRPr lang="zh-CN" altLang="en-US"/>
          </a:p>
        </p:txBody>
      </p:sp>
    </p:spTree>
    <p:extLst>
      <p:ext uri="{BB962C8B-B14F-4D97-AF65-F5344CB8AC3E}">
        <p14:creationId xmlns:p14="http://schemas.microsoft.com/office/powerpoint/2010/main" val="17652868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16</a:t>
            </a:fld>
            <a:endParaRPr lang="zh-CN" altLang="en-US"/>
          </a:p>
        </p:txBody>
      </p:sp>
    </p:spTree>
    <p:extLst>
      <p:ext uri="{BB962C8B-B14F-4D97-AF65-F5344CB8AC3E}">
        <p14:creationId xmlns:p14="http://schemas.microsoft.com/office/powerpoint/2010/main" val="26825525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17</a:t>
            </a:fld>
            <a:endParaRPr lang="zh-CN" altLang="en-US"/>
          </a:p>
        </p:txBody>
      </p:sp>
    </p:spTree>
    <p:extLst>
      <p:ext uri="{BB962C8B-B14F-4D97-AF65-F5344CB8AC3E}">
        <p14:creationId xmlns:p14="http://schemas.microsoft.com/office/powerpoint/2010/main" val="16487731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18</a:t>
            </a:fld>
            <a:endParaRPr lang="zh-CN" altLang="en-US"/>
          </a:p>
        </p:txBody>
      </p:sp>
    </p:spTree>
    <p:extLst>
      <p:ext uri="{BB962C8B-B14F-4D97-AF65-F5344CB8AC3E}">
        <p14:creationId xmlns:p14="http://schemas.microsoft.com/office/powerpoint/2010/main" val="15448064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19</a:t>
            </a:fld>
            <a:endParaRPr lang="zh-CN" altLang="en-US"/>
          </a:p>
        </p:txBody>
      </p:sp>
    </p:spTree>
    <p:extLst>
      <p:ext uri="{BB962C8B-B14F-4D97-AF65-F5344CB8AC3E}">
        <p14:creationId xmlns:p14="http://schemas.microsoft.com/office/powerpoint/2010/main" val="11535095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20</a:t>
            </a:fld>
            <a:endParaRPr lang="zh-CN" altLang="en-US"/>
          </a:p>
        </p:txBody>
      </p:sp>
    </p:spTree>
    <p:extLst>
      <p:ext uri="{BB962C8B-B14F-4D97-AF65-F5344CB8AC3E}">
        <p14:creationId xmlns:p14="http://schemas.microsoft.com/office/powerpoint/2010/main" val="10548791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7421EAE-B240-4E2D-B23E-E73B016E1BBD}" type="slidenum">
              <a:rPr lang="zh-CN" altLang="en-US" smtClean="0"/>
              <a:t>21</a:t>
            </a:fld>
            <a:endParaRPr lang="zh-CN" altLang="en-US"/>
          </a:p>
        </p:txBody>
      </p:sp>
    </p:spTree>
    <p:extLst>
      <p:ext uri="{BB962C8B-B14F-4D97-AF65-F5344CB8AC3E}">
        <p14:creationId xmlns:p14="http://schemas.microsoft.com/office/powerpoint/2010/main" val="582583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zh-CN" altLang="en-US"/>
              <a:t>单击此处编辑母版标题样式</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DE941FD9-95A7-4D04-84E8-E9750D1AC0D4}" type="datetimeFigureOut">
              <a:rPr lang="zh-CN" altLang="en-US" smtClean="0"/>
              <a:t>2024/5/24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2E5A4F6E-1ACC-48FC-AF45-BF3C16FC13EA}" type="slidenum">
              <a:rPr lang="zh-CN" altLang="en-US" smtClean="0"/>
              <a:t>‹#›</a:t>
            </a:fld>
            <a:endParaRPr lang="zh-CN" altLang="en-US"/>
          </a:p>
        </p:txBody>
      </p:sp>
    </p:spTree>
    <p:extLst>
      <p:ext uri="{BB962C8B-B14F-4D97-AF65-F5344CB8AC3E}">
        <p14:creationId xmlns:p14="http://schemas.microsoft.com/office/powerpoint/2010/main" val="3828851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zh-CN" altLang="en-US"/>
              <a:t>单击此处编辑母版标题样式</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DE941FD9-95A7-4D04-84E8-E9750D1AC0D4}" type="datetimeFigureOut">
              <a:rPr lang="zh-CN" altLang="en-US" smtClean="0"/>
              <a:t>2024/5/24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E5A4F6E-1ACC-48FC-AF45-BF3C16FC13EA}" type="slidenum">
              <a:rPr lang="zh-CN" altLang="en-US" smtClean="0"/>
              <a:t>‹#›</a:t>
            </a:fld>
            <a:endParaRPr lang="zh-CN" altLang="en-US"/>
          </a:p>
        </p:txBody>
      </p:sp>
    </p:spTree>
    <p:extLst>
      <p:ext uri="{BB962C8B-B14F-4D97-AF65-F5344CB8AC3E}">
        <p14:creationId xmlns:p14="http://schemas.microsoft.com/office/powerpoint/2010/main" val="23604808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zh-CN" altLang="en-US"/>
              <a:t>单击此处编辑母版标题样式</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DE941FD9-95A7-4D04-84E8-E9750D1AC0D4}" type="datetimeFigureOut">
              <a:rPr lang="zh-CN" altLang="en-US" smtClean="0"/>
              <a:t>2024/5/24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E5A4F6E-1ACC-48FC-AF45-BF3C16FC13EA}" type="slidenum">
              <a:rPr lang="zh-CN" altLang="en-US" smtClean="0"/>
              <a:t>‹#›</a:t>
            </a:fld>
            <a:endParaRPr lang="zh-CN" altLang="en-US"/>
          </a:p>
        </p:txBody>
      </p:sp>
    </p:spTree>
    <p:extLst>
      <p:ext uri="{BB962C8B-B14F-4D97-AF65-F5344CB8AC3E}">
        <p14:creationId xmlns:p14="http://schemas.microsoft.com/office/powerpoint/2010/main" val="643243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fld id="{DE941FD9-95A7-4D04-84E8-E9750D1AC0D4}" type="datetimeFigureOut">
              <a:rPr lang="zh-CN" altLang="en-US" smtClean="0"/>
              <a:t>2024/5/24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2E5A4F6E-1ACC-48FC-AF45-BF3C16FC13EA}" type="slidenum">
              <a:rPr lang="zh-CN" altLang="en-US" smtClean="0"/>
              <a:t>‹#›</a:t>
            </a:fld>
            <a:endParaRPr lang="zh-CN" altLang="en-US"/>
          </a:p>
        </p:txBody>
      </p:sp>
    </p:spTree>
    <p:extLst>
      <p:ext uri="{BB962C8B-B14F-4D97-AF65-F5344CB8AC3E}">
        <p14:creationId xmlns:p14="http://schemas.microsoft.com/office/powerpoint/2010/main" val="3744643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fld id="{DE941FD9-95A7-4D04-84E8-E9750D1AC0D4}" type="datetimeFigureOut">
              <a:rPr lang="zh-CN" altLang="en-US" smtClean="0"/>
              <a:t>2024/5/24</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2E5A4F6E-1ACC-48FC-AF45-BF3C16FC13EA}" type="slidenum">
              <a:rPr lang="zh-CN" altLang="en-US" smtClean="0"/>
              <a:t>‹#›</a:t>
            </a:fld>
            <a:endParaRPr lang="zh-CN" altLang="en-US"/>
          </a:p>
        </p:txBody>
      </p:sp>
    </p:spTree>
    <p:extLst>
      <p:ext uri="{BB962C8B-B14F-4D97-AF65-F5344CB8AC3E}">
        <p14:creationId xmlns:p14="http://schemas.microsoft.com/office/powerpoint/2010/main" val="19941065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DE941FD9-95A7-4D04-84E8-E9750D1AC0D4}" type="datetimeFigureOut">
              <a:rPr lang="zh-CN" altLang="en-US" smtClean="0"/>
              <a:t>2024/5/24</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2E5A4F6E-1ACC-48FC-AF45-BF3C16FC13EA}" type="slidenum">
              <a:rPr lang="zh-CN" altLang="en-US" smtClean="0"/>
              <a:t>‹#›</a:t>
            </a:fld>
            <a:endParaRPr lang="zh-CN" altLang="en-US"/>
          </a:p>
        </p:txBody>
      </p:sp>
    </p:spTree>
    <p:extLst>
      <p:ext uri="{BB962C8B-B14F-4D97-AF65-F5344CB8AC3E}">
        <p14:creationId xmlns:p14="http://schemas.microsoft.com/office/powerpoint/2010/main" val="22211581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941FD9-95A7-4D04-84E8-E9750D1AC0D4}" type="datetimeFigureOut">
              <a:rPr lang="zh-CN" altLang="en-US" smtClean="0"/>
              <a:t>2024/5/24</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2E5A4F6E-1ACC-48FC-AF45-BF3C16FC13EA}" type="slidenum">
              <a:rPr lang="zh-CN" altLang="en-US" smtClean="0"/>
              <a:t>‹#›</a:t>
            </a:fld>
            <a:endParaRPr lang="zh-CN" altLang="en-US"/>
          </a:p>
        </p:txBody>
      </p:sp>
    </p:spTree>
    <p:extLst>
      <p:ext uri="{BB962C8B-B14F-4D97-AF65-F5344CB8AC3E}">
        <p14:creationId xmlns:p14="http://schemas.microsoft.com/office/powerpoint/2010/main" val="3437859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zh-CN" altLang="en-US"/>
              <a:t>单击此处编辑母版标题样式</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E941FD9-95A7-4D04-84E8-E9750D1AC0D4}" type="datetimeFigureOut">
              <a:rPr lang="zh-CN" altLang="en-US" smtClean="0"/>
              <a:t>2024/5/24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2E5A4F6E-1ACC-48FC-AF45-BF3C16FC13EA}" type="slidenum">
              <a:rPr lang="zh-CN" altLang="en-US" smtClean="0"/>
              <a:t>‹#›</a:t>
            </a:fld>
            <a:endParaRPr lang="zh-CN" altLang="en-US"/>
          </a:p>
        </p:txBody>
      </p:sp>
    </p:spTree>
    <p:extLst>
      <p:ext uri="{BB962C8B-B14F-4D97-AF65-F5344CB8AC3E}">
        <p14:creationId xmlns:p14="http://schemas.microsoft.com/office/powerpoint/2010/main" val="240407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E941FD9-95A7-4D04-84E8-E9750D1AC0D4}" type="datetimeFigureOut">
              <a:rPr lang="zh-CN" altLang="en-US" smtClean="0"/>
              <a:t>2024/5/24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E5A4F6E-1ACC-48FC-AF45-BF3C16FC13EA}" type="slidenum">
              <a:rPr lang="zh-CN" altLang="en-US" smtClean="0"/>
              <a:t>‹#›</a:t>
            </a:fld>
            <a:endParaRPr lang="zh-CN" altLang="en-US"/>
          </a:p>
        </p:txBody>
      </p:sp>
    </p:spTree>
    <p:extLst>
      <p:ext uri="{BB962C8B-B14F-4D97-AF65-F5344CB8AC3E}">
        <p14:creationId xmlns:p14="http://schemas.microsoft.com/office/powerpoint/2010/main" val="33225239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标题和描述">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zh-CN" altLang="en-US"/>
              <a:t>单击此处编辑母版标题样式</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DE941FD9-95A7-4D04-84E8-E9750D1AC0D4}" type="datetimeFigureOut">
              <a:rPr lang="zh-CN" altLang="en-US" smtClean="0"/>
              <a:t>2024/5/24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E5A4F6E-1ACC-48FC-AF45-BF3C16FC13EA}" type="slidenum">
              <a:rPr lang="zh-CN" altLang="en-US" smtClean="0"/>
              <a:t>‹#›</a:t>
            </a:fld>
            <a:endParaRPr lang="zh-CN" altLang="en-US"/>
          </a:p>
        </p:txBody>
      </p:sp>
    </p:spTree>
    <p:extLst>
      <p:ext uri="{BB962C8B-B14F-4D97-AF65-F5344CB8AC3E}">
        <p14:creationId xmlns:p14="http://schemas.microsoft.com/office/powerpoint/2010/main" val="1380743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带描述的引言">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CN" altLang="en-US"/>
              <a:t>单击此处编辑母版标题样式</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单击此处编辑母版文本样式</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DE941FD9-95A7-4D04-84E8-E9750D1AC0D4}" type="datetimeFigureOut">
              <a:rPr lang="zh-CN" altLang="en-US" smtClean="0"/>
              <a:t>2024/5/24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E5A4F6E-1ACC-48FC-AF45-BF3C16FC13EA}" type="slidenum">
              <a:rPr lang="zh-CN" altLang="en-US" smtClean="0"/>
              <a:t>‹#›</a:t>
            </a:fld>
            <a:endParaRPr lang="zh-CN" alt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11099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zh-CN" altLang="en-US"/>
              <a:t>单击此处编辑母版标题样式</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a:t>单击此处编辑母版文本样式</a:t>
            </a:r>
          </a:p>
        </p:txBody>
      </p:sp>
      <p:sp>
        <p:nvSpPr>
          <p:cNvPr id="5" name="Date Placeholder 4"/>
          <p:cNvSpPr>
            <a:spLocks noGrp="1"/>
          </p:cNvSpPr>
          <p:nvPr>
            <p:ph type="dt" sz="half" idx="10"/>
          </p:nvPr>
        </p:nvSpPr>
        <p:spPr/>
        <p:txBody>
          <a:bodyPr/>
          <a:lstStyle/>
          <a:p>
            <a:fld id="{DE941FD9-95A7-4D04-84E8-E9750D1AC0D4}" type="datetimeFigureOut">
              <a:rPr lang="zh-CN" altLang="en-US" smtClean="0"/>
              <a:t>2024/5/24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E5A4F6E-1ACC-48FC-AF45-BF3C16FC13EA}" type="slidenum">
              <a:rPr lang="zh-CN" altLang="en-US" smtClean="0"/>
              <a:t>‹#›</a:t>
            </a:fld>
            <a:endParaRPr lang="zh-CN" altLang="en-US"/>
          </a:p>
        </p:txBody>
      </p:sp>
    </p:spTree>
    <p:extLst>
      <p:ext uri="{BB962C8B-B14F-4D97-AF65-F5344CB8AC3E}">
        <p14:creationId xmlns:p14="http://schemas.microsoft.com/office/powerpoint/2010/main" val="4555277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言名片">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CN" altLang="en-US"/>
              <a:t>单击此处编辑母版标题样式</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单击此处编辑母版文本样式</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a:t>单击此处编辑母版文本样式</a:t>
            </a:r>
          </a:p>
        </p:txBody>
      </p:sp>
      <p:sp>
        <p:nvSpPr>
          <p:cNvPr id="5" name="Date Placeholder 4"/>
          <p:cNvSpPr>
            <a:spLocks noGrp="1"/>
          </p:cNvSpPr>
          <p:nvPr>
            <p:ph type="dt" sz="half" idx="10"/>
          </p:nvPr>
        </p:nvSpPr>
        <p:spPr/>
        <p:txBody>
          <a:bodyPr/>
          <a:lstStyle/>
          <a:p>
            <a:fld id="{DE941FD9-95A7-4D04-84E8-E9750D1AC0D4}" type="datetimeFigureOut">
              <a:rPr lang="zh-CN" altLang="en-US" smtClean="0"/>
              <a:t>2024/5/24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E5A4F6E-1ACC-48FC-AF45-BF3C16FC13EA}" type="slidenum">
              <a:rPr lang="zh-CN" altLang="en-US" smtClean="0"/>
              <a:t>‹#›</a:t>
            </a:fld>
            <a:endParaRPr lang="zh-CN" alt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0977666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真或假">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zh-CN" altLang="en-US"/>
              <a:t>单击此处编辑母版标题样式</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单击此处编辑母版文本样式</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a:t>单击此处编辑母版文本样式</a:t>
            </a:r>
          </a:p>
        </p:txBody>
      </p:sp>
      <p:sp>
        <p:nvSpPr>
          <p:cNvPr id="5" name="Date Placeholder 4"/>
          <p:cNvSpPr>
            <a:spLocks noGrp="1"/>
          </p:cNvSpPr>
          <p:nvPr>
            <p:ph type="dt" sz="half" idx="10"/>
          </p:nvPr>
        </p:nvSpPr>
        <p:spPr/>
        <p:txBody>
          <a:bodyPr/>
          <a:lstStyle/>
          <a:p>
            <a:fld id="{DE941FD9-95A7-4D04-84E8-E9750D1AC0D4}" type="datetimeFigureOut">
              <a:rPr lang="zh-CN" altLang="en-US" smtClean="0"/>
              <a:t>2024/5/24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E5A4F6E-1ACC-48FC-AF45-BF3C16FC13EA}" type="slidenum">
              <a:rPr lang="zh-CN" altLang="en-US" smtClean="0"/>
              <a:t>‹#›</a:t>
            </a:fld>
            <a:endParaRPr lang="zh-CN" altLang="en-US"/>
          </a:p>
        </p:txBody>
      </p:sp>
    </p:spTree>
    <p:extLst>
      <p:ext uri="{BB962C8B-B14F-4D97-AF65-F5344CB8AC3E}">
        <p14:creationId xmlns:p14="http://schemas.microsoft.com/office/powerpoint/2010/main" val="12403265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ncho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DE941FD9-95A7-4D04-84E8-E9750D1AC0D4}" type="datetimeFigureOut">
              <a:rPr lang="zh-CN" altLang="en-US" smtClean="0"/>
              <a:t>2024/5/24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E5A4F6E-1ACC-48FC-AF45-BF3C16FC13EA}" type="slidenum">
              <a:rPr lang="zh-CN" altLang="en-US" smtClean="0"/>
              <a:t>‹#›</a:t>
            </a:fld>
            <a:endParaRPr lang="zh-CN" altLang="en-US"/>
          </a:p>
        </p:txBody>
      </p:sp>
    </p:spTree>
    <p:extLst>
      <p:ext uri="{BB962C8B-B14F-4D97-AF65-F5344CB8AC3E}">
        <p14:creationId xmlns:p14="http://schemas.microsoft.com/office/powerpoint/2010/main" val="28083548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DE941FD9-95A7-4D04-84E8-E9750D1AC0D4}" type="datetimeFigureOut">
              <a:rPr lang="zh-CN" altLang="en-US" smtClean="0"/>
              <a:t>2024/5/24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E5A4F6E-1ACC-48FC-AF45-BF3C16FC13EA}" type="slidenum">
              <a:rPr lang="zh-CN" altLang="en-US" smtClean="0"/>
              <a:t>‹#›</a:t>
            </a:fld>
            <a:endParaRPr lang="zh-CN" altLang="en-US"/>
          </a:p>
        </p:txBody>
      </p:sp>
    </p:spTree>
    <p:extLst>
      <p:ext uri="{BB962C8B-B14F-4D97-AF65-F5344CB8AC3E}">
        <p14:creationId xmlns:p14="http://schemas.microsoft.com/office/powerpoint/2010/main" val="3865801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DE941FD9-95A7-4D04-84E8-E9750D1AC0D4}" type="datetimeFigureOut">
              <a:rPr lang="zh-CN" altLang="en-US" smtClean="0"/>
              <a:t>2024/5/24</a:t>
            </a:fld>
            <a:endParaRPr lang="zh-CN" alt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2E5A4F6E-1ACC-48FC-AF45-BF3C16FC13EA}" type="slidenum">
              <a:rPr lang="zh-CN" altLang="en-US" smtClean="0"/>
              <a:t>‹#›</a:t>
            </a:fld>
            <a:endParaRPr lang="zh-CN" altLang="en-US"/>
          </a:p>
        </p:txBody>
      </p:sp>
    </p:spTree>
    <p:extLst>
      <p:ext uri="{BB962C8B-B14F-4D97-AF65-F5344CB8AC3E}">
        <p14:creationId xmlns:p14="http://schemas.microsoft.com/office/powerpoint/2010/main" val="381460746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F606B98-6D39-6C9F-D406-19F4F8DD7867}"/>
              </a:ext>
            </a:extLst>
          </p:cNvPr>
          <p:cNvSpPr>
            <a:spLocks noGrp="1"/>
          </p:cNvSpPr>
          <p:nvPr>
            <p:ph type="title"/>
          </p:nvPr>
        </p:nvSpPr>
        <p:spPr/>
        <p:txBody>
          <a:bodyPr/>
          <a:lstStyle/>
          <a:p>
            <a:pPr algn="ctr"/>
            <a:r>
              <a:rPr lang="en-US" altLang="zh-CN" dirty="0"/>
              <a:t>《</a:t>
            </a:r>
            <a:r>
              <a:rPr lang="zh-CN" altLang="en-US" dirty="0"/>
              <a:t>如何使用人工智能大语言模型来帮助我</a:t>
            </a:r>
            <a:br>
              <a:rPr lang="en-US" altLang="zh-CN" dirty="0"/>
            </a:br>
            <a:r>
              <a:rPr lang="zh-CN" altLang="en-US" dirty="0"/>
              <a:t>学习英语</a:t>
            </a:r>
            <a:r>
              <a:rPr lang="en-US" altLang="zh-CN" dirty="0"/>
              <a:t>》</a:t>
            </a:r>
            <a:endParaRPr lang="zh-CN" altLang="en-US" dirty="0"/>
          </a:p>
        </p:txBody>
      </p:sp>
      <p:sp>
        <p:nvSpPr>
          <p:cNvPr id="3" name="文本占位符 2">
            <a:extLst>
              <a:ext uri="{FF2B5EF4-FFF2-40B4-BE49-F238E27FC236}">
                <a16:creationId xmlns:a16="http://schemas.microsoft.com/office/drawing/2014/main" id="{46C76489-7B54-DA56-DCC9-11D71B95A65F}"/>
              </a:ext>
            </a:extLst>
          </p:cNvPr>
          <p:cNvSpPr>
            <a:spLocks noGrp="1"/>
          </p:cNvSpPr>
          <p:nvPr>
            <p:ph type="body" idx="1"/>
          </p:nvPr>
        </p:nvSpPr>
        <p:spPr>
          <a:xfrm>
            <a:off x="2294312" y="2061555"/>
            <a:ext cx="3325091" cy="487409"/>
          </a:xfrm>
        </p:spPr>
        <p:txBody>
          <a:bodyPr/>
          <a:lstStyle/>
          <a:p>
            <a:r>
              <a:rPr lang="zh-CN" altLang="en-US" dirty="0"/>
              <a:t>挑战一  学习英语单词</a:t>
            </a:r>
          </a:p>
        </p:txBody>
      </p:sp>
      <p:sp>
        <p:nvSpPr>
          <p:cNvPr id="4" name="内容占位符 3">
            <a:extLst>
              <a:ext uri="{FF2B5EF4-FFF2-40B4-BE49-F238E27FC236}">
                <a16:creationId xmlns:a16="http://schemas.microsoft.com/office/drawing/2014/main" id="{1947286E-9218-3484-AD70-91C3D287B474}"/>
              </a:ext>
            </a:extLst>
          </p:cNvPr>
          <p:cNvSpPr>
            <a:spLocks noGrp="1"/>
          </p:cNvSpPr>
          <p:nvPr>
            <p:ph sz="half" idx="2"/>
          </p:nvPr>
        </p:nvSpPr>
        <p:spPr>
          <a:xfrm>
            <a:off x="1753107" y="2822529"/>
            <a:ext cx="4342893" cy="2973013"/>
          </a:xfrm>
        </p:spPr>
        <p:txBody>
          <a:bodyPr/>
          <a:lstStyle/>
          <a:p>
            <a:r>
              <a:rPr lang="zh-CN" altLang="en-US" dirty="0"/>
              <a:t>        </a:t>
            </a:r>
            <a:endParaRPr lang="en-US" altLang="zh-CN" dirty="0"/>
          </a:p>
          <a:p>
            <a:r>
              <a:rPr lang="zh-CN" altLang="en-US" dirty="0"/>
              <a:t>       使用大语言模型，学习英语单词时，可以将它当成一个英语老师，针对每个词汇，想知道和不理解的地方，向它提出很多针对性的问题，来帮助你理解这个词汇，从而了解这个词汇的运用语境和在不同语境下的不同意思。</a:t>
            </a:r>
            <a:br>
              <a:rPr lang="zh-CN" altLang="en-US" dirty="0"/>
            </a:br>
            <a:endParaRPr lang="zh-CN" altLang="en-US" dirty="0"/>
          </a:p>
        </p:txBody>
      </p:sp>
      <p:sp>
        <p:nvSpPr>
          <p:cNvPr id="5" name="文本占位符 4">
            <a:extLst>
              <a:ext uri="{FF2B5EF4-FFF2-40B4-BE49-F238E27FC236}">
                <a16:creationId xmlns:a16="http://schemas.microsoft.com/office/drawing/2014/main" id="{253CEF06-2D9D-D45B-9212-2FF9B3B17FB9}"/>
              </a:ext>
            </a:extLst>
          </p:cNvPr>
          <p:cNvSpPr>
            <a:spLocks noGrp="1"/>
          </p:cNvSpPr>
          <p:nvPr>
            <p:ph type="body" sz="quarter" idx="3"/>
          </p:nvPr>
        </p:nvSpPr>
        <p:spPr>
          <a:xfrm>
            <a:off x="7048767" y="1972703"/>
            <a:ext cx="3999001" cy="576262"/>
          </a:xfrm>
        </p:spPr>
        <p:txBody>
          <a:bodyPr/>
          <a:lstStyle/>
          <a:p>
            <a:r>
              <a:rPr lang="zh-CN" altLang="en-US" dirty="0"/>
              <a:t>挑战二  学习英语句子</a:t>
            </a:r>
          </a:p>
        </p:txBody>
      </p:sp>
      <p:sp>
        <p:nvSpPr>
          <p:cNvPr id="6" name="内容占位符 5">
            <a:extLst>
              <a:ext uri="{FF2B5EF4-FFF2-40B4-BE49-F238E27FC236}">
                <a16:creationId xmlns:a16="http://schemas.microsoft.com/office/drawing/2014/main" id="{8B80D390-9685-E34D-3CDE-661CC37F1AA5}"/>
              </a:ext>
            </a:extLst>
          </p:cNvPr>
          <p:cNvSpPr>
            <a:spLocks noGrp="1"/>
          </p:cNvSpPr>
          <p:nvPr>
            <p:ph sz="quarter" idx="4"/>
          </p:nvPr>
        </p:nvSpPr>
        <p:spPr>
          <a:xfrm>
            <a:off x="6596686" y="2822529"/>
            <a:ext cx="4759572" cy="3106323"/>
          </a:xfrm>
        </p:spPr>
        <p:txBody>
          <a:bodyPr/>
          <a:lstStyle/>
          <a:p>
            <a:r>
              <a:rPr lang="zh-CN" altLang="en-US" dirty="0"/>
              <a:t>     </a:t>
            </a:r>
            <a:endParaRPr lang="en-US" altLang="zh-CN" dirty="0"/>
          </a:p>
          <a:p>
            <a:r>
              <a:rPr lang="zh-CN" altLang="en-US" dirty="0"/>
              <a:t>       使用大语言模型，学习英语句子时，可以</a:t>
            </a:r>
            <a:r>
              <a:rPr lang="zh-CN" altLang="en-US" sz="1800" dirty="0">
                <a:latin typeface="+mn-ea"/>
                <a:ea typeface="+mn-ea"/>
              </a:rPr>
              <a:t>让它对于同一句话，给出</a:t>
            </a:r>
            <a:r>
              <a:rPr lang="en-US" altLang="zh-CN" sz="1800" dirty="0">
                <a:latin typeface="+mn-ea"/>
                <a:ea typeface="+mn-ea"/>
              </a:rPr>
              <a:t>3-5</a:t>
            </a:r>
            <a:r>
              <a:rPr lang="zh-CN" altLang="en-US" sz="1800" dirty="0">
                <a:latin typeface="+mn-ea"/>
                <a:ea typeface="+mn-ea"/>
              </a:rPr>
              <a:t>种，甚至更多不同的翻译，这也是大语言模型的优势。关键是你要善于提出问题，以及要有刨根问底、打破沙锅问到底的决心。</a:t>
            </a:r>
            <a:endParaRPr lang="zh-CN" altLang="en-US" dirty="0"/>
          </a:p>
        </p:txBody>
      </p:sp>
    </p:spTree>
    <p:extLst>
      <p:ext uri="{BB962C8B-B14F-4D97-AF65-F5344CB8AC3E}">
        <p14:creationId xmlns:p14="http://schemas.microsoft.com/office/powerpoint/2010/main" val="34562395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挑战一 </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个你不熟悉或者不认识的英语词汇，首先使用英文字典，查出这些词汇的意思；然后使用大语言模型，将它当成一个英语老师，针对每个词汇向它提出至少两个问题，来帮助你理解这个词汇</a:t>
            </a:r>
            <a:br>
              <a:rPr lang="en-US" altLang="zh-CN" sz="1800" dirty="0">
                <a:latin typeface="+mn-ea"/>
                <a:ea typeface="+mn-ea"/>
              </a:rPr>
            </a:br>
            <a:br>
              <a:rPr lang="en-US" altLang="zh-CN" sz="1800" dirty="0">
                <a:latin typeface="+mn-ea"/>
                <a:ea typeface="+mn-ea"/>
              </a:rPr>
            </a:br>
            <a:r>
              <a:rPr lang="zh-CN" altLang="en-US" sz="3600" dirty="0">
                <a:latin typeface="+mn-ea"/>
                <a:ea typeface="+mn-ea"/>
              </a:rPr>
              <a:t>单词</a:t>
            </a:r>
            <a:r>
              <a:rPr lang="en-US" altLang="zh-CN" sz="3600" dirty="0">
                <a:latin typeface="+mn-ea"/>
                <a:ea typeface="+mn-ea"/>
              </a:rPr>
              <a:t>1</a:t>
            </a:r>
            <a:r>
              <a:rPr lang="zh-CN" altLang="en-US" sz="3600" dirty="0">
                <a:latin typeface="+mn-ea"/>
                <a:ea typeface="+mn-ea"/>
              </a:rPr>
              <a:t>：</a:t>
            </a:r>
            <a:r>
              <a:rPr lang="en-US" altLang="zh-CN" sz="3600" cap="none" dirty="0">
                <a:latin typeface="+mn-ea"/>
                <a:ea typeface="+mn-ea"/>
              </a:rPr>
              <a:t>Quixotic</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英文字典（百度翻译）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5"/>
            <a:ext cx="3456317" cy="2842502"/>
          </a:xfrm>
        </p:spPr>
        <p:txBody>
          <a:bodyPr>
            <a:normAutofit fontScale="85000" lnSpcReduction="20000"/>
          </a:bodyPr>
          <a:lstStyle/>
          <a:p>
            <a:r>
              <a:rPr lang="en-US" altLang="zh-CN" dirty="0"/>
              <a:t>Quixotic</a:t>
            </a:r>
          </a:p>
          <a:p>
            <a:r>
              <a:rPr lang="en-US" altLang="zh-CN" sz="1800" kern="100" dirty="0">
                <a:effectLst/>
                <a:latin typeface="微软雅黑" panose="020B0503020204020204" pitchFamily="34" charset="-122"/>
                <a:cs typeface="Times New Roman" panose="02020603050405020304" pitchFamily="18" charset="0"/>
              </a:rPr>
              <a:t>/kw</a:t>
            </a:r>
            <a:r>
              <a:rPr lang="zh-CN" altLang="zh-CN" sz="1800" kern="100" dirty="0">
                <a:effectLst/>
                <a:ea typeface="MS Gothic" panose="020B0609070205080204" pitchFamily="49" charset="-128"/>
                <a:cs typeface="MS Gothic" panose="020B0609070205080204" pitchFamily="49" charset="-128"/>
              </a:rPr>
              <a:t>ɪ</a:t>
            </a:r>
            <a:r>
              <a:rPr lang="en-US" altLang="zh-CN" sz="1800" kern="100" dirty="0">
                <a:effectLst/>
                <a:latin typeface="微软雅黑" panose="020B0503020204020204" pitchFamily="34" charset="-122"/>
                <a:cs typeface="Times New Roman" panose="02020603050405020304" pitchFamily="18" charset="0"/>
              </a:rPr>
              <a:t>k</a:t>
            </a:r>
            <a:r>
              <a:rPr lang="zh-CN" altLang="zh-CN" sz="1800" kern="100" dirty="0">
                <a:effectLst/>
                <a:ea typeface="MS Gothic" panose="020B0609070205080204" pitchFamily="49" charset="-128"/>
                <a:cs typeface="MS Gothic" panose="020B0609070205080204" pitchFamily="49" charset="-128"/>
              </a:rPr>
              <a:t>ˈ</a:t>
            </a:r>
            <a:r>
              <a:rPr lang="en-US" altLang="zh-CN" sz="1800" kern="100" dirty="0">
                <a:effectLst/>
                <a:latin typeface="微软雅黑" panose="020B0503020204020204" pitchFamily="34" charset="-122"/>
                <a:cs typeface="Times New Roman" panose="02020603050405020304" pitchFamily="18" charset="0"/>
              </a:rPr>
              <a:t>s</a:t>
            </a:r>
            <a:r>
              <a:rPr lang="zh-CN" altLang="zh-CN" sz="1800" kern="100" dirty="0">
                <a:effectLst/>
                <a:ea typeface="微软雅黑" panose="020B0503020204020204" pitchFamily="34" charset="-122"/>
                <a:cs typeface="Times New Roman" panose="02020603050405020304" pitchFamily="18" charset="0"/>
              </a:rPr>
              <a:t>ɑ</a:t>
            </a:r>
            <a:r>
              <a:rPr lang="en-US" altLang="zh-CN" sz="1800" kern="100" dirty="0">
                <a:effectLst/>
                <a:latin typeface="Arial" panose="020B0604020202020204" pitchFamily="34" charset="0"/>
                <a:ea typeface="微软雅黑" panose="020B0503020204020204" pitchFamily="34" charset="-122"/>
              </a:rPr>
              <a:t>ː</a:t>
            </a:r>
            <a:r>
              <a:rPr lang="en-US" altLang="zh-CN" sz="1800" kern="100" dirty="0">
                <a:effectLst/>
                <a:latin typeface="微软雅黑" panose="020B0503020204020204" pitchFamily="34" charset="-122"/>
                <a:cs typeface="Times New Roman" panose="02020603050405020304" pitchFamily="18" charset="0"/>
              </a:rPr>
              <a:t>t</a:t>
            </a:r>
            <a:r>
              <a:rPr lang="zh-CN" altLang="zh-CN" sz="1800" kern="100" dirty="0">
                <a:effectLst/>
                <a:ea typeface="MS Gothic" panose="020B0609070205080204" pitchFamily="49" charset="-128"/>
                <a:cs typeface="MS Gothic" panose="020B0609070205080204" pitchFamily="49" charset="-128"/>
              </a:rPr>
              <a:t>ɪ</a:t>
            </a:r>
            <a:r>
              <a:rPr lang="en-US" altLang="zh-CN" sz="1800" kern="100" dirty="0">
                <a:effectLst/>
                <a:latin typeface="微软雅黑" panose="020B0503020204020204" pitchFamily="34" charset="-122"/>
                <a:cs typeface="Times New Roman" panose="02020603050405020304" pitchFamily="18" charset="0"/>
              </a:rPr>
              <a:t>k/</a:t>
            </a:r>
          </a:p>
          <a:p>
            <a:r>
              <a:rPr lang="zh-CN" altLang="en-US" dirty="0"/>
              <a:t>不切实际的，异想天开的</a:t>
            </a: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3616037" y="2470609"/>
            <a:ext cx="8051486" cy="3115544"/>
          </a:xfrm>
        </p:spPr>
        <p:txBody>
          <a:bodyPr>
            <a:normAutofit fontScale="85000" lnSpcReduction="20000"/>
          </a:bodyPr>
          <a:lstStyle/>
          <a:p>
            <a:pPr algn="l"/>
            <a:r>
              <a:rPr lang="en-US" altLang="zh-CN" b="1" i="0" dirty="0">
                <a:solidFill>
                  <a:srgbClr val="333333"/>
                </a:solidFill>
                <a:effectLst/>
                <a:latin typeface="Microsoft YaHei" panose="020B0503020204020204" pitchFamily="34" charset="-122"/>
                <a:ea typeface="Microsoft YaHei" panose="020B0503020204020204" pitchFamily="34" charset="-122"/>
              </a:rPr>
              <a:t>You:</a:t>
            </a:r>
            <a:r>
              <a:rPr lang="en-US" altLang="zh-CN" b="0" i="0" dirty="0">
                <a:solidFill>
                  <a:srgbClr val="333333"/>
                </a:solidFill>
                <a:effectLst/>
                <a:latin typeface="Microsoft YaHei" panose="020B0503020204020204" pitchFamily="34" charset="-122"/>
                <a:ea typeface="Microsoft YaHei" panose="020B0503020204020204" pitchFamily="34" charset="-122"/>
              </a:rPr>
              <a:t> </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1</a:t>
            </a:r>
            <a:r>
              <a:rPr lang="zh-CN" altLang="en-US" b="0" i="0" dirty="0">
                <a:solidFill>
                  <a:srgbClr val="333333"/>
                </a:solidFill>
                <a:effectLst/>
                <a:latin typeface="Microsoft YaHei" panose="020B0503020204020204" pitchFamily="34" charset="-122"/>
                <a:ea typeface="Microsoft YaHei" panose="020B0503020204020204" pitchFamily="34" charset="-122"/>
              </a:rPr>
              <a:t>、请详细解释</a:t>
            </a:r>
            <a:r>
              <a:rPr lang="en-US" altLang="zh-CN" b="0" i="0" dirty="0">
                <a:solidFill>
                  <a:srgbClr val="333333"/>
                </a:solidFill>
                <a:effectLst/>
                <a:latin typeface="Microsoft YaHei" panose="020B0503020204020204" pitchFamily="34" charset="-122"/>
                <a:ea typeface="Microsoft YaHei" panose="020B0503020204020204" pitchFamily="34" charset="-122"/>
              </a:rPr>
              <a:t>Quixotic</a:t>
            </a:r>
            <a:r>
              <a:rPr lang="zh-CN" altLang="en-US" b="0" i="0" dirty="0">
                <a:solidFill>
                  <a:srgbClr val="333333"/>
                </a:solidFill>
                <a:effectLst/>
                <a:latin typeface="Microsoft YaHei" panose="020B0503020204020204" pitchFamily="34" charset="-122"/>
                <a:ea typeface="Microsoft YaHei" panose="020B0503020204020204" pitchFamily="34" charset="-122"/>
              </a:rPr>
              <a:t>的中文意思，并举一个小学生可以理解的例子。</a:t>
            </a:r>
            <a:endParaRPr lang="en-US" altLang="zh-CN" b="0"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2</a:t>
            </a:r>
            <a:r>
              <a:rPr lang="zh-CN" altLang="en-US" b="0" i="0" dirty="0">
                <a:solidFill>
                  <a:srgbClr val="333333"/>
                </a:solidFill>
                <a:effectLst/>
                <a:latin typeface="Microsoft YaHei" panose="020B0503020204020204" pitchFamily="34" charset="-122"/>
                <a:ea typeface="Microsoft YaHei" panose="020B0503020204020204" pitchFamily="34" charset="-122"/>
              </a:rPr>
              <a:t>、用</a:t>
            </a:r>
            <a:r>
              <a:rPr lang="en-US" altLang="zh-CN" b="0" i="0" dirty="0">
                <a:solidFill>
                  <a:srgbClr val="333333"/>
                </a:solidFill>
                <a:effectLst/>
                <a:latin typeface="Microsoft YaHei" panose="020B0503020204020204" pitchFamily="34" charset="-122"/>
                <a:ea typeface="Microsoft YaHei" panose="020B0503020204020204" pitchFamily="34" charset="-122"/>
              </a:rPr>
              <a:t>Quixotic</a:t>
            </a:r>
            <a:r>
              <a:rPr lang="zh-CN" altLang="en-US" b="0" i="0" dirty="0">
                <a:solidFill>
                  <a:srgbClr val="333333"/>
                </a:solidFill>
                <a:effectLst/>
                <a:latin typeface="Microsoft YaHei" panose="020B0503020204020204" pitchFamily="34" charset="-122"/>
                <a:ea typeface="Microsoft YaHei" panose="020B0503020204020204" pitchFamily="34" charset="-122"/>
              </a:rPr>
              <a:t>造一个英文句子，用中文翻译，要适合小学生能理解的场景。</a:t>
            </a:r>
          </a:p>
          <a:p>
            <a:pPr algn="l"/>
            <a:r>
              <a:rPr lang="en-US" altLang="zh-CN"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1" i="0" dirty="0">
                <a:solidFill>
                  <a:srgbClr val="333333"/>
                </a:solidFill>
                <a:effectLst/>
                <a:latin typeface="Microsoft YaHei" panose="020B0503020204020204" pitchFamily="34" charset="-122"/>
                <a:ea typeface="Microsoft YaHei" panose="020B0503020204020204" pitchFamily="34" charset="-122"/>
              </a:rPr>
              <a:t>:</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1</a:t>
            </a:r>
            <a:r>
              <a:rPr lang="zh-CN" altLang="en-US" b="0" i="0" dirty="0">
                <a:solidFill>
                  <a:srgbClr val="333333"/>
                </a:solidFill>
                <a:effectLst/>
                <a:latin typeface="Microsoft YaHei" panose="020B0503020204020204" pitchFamily="34" charset="-122"/>
                <a:ea typeface="Microsoft YaHei" panose="020B0503020204020204" pitchFamily="34" charset="-122"/>
              </a:rPr>
              <a:t>、</a:t>
            </a:r>
            <a:r>
              <a:rPr lang="en-US" altLang="zh-CN" b="0" i="0" dirty="0">
                <a:solidFill>
                  <a:srgbClr val="333333"/>
                </a:solidFill>
                <a:effectLst/>
                <a:latin typeface="Microsoft YaHei" panose="020B0503020204020204" pitchFamily="34" charset="-122"/>
                <a:ea typeface="Microsoft YaHei" panose="020B0503020204020204" pitchFamily="34" charset="-122"/>
              </a:rPr>
              <a:t>Quixotic </a:t>
            </a:r>
            <a:r>
              <a:rPr lang="zh-CN" altLang="en-US" b="0" i="0" dirty="0">
                <a:solidFill>
                  <a:srgbClr val="333333"/>
                </a:solidFill>
                <a:effectLst/>
                <a:latin typeface="Microsoft YaHei" panose="020B0503020204020204" pitchFamily="34" charset="-122"/>
                <a:ea typeface="Microsoft YaHei" panose="020B0503020204020204" pitchFamily="34" charset="-122"/>
              </a:rPr>
              <a:t>是一个形容词，意指一个人追求的目标或行为非常不切实际、理想化和不切实际的幻想。</a:t>
            </a:r>
            <a:endParaRPr lang="en-US" altLang="zh-CN" b="0"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2</a:t>
            </a:r>
            <a:r>
              <a:rPr lang="zh-CN" altLang="en-US" b="0" i="0" dirty="0">
                <a:solidFill>
                  <a:srgbClr val="333333"/>
                </a:solidFill>
                <a:effectLst/>
                <a:latin typeface="Microsoft YaHei" panose="020B0503020204020204" pitchFamily="34" charset="-122"/>
                <a:ea typeface="Microsoft YaHei" panose="020B0503020204020204" pitchFamily="34" charset="-122"/>
              </a:rPr>
              <a:t>、例子：小明总是梦想着自己能够变成一位超级英雄，穿着斗篷拯救世界，但这种想法其实有点 </a:t>
            </a:r>
            <a:r>
              <a:rPr lang="en-US" altLang="zh-CN" b="0" i="0" dirty="0">
                <a:solidFill>
                  <a:srgbClr val="333333"/>
                </a:solidFill>
                <a:effectLst/>
                <a:latin typeface="Microsoft YaHei" panose="020B0503020204020204" pitchFamily="34" charset="-122"/>
                <a:ea typeface="Microsoft YaHei" panose="020B0503020204020204" pitchFamily="34" charset="-122"/>
              </a:rPr>
              <a:t>quixotic</a:t>
            </a:r>
            <a:r>
              <a:rPr lang="zh-CN" altLang="en-US" b="0" i="0" dirty="0">
                <a:solidFill>
                  <a:srgbClr val="333333"/>
                </a:solidFill>
                <a:effectLst/>
                <a:latin typeface="Microsoft YaHei" panose="020B0503020204020204" pitchFamily="34" charset="-122"/>
                <a:ea typeface="Microsoft YaHei" panose="020B0503020204020204" pitchFamily="34" charset="-122"/>
              </a:rPr>
              <a:t>，因为现实生活中没有真正的超级英雄存在。</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Xiao Ming always dreams of becoming a superhero, wearing a cape to save the world, but this idea is a bit quixotic, because there are no real superheroes in real life.</a:t>
            </a:r>
            <a:br>
              <a:rPr lang="en-US" altLang="zh-CN" b="0" i="0" dirty="0">
                <a:solidFill>
                  <a:srgbClr val="333333"/>
                </a:solidFill>
                <a:effectLst/>
                <a:latin typeface="Microsoft YaHei" panose="020B0503020204020204" pitchFamily="34" charset="-122"/>
                <a:ea typeface="Microsoft YaHei" panose="020B0503020204020204" pitchFamily="34" charset="-122"/>
              </a:rPr>
            </a:br>
            <a:br>
              <a:rPr lang="en-US" altLang="zh-CN" b="0" i="0" dirty="0">
                <a:solidFill>
                  <a:srgbClr val="333333"/>
                </a:solidFill>
                <a:effectLst/>
                <a:latin typeface="Microsoft YaHei" panose="020B0503020204020204" pitchFamily="34" charset="-122"/>
                <a:ea typeface="Microsoft YaHei" panose="020B0503020204020204" pitchFamily="34" charset="-122"/>
              </a:rPr>
            </a:br>
            <a:r>
              <a:rPr lang="zh-CN" altLang="en-US" b="0" i="0" dirty="0">
                <a:solidFill>
                  <a:srgbClr val="333333"/>
                </a:solidFill>
                <a:effectLst/>
                <a:latin typeface="Microsoft YaHei" panose="020B0503020204020204" pitchFamily="34" charset="-122"/>
                <a:ea typeface="Microsoft YaHei" panose="020B0503020204020204" pitchFamily="34" charset="-122"/>
              </a:rPr>
              <a:t>希望上面的例子能帮助您理解 </a:t>
            </a:r>
            <a:r>
              <a:rPr lang="en-US" altLang="zh-CN" b="0" i="0" dirty="0">
                <a:solidFill>
                  <a:srgbClr val="333333"/>
                </a:solidFill>
                <a:effectLst/>
                <a:latin typeface="Microsoft YaHei" panose="020B0503020204020204" pitchFamily="34" charset="-122"/>
                <a:ea typeface="Microsoft YaHei" panose="020B0503020204020204" pitchFamily="34" charset="-122"/>
              </a:rPr>
              <a:t>quixotic </a:t>
            </a:r>
            <a:r>
              <a:rPr lang="zh-CN" altLang="en-US" b="0" i="0" dirty="0">
                <a:solidFill>
                  <a:srgbClr val="333333"/>
                </a:solidFill>
                <a:effectLst/>
                <a:latin typeface="Microsoft YaHei" panose="020B0503020204020204" pitchFamily="34" charset="-122"/>
                <a:ea typeface="Microsoft YaHei" panose="020B0503020204020204" pitchFamily="34" charset="-122"/>
              </a:rPr>
              <a:t>这个词的意思。</a:t>
            </a:r>
          </a:p>
        </p:txBody>
      </p:sp>
    </p:spTree>
    <p:extLst>
      <p:ext uri="{BB962C8B-B14F-4D97-AF65-F5344CB8AC3E}">
        <p14:creationId xmlns:p14="http://schemas.microsoft.com/office/powerpoint/2010/main" val="37904966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挑战一 </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个你不熟悉或者不认识的英语词汇，首先使用英文字典，查出这些词汇的意思；然后使用大语言模型，将它当成一个英语老师，针对每个词汇向它提出至少两个问题，来帮助你理解这个词汇</a:t>
            </a:r>
            <a:br>
              <a:rPr lang="en-US" altLang="zh-CN" sz="1800" dirty="0">
                <a:latin typeface="+mn-ea"/>
                <a:ea typeface="+mn-ea"/>
              </a:rPr>
            </a:br>
            <a:br>
              <a:rPr lang="en-US" altLang="zh-CN" sz="1800" dirty="0">
                <a:latin typeface="+mn-ea"/>
                <a:ea typeface="+mn-ea"/>
              </a:rPr>
            </a:br>
            <a:r>
              <a:rPr lang="zh-CN" altLang="en-US" sz="3600" dirty="0">
                <a:latin typeface="+mn-ea"/>
                <a:ea typeface="+mn-ea"/>
              </a:rPr>
              <a:t>单词</a:t>
            </a:r>
            <a:r>
              <a:rPr lang="en-US" altLang="zh-CN" sz="3600" dirty="0">
                <a:latin typeface="+mn-ea"/>
                <a:ea typeface="+mn-ea"/>
              </a:rPr>
              <a:t>2</a:t>
            </a:r>
            <a:r>
              <a:rPr lang="zh-CN" altLang="en-US" sz="3600" dirty="0">
                <a:latin typeface="+mn-ea"/>
                <a:ea typeface="+mn-ea"/>
              </a:rPr>
              <a:t>：</a:t>
            </a:r>
            <a:r>
              <a:rPr lang="en-US" altLang="zh-CN" sz="3600" cap="none" dirty="0">
                <a:latin typeface="+mn-ea"/>
                <a:ea typeface="+mn-ea"/>
              </a:rPr>
              <a:t>Serendipity</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英文字典（百度翻译）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5"/>
            <a:ext cx="2850489" cy="2842502"/>
          </a:xfrm>
        </p:spPr>
        <p:txBody>
          <a:bodyPr>
            <a:normAutofit fontScale="85000" lnSpcReduction="10000"/>
          </a:bodyPr>
          <a:lstStyle/>
          <a:p>
            <a:r>
              <a:rPr lang="en-US" altLang="zh-CN" dirty="0"/>
              <a:t>Serendipity </a:t>
            </a:r>
          </a:p>
          <a:p>
            <a:r>
              <a:rPr lang="en-US" altLang="zh-CN" dirty="0"/>
              <a:t> </a:t>
            </a:r>
            <a:r>
              <a:rPr lang="en-US" altLang="zh-CN" sz="1800" kern="100" dirty="0">
                <a:effectLst/>
                <a:latin typeface="微软雅黑" panose="020B0503020204020204" pitchFamily="34" charset="-122"/>
                <a:cs typeface="Times New Roman" panose="02020603050405020304" pitchFamily="18" charset="0"/>
              </a:rPr>
              <a:t>/</a:t>
            </a:r>
            <a:r>
              <a:rPr lang="zh-CN" altLang="zh-CN" sz="1800" kern="100" dirty="0">
                <a:effectLst/>
                <a:ea typeface="MS Gothic" panose="020B0609070205080204" pitchFamily="49" charset="-128"/>
                <a:cs typeface="MS Gothic" panose="020B0609070205080204" pitchFamily="49" charset="-128"/>
              </a:rPr>
              <a:t>ˌ</a:t>
            </a:r>
            <a:r>
              <a:rPr lang="en-US" altLang="zh-CN" sz="1800" kern="100" dirty="0">
                <a:effectLst/>
                <a:latin typeface="微软雅黑" panose="020B0503020204020204" pitchFamily="34" charset="-122"/>
                <a:cs typeface="Times New Roman" panose="02020603050405020304" pitchFamily="18" charset="0"/>
              </a:rPr>
              <a:t>ser</a:t>
            </a:r>
            <a:r>
              <a:rPr lang="zh-CN" altLang="zh-CN" sz="1800" kern="100" dirty="0">
                <a:effectLst/>
                <a:ea typeface="MS Gothic" panose="020B0609070205080204" pitchFamily="49" charset="-128"/>
                <a:cs typeface="MS Gothic" panose="020B0609070205080204" pitchFamily="49" charset="-128"/>
              </a:rPr>
              <a:t>ə</a:t>
            </a:r>
            <a:r>
              <a:rPr lang="en-US" altLang="zh-CN" sz="1800" kern="100" dirty="0">
                <a:effectLst/>
                <a:latin typeface="微软雅黑" panose="020B0503020204020204" pitchFamily="34" charset="-122"/>
                <a:cs typeface="Times New Roman" panose="02020603050405020304" pitchFamily="18" charset="0"/>
              </a:rPr>
              <a:t>n</a:t>
            </a:r>
            <a:r>
              <a:rPr lang="zh-CN" altLang="zh-CN" sz="1800" kern="100" dirty="0">
                <a:effectLst/>
                <a:ea typeface="MS Gothic" panose="020B0609070205080204" pitchFamily="49" charset="-128"/>
                <a:cs typeface="MS Gothic" panose="020B0609070205080204" pitchFamily="49" charset="-128"/>
              </a:rPr>
              <a:t>ˈ</a:t>
            </a:r>
            <a:r>
              <a:rPr lang="en-US" altLang="zh-CN" sz="1800" kern="100" dirty="0">
                <a:effectLst/>
                <a:latin typeface="微软雅黑" panose="020B0503020204020204" pitchFamily="34" charset="-122"/>
                <a:cs typeface="Times New Roman" panose="02020603050405020304" pitchFamily="18" charset="0"/>
              </a:rPr>
              <a:t>d</a:t>
            </a:r>
            <a:r>
              <a:rPr lang="zh-CN" altLang="zh-CN" sz="1800" kern="100" dirty="0">
                <a:effectLst/>
                <a:ea typeface="MS Gothic" panose="020B0609070205080204" pitchFamily="49" charset="-128"/>
                <a:cs typeface="MS Gothic" panose="020B0609070205080204" pitchFamily="49" charset="-128"/>
              </a:rPr>
              <a:t>ɪ</a:t>
            </a:r>
            <a:r>
              <a:rPr lang="en-US" altLang="zh-CN" sz="1800" kern="100" dirty="0">
                <a:effectLst/>
                <a:latin typeface="微软雅黑" panose="020B0503020204020204" pitchFamily="34" charset="-122"/>
                <a:cs typeface="Times New Roman" panose="02020603050405020304" pitchFamily="18" charset="0"/>
              </a:rPr>
              <a:t>p</a:t>
            </a:r>
            <a:r>
              <a:rPr lang="zh-CN" altLang="zh-CN" sz="1800" kern="100" dirty="0">
                <a:effectLst/>
                <a:ea typeface="MS Gothic" panose="020B0609070205080204" pitchFamily="49" charset="-128"/>
                <a:cs typeface="MS Gothic" panose="020B0609070205080204" pitchFamily="49" charset="-128"/>
              </a:rPr>
              <a:t>ə</a:t>
            </a:r>
            <a:r>
              <a:rPr lang="en-US" altLang="zh-CN" sz="1800" kern="100" dirty="0" err="1">
                <a:effectLst/>
                <a:latin typeface="微软雅黑" panose="020B0503020204020204" pitchFamily="34" charset="-122"/>
                <a:cs typeface="Times New Roman" panose="02020603050405020304" pitchFamily="18" charset="0"/>
              </a:rPr>
              <a:t>ti</a:t>
            </a:r>
            <a:r>
              <a:rPr lang="en-US" altLang="zh-CN" sz="1800" kern="100" dirty="0">
                <a:effectLst/>
                <a:latin typeface="微软雅黑" panose="020B0503020204020204" pitchFamily="34" charset="-122"/>
                <a:cs typeface="Times New Roman" panose="02020603050405020304" pitchFamily="18" charset="0"/>
              </a:rPr>
              <a:t>/</a:t>
            </a:r>
          </a:p>
          <a:p>
            <a:r>
              <a:rPr lang="zh-CN" altLang="en-US" sz="1800" kern="100" dirty="0">
                <a:effectLst/>
                <a:latin typeface="微软雅黑" panose="020B0503020204020204" pitchFamily="34" charset="-122"/>
                <a:cs typeface="Times New Roman" panose="02020603050405020304" pitchFamily="18" charset="0"/>
              </a:rPr>
              <a:t>巧事；机缘凑巧</a:t>
            </a:r>
            <a:endParaRPr lang="en-US" altLang="zh-CN" sz="1800" kern="100" dirty="0">
              <a:effectLst/>
              <a:latin typeface="微软雅黑" panose="020B0503020204020204" pitchFamily="34" charset="-122"/>
              <a:cs typeface="Times New Roman" panose="02020603050405020304" pitchFamily="18" charset="0"/>
            </a:endParaRP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3616037" y="2470609"/>
            <a:ext cx="8051486" cy="3115544"/>
          </a:xfrm>
        </p:spPr>
        <p:txBody>
          <a:bodyPr>
            <a:normAutofit fontScale="85000" lnSpcReduction="10000"/>
          </a:bodyPr>
          <a:lstStyle/>
          <a:p>
            <a:pPr algn="l"/>
            <a:r>
              <a:rPr lang="en-US" altLang="zh-CN" b="1" i="0" dirty="0">
                <a:solidFill>
                  <a:srgbClr val="333333"/>
                </a:solidFill>
                <a:effectLst/>
                <a:latin typeface="Microsoft YaHei" panose="020B0503020204020204" pitchFamily="34" charset="-122"/>
                <a:ea typeface="Microsoft YaHei" panose="020B0503020204020204" pitchFamily="34" charset="-122"/>
              </a:rPr>
              <a:t>You:</a:t>
            </a:r>
            <a:r>
              <a:rPr lang="en-US" altLang="zh-CN" b="0" i="0" dirty="0">
                <a:solidFill>
                  <a:srgbClr val="333333"/>
                </a:solidFill>
                <a:effectLst/>
                <a:latin typeface="Microsoft YaHei" panose="020B0503020204020204" pitchFamily="34" charset="-122"/>
                <a:ea typeface="Microsoft YaHei" panose="020B0503020204020204" pitchFamily="34" charset="-122"/>
              </a:rPr>
              <a:t> Serendipity, 1</a:t>
            </a:r>
            <a:r>
              <a:rPr lang="zh-CN" altLang="en-US" b="0" i="0" dirty="0">
                <a:solidFill>
                  <a:srgbClr val="333333"/>
                </a:solidFill>
                <a:effectLst/>
                <a:latin typeface="Microsoft YaHei" panose="020B0503020204020204" pitchFamily="34" charset="-122"/>
                <a:ea typeface="Microsoft YaHei" panose="020B0503020204020204" pitchFamily="34" charset="-122"/>
              </a:rPr>
              <a:t>、请详细解释</a:t>
            </a:r>
            <a:r>
              <a:rPr lang="en-US" altLang="zh-CN" b="0" i="0" dirty="0">
                <a:solidFill>
                  <a:srgbClr val="333333"/>
                </a:solidFill>
                <a:effectLst/>
                <a:latin typeface="Microsoft YaHei" panose="020B0503020204020204" pitchFamily="34" charset="-122"/>
                <a:ea typeface="Microsoft YaHei" panose="020B0503020204020204" pitchFamily="34" charset="-122"/>
              </a:rPr>
              <a:t>Serendipity</a:t>
            </a:r>
            <a:r>
              <a:rPr lang="zh-CN" altLang="en-US" b="0" i="0" dirty="0">
                <a:solidFill>
                  <a:srgbClr val="333333"/>
                </a:solidFill>
                <a:effectLst/>
                <a:latin typeface="Microsoft YaHei" panose="020B0503020204020204" pitchFamily="34" charset="-122"/>
                <a:ea typeface="Microsoft YaHei" panose="020B0503020204020204" pitchFamily="34" charset="-122"/>
              </a:rPr>
              <a:t>的中文意思，并举一个小学生可以理解的例子。</a:t>
            </a:r>
            <a:r>
              <a:rPr lang="en-US" altLang="zh-CN" b="0" i="0" dirty="0">
                <a:solidFill>
                  <a:srgbClr val="333333"/>
                </a:solidFill>
                <a:effectLst/>
                <a:latin typeface="Microsoft YaHei" panose="020B0503020204020204" pitchFamily="34" charset="-122"/>
                <a:ea typeface="Microsoft YaHei" panose="020B0503020204020204" pitchFamily="34" charset="-122"/>
              </a:rPr>
              <a:t>2</a:t>
            </a:r>
            <a:r>
              <a:rPr lang="zh-CN" altLang="en-US" b="0" i="0" dirty="0">
                <a:solidFill>
                  <a:srgbClr val="333333"/>
                </a:solidFill>
                <a:effectLst/>
                <a:latin typeface="Microsoft YaHei" panose="020B0503020204020204" pitchFamily="34" charset="-122"/>
                <a:ea typeface="Microsoft YaHei" panose="020B0503020204020204" pitchFamily="34" charset="-122"/>
              </a:rPr>
              <a:t>、用</a:t>
            </a:r>
            <a:r>
              <a:rPr lang="en-US" altLang="zh-CN" b="0" i="0" dirty="0">
                <a:solidFill>
                  <a:srgbClr val="333333"/>
                </a:solidFill>
                <a:effectLst/>
                <a:latin typeface="Microsoft YaHei" panose="020B0503020204020204" pitchFamily="34" charset="-122"/>
                <a:ea typeface="Microsoft YaHei" panose="020B0503020204020204" pitchFamily="34" charset="-122"/>
              </a:rPr>
              <a:t>Serendipity</a:t>
            </a:r>
            <a:r>
              <a:rPr lang="zh-CN" altLang="en-US" b="0" i="0" dirty="0">
                <a:solidFill>
                  <a:srgbClr val="333333"/>
                </a:solidFill>
                <a:effectLst/>
                <a:latin typeface="Microsoft YaHei" panose="020B0503020204020204" pitchFamily="34" charset="-122"/>
                <a:ea typeface="Microsoft YaHei" panose="020B0503020204020204" pitchFamily="34" charset="-122"/>
              </a:rPr>
              <a:t>造一个英文句子，用中文翻译，要适合小学生能理解的场景。</a:t>
            </a:r>
          </a:p>
          <a:p>
            <a:pPr algn="l"/>
            <a:r>
              <a:rPr lang="en-US" altLang="zh-CN"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1" i="0" dirty="0">
                <a:solidFill>
                  <a:srgbClr val="333333"/>
                </a:solidFill>
                <a:effectLst/>
                <a:latin typeface="Microsoft YaHei" panose="020B0503020204020204" pitchFamily="34" charset="-122"/>
                <a:ea typeface="Microsoft YaHei" panose="020B0503020204020204" pitchFamily="34" charset="-122"/>
              </a:rPr>
              <a:t>: </a:t>
            </a:r>
            <a:r>
              <a:rPr lang="en-US" altLang="zh-CN" b="0" i="0" dirty="0">
                <a:solidFill>
                  <a:srgbClr val="333333"/>
                </a:solidFill>
                <a:effectLst/>
                <a:latin typeface="Microsoft YaHei" panose="020B0503020204020204" pitchFamily="34" charset="-122"/>
                <a:ea typeface="Microsoft YaHei" panose="020B0503020204020204" pitchFamily="34" charset="-122"/>
              </a:rPr>
              <a:t>1</a:t>
            </a:r>
            <a:r>
              <a:rPr lang="zh-CN" altLang="en-US" b="0" i="0" dirty="0">
                <a:solidFill>
                  <a:srgbClr val="333333"/>
                </a:solidFill>
                <a:effectLst/>
                <a:latin typeface="Microsoft YaHei" panose="020B0503020204020204" pitchFamily="34" charset="-122"/>
                <a:ea typeface="Microsoft YaHei" panose="020B0503020204020204" pitchFamily="34" charset="-122"/>
              </a:rPr>
              <a:t>、</a:t>
            </a:r>
            <a:r>
              <a:rPr lang="en-US" altLang="zh-CN" b="0" i="0" dirty="0">
                <a:solidFill>
                  <a:srgbClr val="333333"/>
                </a:solidFill>
                <a:effectLst/>
                <a:latin typeface="Microsoft YaHei" panose="020B0503020204020204" pitchFamily="34" charset="-122"/>
                <a:ea typeface="Microsoft YaHei" panose="020B0503020204020204" pitchFamily="34" charset="-122"/>
              </a:rPr>
              <a:t>Serendipity </a:t>
            </a:r>
            <a:r>
              <a:rPr lang="zh-CN" altLang="en-US" b="0" i="0" dirty="0">
                <a:solidFill>
                  <a:srgbClr val="333333"/>
                </a:solidFill>
                <a:effectLst/>
                <a:latin typeface="Microsoft YaHei" panose="020B0503020204020204" pitchFamily="34" charset="-122"/>
                <a:ea typeface="Microsoft YaHei" panose="020B0503020204020204" pitchFamily="34" charset="-122"/>
              </a:rPr>
              <a:t>是一个名词，指的是意外发现或偶然发生的令人愉快的事件。它常常指的是在寻找某样东西的过程中发现了其他出乎意料的好事情。</a:t>
            </a:r>
            <a:br>
              <a:rPr lang="zh-CN" altLang="en-US" b="0" i="0" dirty="0">
                <a:solidFill>
                  <a:srgbClr val="333333"/>
                </a:solidFill>
                <a:effectLst/>
                <a:latin typeface="Microsoft YaHei" panose="020B0503020204020204" pitchFamily="34" charset="-122"/>
                <a:ea typeface="Microsoft YaHei" panose="020B0503020204020204" pitchFamily="34" charset="-122"/>
              </a:rPr>
            </a:b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2</a:t>
            </a:r>
            <a:r>
              <a:rPr lang="zh-CN" altLang="en-US" b="0" i="0" dirty="0">
                <a:solidFill>
                  <a:srgbClr val="333333"/>
                </a:solidFill>
                <a:effectLst/>
                <a:latin typeface="Microsoft YaHei" panose="020B0503020204020204" pitchFamily="34" charset="-122"/>
                <a:ea typeface="Microsoft YaHei" panose="020B0503020204020204" pitchFamily="34" charset="-122"/>
              </a:rPr>
              <a:t>、例子：</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zh-CN" altLang="en-US" b="0" i="0" dirty="0">
                <a:solidFill>
                  <a:srgbClr val="333333"/>
                </a:solidFill>
                <a:effectLst/>
                <a:latin typeface="Microsoft YaHei" panose="020B0503020204020204" pitchFamily="34" charset="-122"/>
                <a:ea typeface="Microsoft YaHei" panose="020B0503020204020204" pitchFamily="34" charset="-122"/>
              </a:rPr>
              <a:t>小红在公园里玩耍时，无意间发现了一个漂亮的贝壳，这就是一种 </a:t>
            </a:r>
            <a:r>
              <a:rPr lang="en-US" altLang="zh-CN" b="0" i="0" dirty="0">
                <a:solidFill>
                  <a:srgbClr val="333333"/>
                </a:solidFill>
                <a:effectLst/>
                <a:latin typeface="Microsoft YaHei" panose="020B0503020204020204" pitchFamily="34" charset="-122"/>
                <a:ea typeface="Microsoft YaHei" panose="020B0503020204020204" pitchFamily="34" charset="-122"/>
              </a:rPr>
              <a:t>serendipity</a:t>
            </a:r>
            <a:r>
              <a:rPr lang="zh-CN" altLang="en-US" b="0" i="0" dirty="0">
                <a:solidFill>
                  <a:srgbClr val="333333"/>
                </a:solidFill>
                <a:effectLst/>
                <a:latin typeface="Microsoft YaHei" panose="020B0503020204020204" pitchFamily="34" charset="-122"/>
                <a:ea typeface="Microsoft YaHei" panose="020B0503020204020204" pitchFamily="34" charset="-122"/>
              </a:rPr>
              <a:t>。她原本只是想玩耍，却意外获得了一个意外的惊喜。</a:t>
            </a:r>
            <a:br>
              <a:rPr lang="zh-CN" altLang="en-US" b="0" i="0" dirty="0">
                <a:solidFill>
                  <a:srgbClr val="333333"/>
                </a:solidFill>
                <a:effectLst/>
                <a:latin typeface="Microsoft YaHei" panose="020B0503020204020204" pitchFamily="34" charset="-122"/>
                <a:ea typeface="Microsoft YaHei" panose="020B0503020204020204" pitchFamily="34" charset="-122"/>
              </a:rPr>
            </a:b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Annie was walking in the forest when she stumbled upon a hidden treasure chest full of shiny jewels. It was a serendipity that brought her so much joy. </a:t>
            </a:r>
            <a:r>
              <a:rPr lang="zh-CN" altLang="en-US" b="0" i="0" dirty="0">
                <a:solidFill>
                  <a:srgbClr val="333333"/>
                </a:solidFill>
                <a:effectLst/>
                <a:latin typeface="Microsoft YaHei" panose="020B0503020204020204" pitchFamily="34" charset="-122"/>
                <a:ea typeface="Microsoft YaHei" panose="020B0503020204020204" pitchFamily="34" charset="-122"/>
              </a:rPr>
              <a:t>安妮在森林里走着时，偶然发现了一个装满闪亮宝石的宝箱。这个意外的收获给她带来了无比的快乐。</a:t>
            </a:r>
          </a:p>
        </p:txBody>
      </p:sp>
    </p:spTree>
    <p:extLst>
      <p:ext uri="{BB962C8B-B14F-4D97-AF65-F5344CB8AC3E}">
        <p14:creationId xmlns:p14="http://schemas.microsoft.com/office/powerpoint/2010/main" val="38440057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挑战一 </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个你不熟悉或者不认识的英语词汇，首先使用英文字典，查出这些词汇的意思；然后使用大语言模型，将它当成一个英语老师，针对每个词汇向它提出至少两个问题，来帮助你理解这个词汇</a:t>
            </a:r>
            <a:br>
              <a:rPr lang="en-US" altLang="zh-CN" sz="1800" dirty="0">
                <a:latin typeface="+mn-ea"/>
                <a:ea typeface="+mn-ea"/>
              </a:rPr>
            </a:br>
            <a:br>
              <a:rPr lang="en-US" altLang="zh-CN" sz="1800" dirty="0">
                <a:latin typeface="+mn-ea"/>
                <a:ea typeface="+mn-ea"/>
              </a:rPr>
            </a:br>
            <a:r>
              <a:rPr lang="zh-CN" altLang="en-US" sz="3600" dirty="0">
                <a:latin typeface="+mn-ea"/>
                <a:ea typeface="+mn-ea"/>
              </a:rPr>
              <a:t>单词</a:t>
            </a:r>
            <a:r>
              <a:rPr lang="en-US" altLang="zh-CN" sz="3600" dirty="0">
                <a:latin typeface="+mn-ea"/>
                <a:ea typeface="+mn-ea"/>
              </a:rPr>
              <a:t>3</a:t>
            </a:r>
            <a:r>
              <a:rPr lang="zh-CN" altLang="en-US" sz="3600" dirty="0">
                <a:latin typeface="+mn-ea"/>
                <a:ea typeface="+mn-ea"/>
              </a:rPr>
              <a:t>：</a:t>
            </a:r>
            <a:r>
              <a:rPr lang="en-US" altLang="zh-CN" sz="3600" cap="none" dirty="0">
                <a:latin typeface="+mn-ea"/>
                <a:ea typeface="+mn-ea"/>
              </a:rPr>
              <a:t>Ephemeral</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英文字典（百度翻译）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5"/>
            <a:ext cx="2850489" cy="2842502"/>
          </a:xfrm>
        </p:spPr>
        <p:txBody>
          <a:bodyPr>
            <a:normAutofit fontScale="92500" lnSpcReduction="20000"/>
          </a:bodyPr>
          <a:lstStyle/>
          <a:p>
            <a:r>
              <a:rPr lang="en-US" altLang="zh-CN" dirty="0"/>
              <a:t>Ephemeral  </a:t>
            </a:r>
          </a:p>
          <a:p>
            <a:r>
              <a:rPr lang="en-US" altLang="zh-CN" sz="1800" kern="100" dirty="0">
                <a:effectLst/>
                <a:latin typeface="微软雅黑" panose="020B0503020204020204" pitchFamily="34" charset="-122"/>
                <a:cs typeface="Times New Roman" panose="02020603050405020304" pitchFamily="18" charset="0"/>
              </a:rPr>
              <a:t>/</a:t>
            </a:r>
            <a:r>
              <a:rPr lang="en-US" altLang="zh-CN" sz="1800" kern="100" dirty="0" err="1">
                <a:effectLst/>
                <a:latin typeface="微软雅黑" panose="020B0503020204020204" pitchFamily="34" charset="-122"/>
                <a:cs typeface="Times New Roman" panose="02020603050405020304" pitchFamily="18" charset="0"/>
              </a:rPr>
              <a:t>ɪˈfemərəl</a:t>
            </a:r>
            <a:r>
              <a:rPr lang="en-US" altLang="zh-CN" sz="1800" kern="100" dirty="0">
                <a:effectLst/>
                <a:latin typeface="微软雅黑" panose="020B0503020204020204" pitchFamily="34" charset="-122"/>
                <a:cs typeface="Times New Roman" panose="02020603050405020304" pitchFamily="18" charset="0"/>
              </a:rPr>
              <a:t>/</a:t>
            </a:r>
          </a:p>
          <a:p>
            <a:r>
              <a:rPr lang="en-US" altLang="zh-CN" sz="1800" kern="100" dirty="0">
                <a:effectLst/>
                <a:latin typeface="微软雅黑" panose="020B0503020204020204" pitchFamily="34" charset="-122"/>
                <a:cs typeface="Times New Roman" panose="02020603050405020304" pitchFamily="18" charset="0"/>
              </a:rPr>
              <a:t>Adj,</a:t>
            </a:r>
            <a:r>
              <a:rPr lang="zh-CN" altLang="en-US" sz="1800" kern="100" dirty="0">
                <a:effectLst/>
                <a:latin typeface="微软雅黑" panose="020B0503020204020204" pitchFamily="34" charset="-122"/>
                <a:cs typeface="Times New Roman" panose="02020603050405020304" pitchFamily="18" charset="0"/>
              </a:rPr>
              <a:t>短暂的，瞬息的</a:t>
            </a:r>
          </a:p>
          <a:p>
            <a:r>
              <a:rPr lang="en-US" altLang="zh-CN" sz="1800" kern="100" dirty="0">
                <a:effectLst/>
                <a:latin typeface="微软雅黑" panose="020B0503020204020204" pitchFamily="34" charset="-122"/>
                <a:cs typeface="Times New Roman" panose="02020603050405020304" pitchFamily="18" charset="0"/>
              </a:rPr>
              <a:t>n.</a:t>
            </a:r>
            <a:r>
              <a:rPr lang="zh-CN" altLang="en-US" sz="1800" kern="100" dirty="0">
                <a:effectLst/>
                <a:latin typeface="微软雅黑" panose="020B0503020204020204" pitchFamily="34" charset="-122"/>
                <a:cs typeface="Times New Roman" panose="02020603050405020304" pitchFamily="18" charset="0"/>
              </a:rPr>
              <a:t>生命短暂的事物；短生植物</a:t>
            </a: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3616037" y="2470609"/>
            <a:ext cx="8051486" cy="3115544"/>
          </a:xfrm>
        </p:spPr>
        <p:txBody>
          <a:bodyPr>
            <a:normAutofit fontScale="92500" lnSpcReduction="20000"/>
          </a:bodyPr>
          <a:lstStyle/>
          <a:p>
            <a:pPr algn="l"/>
            <a:r>
              <a:rPr lang="en-US" altLang="zh-CN" b="1" i="0" dirty="0">
                <a:solidFill>
                  <a:srgbClr val="333333"/>
                </a:solidFill>
                <a:effectLst/>
                <a:latin typeface="Microsoft YaHei" panose="020B0503020204020204" pitchFamily="34" charset="-122"/>
                <a:ea typeface="Microsoft YaHei" panose="020B0503020204020204" pitchFamily="34" charset="-122"/>
              </a:rPr>
              <a:t>You:</a:t>
            </a:r>
            <a:r>
              <a:rPr lang="en-US" altLang="zh-CN" b="0" i="0" dirty="0">
                <a:solidFill>
                  <a:srgbClr val="333333"/>
                </a:solidFill>
                <a:effectLst/>
                <a:latin typeface="Microsoft YaHei" panose="020B0503020204020204" pitchFamily="34" charset="-122"/>
                <a:ea typeface="Microsoft YaHei" panose="020B0503020204020204" pitchFamily="34" charset="-122"/>
              </a:rPr>
              <a:t> Ephemeral, 1</a:t>
            </a:r>
            <a:r>
              <a:rPr lang="zh-CN" altLang="en-US" b="0" i="0" dirty="0">
                <a:solidFill>
                  <a:srgbClr val="333333"/>
                </a:solidFill>
                <a:effectLst/>
                <a:latin typeface="Microsoft YaHei" panose="020B0503020204020204" pitchFamily="34" charset="-122"/>
                <a:ea typeface="Microsoft YaHei" panose="020B0503020204020204" pitchFamily="34" charset="-122"/>
              </a:rPr>
              <a:t>、请详细解释它的中文意思，并举一个小学生可以理解的例子。</a:t>
            </a:r>
            <a:r>
              <a:rPr lang="en-US" altLang="zh-CN" b="0" i="0" dirty="0">
                <a:solidFill>
                  <a:srgbClr val="333333"/>
                </a:solidFill>
                <a:effectLst/>
                <a:latin typeface="Microsoft YaHei" panose="020B0503020204020204" pitchFamily="34" charset="-122"/>
                <a:ea typeface="Microsoft YaHei" panose="020B0503020204020204" pitchFamily="34" charset="-122"/>
              </a:rPr>
              <a:t>2</a:t>
            </a:r>
            <a:r>
              <a:rPr lang="zh-CN" altLang="en-US" b="0" i="0" dirty="0">
                <a:solidFill>
                  <a:srgbClr val="333333"/>
                </a:solidFill>
                <a:effectLst/>
                <a:latin typeface="Microsoft YaHei" panose="020B0503020204020204" pitchFamily="34" charset="-122"/>
                <a:ea typeface="Microsoft YaHei" panose="020B0503020204020204" pitchFamily="34" charset="-122"/>
              </a:rPr>
              <a:t>、用它造一个英文句子，用中文翻译，要适合小学生能理解的场景。</a:t>
            </a:r>
          </a:p>
          <a:p>
            <a:pPr algn="l"/>
            <a:r>
              <a:rPr lang="en-US" altLang="zh-CN"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1" i="0" dirty="0">
                <a:solidFill>
                  <a:srgbClr val="333333"/>
                </a:solidFill>
                <a:effectLst/>
                <a:latin typeface="Microsoft YaHei" panose="020B0503020204020204" pitchFamily="34" charset="-122"/>
                <a:ea typeface="Microsoft YaHei" panose="020B0503020204020204" pitchFamily="34" charset="-122"/>
              </a:rPr>
              <a:t>: </a:t>
            </a:r>
            <a:r>
              <a:rPr lang="en-US" altLang="zh-CN" b="0" i="0" dirty="0">
                <a:solidFill>
                  <a:srgbClr val="333333"/>
                </a:solidFill>
                <a:effectLst/>
                <a:latin typeface="Microsoft YaHei" panose="020B0503020204020204" pitchFamily="34" charset="-122"/>
                <a:ea typeface="Microsoft YaHei" panose="020B0503020204020204" pitchFamily="34" charset="-122"/>
              </a:rPr>
              <a:t>1</a:t>
            </a:r>
            <a:r>
              <a:rPr lang="zh-CN" altLang="en-US" b="0" i="0" dirty="0">
                <a:solidFill>
                  <a:srgbClr val="333333"/>
                </a:solidFill>
                <a:effectLst/>
                <a:latin typeface="Microsoft YaHei" panose="020B0503020204020204" pitchFamily="34" charset="-122"/>
                <a:ea typeface="Microsoft YaHei" panose="020B0503020204020204" pitchFamily="34" charset="-122"/>
              </a:rPr>
              <a:t>、</a:t>
            </a:r>
            <a:r>
              <a:rPr lang="en-US" altLang="zh-CN" b="0" i="0" dirty="0">
                <a:solidFill>
                  <a:srgbClr val="333333"/>
                </a:solidFill>
                <a:effectLst/>
                <a:latin typeface="Microsoft YaHei" panose="020B0503020204020204" pitchFamily="34" charset="-122"/>
                <a:ea typeface="Microsoft YaHei" panose="020B0503020204020204" pitchFamily="34" charset="-122"/>
              </a:rPr>
              <a:t>Ephemeral </a:t>
            </a:r>
            <a:r>
              <a:rPr lang="zh-CN" altLang="en-US" b="0" i="0" dirty="0">
                <a:solidFill>
                  <a:srgbClr val="333333"/>
                </a:solidFill>
                <a:effectLst/>
                <a:latin typeface="Microsoft YaHei" panose="020B0503020204020204" pitchFamily="34" charset="-122"/>
                <a:ea typeface="Microsoft YaHei" panose="020B0503020204020204" pitchFamily="34" charset="-122"/>
              </a:rPr>
              <a:t>是一个形容词，指的是短暂的、瞬息的或短命的。在描述事物时，通常用来指生命很短暂或只能持续很短一段时间。</a:t>
            </a:r>
            <a:br>
              <a:rPr lang="zh-CN" altLang="en-US" b="0" i="0" dirty="0">
                <a:solidFill>
                  <a:srgbClr val="333333"/>
                </a:solidFill>
                <a:effectLst/>
                <a:latin typeface="Microsoft YaHei" panose="020B0503020204020204" pitchFamily="34" charset="-122"/>
                <a:ea typeface="Microsoft YaHei" panose="020B0503020204020204" pitchFamily="34" charset="-122"/>
              </a:rPr>
            </a:b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2</a:t>
            </a:r>
            <a:r>
              <a:rPr lang="zh-CN" altLang="en-US" b="0" i="0" dirty="0">
                <a:solidFill>
                  <a:srgbClr val="333333"/>
                </a:solidFill>
                <a:effectLst/>
                <a:latin typeface="Microsoft YaHei" panose="020B0503020204020204" pitchFamily="34" charset="-122"/>
                <a:ea typeface="Microsoft YaHei" panose="020B0503020204020204" pitchFamily="34" charset="-122"/>
              </a:rPr>
              <a:t>、例子：小明捉到了一个气泡，但很快气泡就破裂消失了，因为气泡是一种 </a:t>
            </a:r>
            <a:r>
              <a:rPr lang="en-US" altLang="zh-CN" b="0" i="0" dirty="0">
                <a:solidFill>
                  <a:srgbClr val="333333"/>
                </a:solidFill>
                <a:effectLst/>
                <a:latin typeface="Microsoft YaHei" panose="020B0503020204020204" pitchFamily="34" charset="-122"/>
                <a:ea typeface="Microsoft YaHei" panose="020B0503020204020204" pitchFamily="34" charset="-122"/>
              </a:rPr>
              <a:t>ephemeral </a:t>
            </a:r>
            <a:r>
              <a:rPr lang="zh-CN" altLang="en-US" b="0" i="0" dirty="0">
                <a:solidFill>
                  <a:srgbClr val="333333"/>
                </a:solidFill>
                <a:effectLst/>
                <a:latin typeface="Microsoft YaHei" panose="020B0503020204020204" pitchFamily="34" charset="-122"/>
                <a:ea typeface="Microsoft YaHei" panose="020B0503020204020204" pitchFamily="34" charset="-122"/>
              </a:rPr>
              <a:t>物体，持续时间很短。小明对着那个气泡笑了笑，感受到了其中的短暂快乐。</a:t>
            </a:r>
            <a:br>
              <a:rPr lang="zh-CN" altLang="en-US" b="0" i="0" dirty="0">
                <a:solidFill>
                  <a:srgbClr val="333333"/>
                </a:solidFill>
                <a:effectLst/>
                <a:latin typeface="Microsoft YaHei" panose="020B0503020204020204" pitchFamily="34" charset="-122"/>
                <a:ea typeface="Microsoft YaHei" panose="020B0503020204020204" pitchFamily="34" charset="-122"/>
              </a:rPr>
            </a:b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Tom saw a beautiful rainbow in the sky after the rain, but it disappeared quickly. Rainbows are ephemeral and can disappear within minutes. </a:t>
            </a:r>
          </a:p>
          <a:p>
            <a:pPr algn="l"/>
            <a:r>
              <a:rPr lang="zh-CN" altLang="en-US" b="0" i="0" dirty="0">
                <a:solidFill>
                  <a:srgbClr val="333333"/>
                </a:solidFill>
                <a:effectLst/>
                <a:latin typeface="Microsoft YaHei" panose="020B0503020204020204" pitchFamily="34" charset="-122"/>
                <a:ea typeface="Microsoft YaHei" panose="020B0503020204020204" pitchFamily="34" charset="-122"/>
              </a:rPr>
              <a:t>汤姆在雨后看到了美丽的彩虹，但它很快就消失了。彩虹是短暂的，可以在几分钟内消失。</a:t>
            </a:r>
          </a:p>
        </p:txBody>
      </p:sp>
    </p:spTree>
    <p:extLst>
      <p:ext uri="{BB962C8B-B14F-4D97-AF65-F5344CB8AC3E}">
        <p14:creationId xmlns:p14="http://schemas.microsoft.com/office/powerpoint/2010/main" val="7168150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挑战一 </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个你不熟悉或者不认识的英语词汇，首先使用英文字典，查出这些词汇的意思；然后使用大语言模型，将它当成一个英语老师，针对每个词汇向它提出至少两个问题，来帮助你理解这个词汇</a:t>
            </a:r>
            <a:br>
              <a:rPr lang="en-US" altLang="zh-CN" sz="1800" dirty="0">
                <a:latin typeface="+mn-ea"/>
                <a:ea typeface="+mn-ea"/>
              </a:rPr>
            </a:br>
            <a:br>
              <a:rPr lang="en-US" altLang="zh-CN" sz="1800" dirty="0">
                <a:latin typeface="+mn-ea"/>
                <a:ea typeface="+mn-ea"/>
              </a:rPr>
            </a:br>
            <a:r>
              <a:rPr lang="zh-CN" altLang="en-US" sz="3600" dirty="0">
                <a:latin typeface="+mn-ea"/>
                <a:ea typeface="+mn-ea"/>
              </a:rPr>
              <a:t>单词</a:t>
            </a:r>
            <a:r>
              <a:rPr lang="en-US" altLang="zh-CN" sz="3600" dirty="0">
                <a:latin typeface="+mn-ea"/>
                <a:ea typeface="+mn-ea"/>
              </a:rPr>
              <a:t>4</a:t>
            </a:r>
            <a:r>
              <a:rPr lang="zh-CN" altLang="en-US" sz="3600" dirty="0">
                <a:latin typeface="+mn-ea"/>
                <a:ea typeface="+mn-ea"/>
              </a:rPr>
              <a:t>：</a:t>
            </a:r>
            <a:r>
              <a:rPr lang="en-US" altLang="zh-CN" sz="3600" cap="none" dirty="0">
                <a:latin typeface="+mn-ea"/>
                <a:ea typeface="+mn-ea"/>
              </a:rPr>
              <a:t>Petrichor</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英文字典（百度翻译）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5"/>
            <a:ext cx="2850489" cy="2842502"/>
          </a:xfrm>
        </p:spPr>
        <p:txBody>
          <a:bodyPr>
            <a:normAutofit fontScale="85000" lnSpcReduction="20000"/>
          </a:bodyPr>
          <a:lstStyle/>
          <a:p>
            <a:r>
              <a:rPr lang="en-US" altLang="zh-CN" dirty="0"/>
              <a:t>Petrichor  </a:t>
            </a:r>
          </a:p>
          <a:p>
            <a:r>
              <a:rPr lang="en-US" altLang="zh-CN" sz="1800" kern="100" dirty="0">
                <a:effectLst/>
                <a:latin typeface="微软雅黑" panose="020B0503020204020204" pitchFamily="34" charset="-122"/>
                <a:cs typeface="Times New Roman" panose="02020603050405020304" pitchFamily="18" charset="0"/>
              </a:rPr>
              <a:t>/ˈ</a:t>
            </a:r>
            <a:r>
              <a:rPr lang="en-US" altLang="zh-CN" sz="1800" kern="100" dirty="0" err="1">
                <a:effectLst/>
                <a:latin typeface="微软雅黑" panose="020B0503020204020204" pitchFamily="34" charset="-122"/>
                <a:cs typeface="Times New Roman" panose="02020603050405020304" pitchFamily="18" charset="0"/>
              </a:rPr>
              <a:t>petrikə</a:t>
            </a:r>
            <a:r>
              <a:rPr lang="en-US" altLang="zh-CN" sz="1800" kern="100" dirty="0">
                <a:effectLst/>
                <a:latin typeface="微软雅黑" panose="020B0503020204020204" pitchFamily="34" charset="-122"/>
                <a:cs typeface="Times New Roman" panose="02020603050405020304" pitchFamily="18" charset="0"/>
              </a:rPr>
              <a:t>/</a:t>
            </a:r>
          </a:p>
          <a:p>
            <a:r>
              <a:rPr lang="en-US" altLang="zh-CN" sz="1800" kern="100" dirty="0">
                <a:effectLst/>
                <a:latin typeface="微软雅黑" panose="020B0503020204020204" pitchFamily="34" charset="-122"/>
                <a:cs typeface="Times New Roman" panose="02020603050405020304" pitchFamily="18" charset="0"/>
              </a:rPr>
              <a:t>n.</a:t>
            </a:r>
          </a:p>
          <a:p>
            <a:r>
              <a:rPr lang="zh-CN" altLang="en-US" sz="1800" kern="100" dirty="0">
                <a:effectLst/>
                <a:latin typeface="微软雅黑" panose="020B0503020204020204" pitchFamily="34" charset="-122"/>
                <a:cs typeface="Times New Roman" panose="02020603050405020304" pitchFamily="18" charset="0"/>
              </a:rPr>
              <a:t>潮土油</a:t>
            </a: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3616037" y="2470609"/>
            <a:ext cx="8051486" cy="3273486"/>
          </a:xfrm>
        </p:spPr>
        <p:txBody>
          <a:bodyPr>
            <a:normAutofit fontScale="85000" lnSpcReduction="20000"/>
          </a:bodyPr>
          <a:lstStyle/>
          <a:p>
            <a:pPr algn="l"/>
            <a:r>
              <a:rPr lang="en-US" altLang="zh-CN" b="1" i="0" dirty="0">
                <a:solidFill>
                  <a:srgbClr val="333333"/>
                </a:solidFill>
                <a:effectLst/>
                <a:latin typeface="Microsoft YaHei" panose="020B0503020204020204" pitchFamily="34" charset="-122"/>
                <a:ea typeface="Microsoft YaHei" panose="020B0503020204020204" pitchFamily="34" charset="-122"/>
              </a:rPr>
              <a:t>You: </a:t>
            </a:r>
          </a:p>
          <a:p>
            <a:pPr algn="l"/>
            <a:r>
              <a:rPr lang="en-US" altLang="zh-CN" b="1" i="0" dirty="0">
                <a:solidFill>
                  <a:srgbClr val="333333"/>
                </a:solidFill>
                <a:effectLst/>
                <a:latin typeface="Microsoft YaHei" panose="020B0503020204020204" pitchFamily="34" charset="-122"/>
                <a:ea typeface="Microsoft YaHei" panose="020B0503020204020204" pitchFamily="34" charset="-122"/>
              </a:rPr>
              <a:t>Petrichor</a:t>
            </a:r>
            <a:r>
              <a:rPr lang="zh-CN" altLang="en-US" b="1" i="0" dirty="0">
                <a:solidFill>
                  <a:srgbClr val="333333"/>
                </a:solidFill>
                <a:effectLst/>
                <a:latin typeface="Microsoft YaHei" panose="020B0503020204020204" pitchFamily="34" charset="-122"/>
                <a:ea typeface="Microsoft YaHei" panose="020B0503020204020204" pitchFamily="34" charset="-122"/>
              </a:rPr>
              <a:t>， </a:t>
            </a:r>
            <a:r>
              <a:rPr lang="en-US" altLang="zh-CN" b="1" i="0" dirty="0">
                <a:solidFill>
                  <a:srgbClr val="333333"/>
                </a:solidFill>
                <a:effectLst/>
                <a:latin typeface="Microsoft YaHei" panose="020B0503020204020204" pitchFamily="34" charset="-122"/>
                <a:ea typeface="Microsoft YaHei" panose="020B0503020204020204" pitchFamily="34" charset="-122"/>
              </a:rPr>
              <a:t>1</a:t>
            </a:r>
            <a:r>
              <a:rPr lang="zh-CN" altLang="en-US" b="1" i="0" dirty="0">
                <a:solidFill>
                  <a:srgbClr val="333333"/>
                </a:solidFill>
                <a:effectLst/>
                <a:latin typeface="Microsoft YaHei" panose="020B0503020204020204" pitchFamily="34" charset="-122"/>
                <a:ea typeface="Microsoft YaHei" panose="020B0503020204020204" pitchFamily="34" charset="-122"/>
              </a:rPr>
              <a:t>、请详细解释它的中文意思，并举一个小学生可以理解的例子。</a:t>
            </a:r>
            <a:endParaRPr lang="en-US" altLang="zh-CN" b="1"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b="1" i="0" dirty="0">
                <a:solidFill>
                  <a:srgbClr val="333333"/>
                </a:solidFill>
                <a:effectLst/>
                <a:latin typeface="Microsoft YaHei" panose="020B0503020204020204" pitchFamily="34" charset="-122"/>
                <a:ea typeface="Microsoft YaHei" panose="020B0503020204020204" pitchFamily="34" charset="-122"/>
              </a:rPr>
              <a:t>                    2</a:t>
            </a:r>
            <a:r>
              <a:rPr lang="zh-CN" altLang="en-US" b="1" i="0" dirty="0">
                <a:solidFill>
                  <a:srgbClr val="333333"/>
                </a:solidFill>
                <a:effectLst/>
                <a:latin typeface="Microsoft YaHei" panose="020B0503020204020204" pitchFamily="34" charset="-122"/>
                <a:ea typeface="Microsoft YaHei" panose="020B0503020204020204" pitchFamily="34" charset="-122"/>
              </a:rPr>
              <a:t>、用它造一个英文句子，用中文翻译，要适合小学生能理解的场景。</a:t>
            </a:r>
          </a:p>
          <a:p>
            <a:pPr algn="l"/>
            <a:r>
              <a:rPr lang="en-US" altLang="zh-CN"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1" i="0" dirty="0">
                <a:solidFill>
                  <a:srgbClr val="333333"/>
                </a:solidFill>
                <a:effectLst/>
                <a:latin typeface="Microsoft YaHei" panose="020B0503020204020204" pitchFamily="34" charset="-122"/>
                <a:ea typeface="Microsoft YaHei" panose="020B0503020204020204" pitchFamily="34" charset="-122"/>
              </a:rPr>
              <a:t>: </a:t>
            </a:r>
          </a:p>
          <a:p>
            <a:pPr algn="l"/>
            <a:r>
              <a:rPr lang="en-US" altLang="zh-CN" b="1" i="0" dirty="0">
                <a:solidFill>
                  <a:srgbClr val="333333"/>
                </a:solidFill>
                <a:effectLst/>
                <a:latin typeface="Microsoft YaHei" panose="020B0503020204020204" pitchFamily="34" charset="-122"/>
                <a:ea typeface="Microsoft YaHei" panose="020B0503020204020204" pitchFamily="34" charset="-122"/>
              </a:rPr>
              <a:t>1</a:t>
            </a:r>
            <a:r>
              <a:rPr lang="zh-CN" altLang="en-US" b="1" i="0" dirty="0">
                <a:solidFill>
                  <a:srgbClr val="333333"/>
                </a:solidFill>
                <a:effectLst/>
                <a:latin typeface="Microsoft YaHei" panose="020B0503020204020204" pitchFamily="34" charset="-122"/>
                <a:ea typeface="Microsoft YaHei" panose="020B0503020204020204" pitchFamily="34" charset="-122"/>
              </a:rPr>
              <a:t>、</a:t>
            </a:r>
            <a:r>
              <a:rPr lang="en-US" altLang="zh-CN" b="1" i="0" dirty="0">
                <a:solidFill>
                  <a:srgbClr val="333333"/>
                </a:solidFill>
                <a:effectLst/>
                <a:latin typeface="Microsoft YaHei" panose="020B0503020204020204" pitchFamily="34" charset="-122"/>
                <a:ea typeface="Microsoft YaHei" panose="020B0503020204020204" pitchFamily="34" charset="-122"/>
              </a:rPr>
              <a:t>Petrichor </a:t>
            </a:r>
            <a:r>
              <a:rPr lang="zh-CN" altLang="en-US" b="1" i="0" dirty="0">
                <a:solidFill>
                  <a:srgbClr val="333333"/>
                </a:solidFill>
                <a:effectLst/>
                <a:latin typeface="Microsoft YaHei" panose="020B0503020204020204" pitchFamily="34" charset="-122"/>
                <a:ea typeface="Microsoft YaHei" panose="020B0503020204020204" pitchFamily="34" charset="-122"/>
              </a:rPr>
              <a:t>是一个名词，指下过雨后土壤上散发出来的令人愉悦的气味。这种气味是由雨水和土壤中的化学物质相互作用所产生的清新芳香。</a:t>
            </a:r>
          </a:p>
          <a:p>
            <a:pPr algn="l"/>
            <a:r>
              <a:rPr lang="en-US" altLang="zh-CN" b="1" i="0" dirty="0">
                <a:solidFill>
                  <a:srgbClr val="333333"/>
                </a:solidFill>
                <a:effectLst/>
                <a:latin typeface="Microsoft YaHei" panose="020B0503020204020204" pitchFamily="34" charset="-122"/>
                <a:ea typeface="Microsoft YaHei" panose="020B0503020204020204" pitchFamily="34" charset="-122"/>
              </a:rPr>
              <a:t>2</a:t>
            </a:r>
            <a:r>
              <a:rPr lang="zh-CN" altLang="en-US" b="1" i="0" dirty="0">
                <a:solidFill>
                  <a:srgbClr val="333333"/>
                </a:solidFill>
                <a:effectLst/>
                <a:latin typeface="Microsoft YaHei" panose="020B0503020204020204" pitchFamily="34" charset="-122"/>
                <a:ea typeface="Microsoft YaHei" panose="020B0503020204020204" pitchFamily="34" charset="-122"/>
              </a:rPr>
              <a:t>、例子：小明在雨后的早晨走出家门，闻到了一股清新的气味，原来是周围弥漫着</a:t>
            </a:r>
            <a:r>
              <a:rPr lang="en-US" altLang="zh-CN" b="1" i="0" dirty="0">
                <a:solidFill>
                  <a:srgbClr val="333333"/>
                </a:solidFill>
                <a:effectLst/>
                <a:latin typeface="Microsoft YaHei" panose="020B0503020204020204" pitchFamily="34" charset="-122"/>
                <a:ea typeface="Microsoft YaHei" panose="020B0503020204020204" pitchFamily="34" charset="-122"/>
              </a:rPr>
              <a:t>Petrichor</a:t>
            </a:r>
            <a:r>
              <a:rPr lang="zh-CN" altLang="en-US" b="1" i="0" dirty="0">
                <a:solidFill>
                  <a:srgbClr val="333333"/>
                </a:solidFill>
                <a:effectLst/>
                <a:latin typeface="Microsoft YaHei" panose="020B0503020204020204" pitchFamily="34" charset="-122"/>
                <a:ea typeface="Microsoft YaHei" panose="020B0503020204020204" pitchFamily="34" charset="-122"/>
              </a:rPr>
              <a:t>，让他感到十分舒适。</a:t>
            </a:r>
            <a:r>
              <a:rPr lang="en-US" altLang="zh-CN" b="1" i="0" dirty="0">
                <a:solidFill>
                  <a:srgbClr val="333333"/>
                </a:solidFill>
                <a:effectLst/>
                <a:latin typeface="Microsoft YaHei" panose="020B0503020204020204" pitchFamily="34" charset="-122"/>
                <a:ea typeface="Microsoft YaHei" panose="020B0503020204020204" pitchFamily="34" charset="-122"/>
              </a:rPr>
              <a:t>Petrichor </a:t>
            </a:r>
            <a:r>
              <a:rPr lang="zh-CN" altLang="en-US" b="1" i="0" dirty="0">
                <a:solidFill>
                  <a:srgbClr val="333333"/>
                </a:solidFill>
                <a:effectLst/>
                <a:latin typeface="Microsoft YaHei" panose="020B0503020204020204" pitchFamily="34" charset="-122"/>
                <a:ea typeface="Microsoft YaHei" panose="020B0503020204020204" pitchFamily="34" charset="-122"/>
              </a:rPr>
              <a:t>让人感到家的温暖和舒适。</a:t>
            </a:r>
          </a:p>
          <a:p>
            <a:pPr algn="l"/>
            <a:r>
              <a:rPr lang="en-US" altLang="zh-CN" b="1" i="0" dirty="0">
                <a:solidFill>
                  <a:srgbClr val="333333"/>
                </a:solidFill>
                <a:effectLst/>
                <a:latin typeface="Microsoft YaHei" panose="020B0503020204020204" pitchFamily="34" charset="-122"/>
                <a:ea typeface="Microsoft YaHei" panose="020B0503020204020204" pitchFamily="34" charset="-122"/>
              </a:rPr>
              <a:t>After the rain stopped, Tina went outside and took a deep breath, inhaling the pleasant petrichor scent rising from the damp earth.</a:t>
            </a:r>
          </a:p>
          <a:p>
            <a:pPr algn="l"/>
            <a:r>
              <a:rPr lang="en-US" altLang="zh-CN" b="1" i="0" dirty="0">
                <a:solidFill>
                  <a:srgbClr val="333333"/>
                </a:solidFill>
                <a:effectLst/>
                <a:latin typeface="Microsoft YaHei" panose="020B0503020204020204" pitchFamily="34" charset="-122"/>
                <a:ea typeface="Microsoft YaHei" panose="020B0503020204020204" pitchFamily="34" charset="-122"/>
              </a:rPr>
              <a:t> </a:t>
            </a:r>
            <a:r>
              <a:rPr lang="zh-CN" altLang="en-US" b="1" i="0" dirty="0">
                <a:solidFill>
                  <a:srgbClr val="333333"/>
                </a:solidFill>
                <a:effectLst/>
                <a:latin typeface="Microsoft YaHei" panose="020B0503020204020204" pitchFamily="34" charset="-122"/>
                <a:ea typeface="Microsoft YaHei" panose="020B0503020204020204" pitchFamily="34" charset="-122"/>
              </a:rPr>
              <a:t>雨停了后，蒂娜走到户外深深地呼吸，吸入了从湿润的大地上升起的愉悦的</a:t>
            </a:r>
            <a:r>
              <a:rPr lang="en-US" altLang="zh-CN" b="1" i="0" dirty="0">
                <a:solidFill>
                  <a:srgbClr val="333333"/>
                </a:solidFill>
                <a:effectLst/>
                <a:latin typeface="Microsoft YaHei" panose="020B0503020204020204" pitchFamily="34" charset="-122"/>
                <a:ea typeface="Microsoft YaHei" panose="020B0503020204020204" pitchFamily="34" charset="-122"/>
              </a:rPr>
              <a:t>Petrichor</a:t>
            </a:r>
            <a:r>
              <a:rPr lang="zh-CN" altLang="en-US" b="1" i="0" dirty="0">
                <a:solidFill>
                  <a:srgbClr val="333333"/>
                </a:solidFill>
                <a:effectLst/>
                <a:latin typeface="Microsoft YaHei" panose="020B0503020204020204" pitchFamily="34" charset="-122"/>
                <a:ea typeface="Microsoft YaHei" panose="020B0503020204020204" pitchFamily="34" charset="-122"/>
              </a:rPr>
              <a:t>香气。</a:t>
            </a:r>
            <a:endParaRPr lang="zh-CN" altLang="en-US" b="0" i="0" dirty="0">
              <a:solidFill>
                <a:srgbClr val="333333"/>
              </a:solidFill>
              <a:effectLst/>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8127972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挑战一 </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个你不熟悉或者不认识的英语词汇，首先使用英文字典，查出这些词汇的意思；然后使用大语言模型，将它当成一个英语老师，针对每个词汇向它提出至少两个问题，来帮助你理解这个词汇</a:t>
            </a:r>
            <a:br>
              <a:rPr lang="en-US" altLang="zh-CN" sz="1800" dirty="0">
                <a:latin typeface="+mn-ea"/>
                <a:ea typeface="+mn-ea"/>
              </a:rPr>
            </a:br>
            <a:br>
              <a:rPr lang="en-US" altLang="zh-CN" sz="1800" dirty="0">
                <a:latin typeface="+mn-ea"/>
                <a:ea typeface="+mn-ea"/>
              </a:rPr>
            </a:br>
            <a:r>
              <a:rPr lang="zh-CN" altLang="en-US" sz="3600" dirty="0">
                <a:latin typeface="+mn-ea"/>
                <a:ea typeface="+mn-ea"/>
              </a:rPr>
              <a:t>单词</a:t>
            </a:r>
            <a:r>
              <a:rPr lang="en-US" altLang="zh-CN" sz="3600" dirty="0">
                <a:latin typeface="+mn-ea"/>
                <a:ea typeface="+mn-ea"/>
              </a:rPr>
              <a:t>5</a:t>
            </a:r>
            <a:r>
              <a:rPr lang="zh-CN" altLang="en-US" sz="3600" dirty="0">
                <a:latin typeface="+mn-ea"/>
                <a:ea typeface="+mn-ea"/>
              </a:rPr>
              <a:t>：</a:t>
            </a:r>
            <a:r>
              <a:rPr lang="en-US" altLang="zh-CN" sz="3600" cap="none" dirty="0">
                <a:latin typeface="+mn-ea"/>
                <a:ea typeface="+mn-ea"/>
              </a:rPr>
              <a:t>Limerence</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英文字典（百度翻译）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4"/>
            <a:ext cx="2850489" cy="2993179"/>
          </a:xfrm>
        </p:spPr>
        <p:txBody>
          <a:bodyPr>
            <a:normAutofit fontScale="77500" lnSpcReduction="20000"/>
          </a:bodyPr>
          <a:lstStyle/>
          <a:p>
            <a:endParaRPr lang="en-US" altLang="zh-CN" dirty="0"/>
          </a:p>
          <a:p>
            <a:pPr algn="just"/>
            <a:r>
              <a:rPr lang="en-US" altLang="zh-CN" sz="1800" kern="100" dirty="0">
                <a:effectLst/>
                <a:latin typeface="Calibri" panose="020F0502020204030204" pitchFamily="34" charset="0"/>
                <a:ea typeface="微软雅黑" panose="020B0503020204020204" pitchFamily="34" charset="-122"/>
                <a:cs typeface="Times New Roman" panose="02020603050405020304" pitchFamily="18" charset="0"/>
              </a:rPr>
              <a:t>Limerence</a:t>
            </a:r>
          </a:p>
          <a:p>
            <a:pPr algn="just"/>
            <a:r>
              <a:rPr lang="zh-CN" altLang="zh-CN" sz="1800" kern="100" dirty="0">
                <a:effectLst/>
                <a:latin typeface="Calibri" panose="020F0502020204030204" pitchFamily="34" charset="0"/>
                <a:ea typeface="微软雅黑" panose="020B0503020204020204" pitchFamily="34" charset="-122"/>
                <a:cs typeface="Times New Roman" panose="02020603050405020304" pitchFamily="18" charset="0"/>
              </a:rPr>
              <a:t>网络</a:t>
            </a:r>
            <a:endParaRPr lang="zh-CN" altLang="zh-CN" sz="1800" kern="100" dirty="0">
              <a:effectLst/>
              <a:latin typeface="Calibri" panose="020F0502020204030204" pitchFamily="34" charset="0"/>
              <a:ea typeface="宋体" panose="02010600030101010101" pitchFamily="2" charset="-122"/>
              <a:cs typeface="Times New Roman" panose="02020603050405020304" pitchFamily="18" charset="0"/>
            </a:endParaRPr>
          </a:p>
          <a:p>
            <a:r>
              <a:rPr lang="zh-CN" altLang="zh-CN" sz="1800" kern="100" dirty="0">
                <a:effectLst/>
                <a:ea typeface="微软雅黑" panose="020B0503020204020204" pitchFamily="34" charset="-122"/>
                <a:cs typeface="Times New Roman" panose="02020603050405020304" pitchFamily="18" charset="0"/>
              </a:rPr>
              <a:t>迷恋；深恋感；狂热的求偶心态</a:t>
            </a:r>
            <a:endParaRPr lang="zh-CN" altLang="en-US" sz="1800" kern="100" dirty="0">
              <a:effectLst/>
              <a:latin typeface="微软雅黑" panose="020B0503020204020204" pitchFamily="34" charset="-122"/>
              <a:cs typeface="Times New Roman" panose="02020603050405020304" pitchFamily="18" charset="0"/>
            </a:endParaRP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3616037" y="2470609"/>
            <a:ext cx="8051486" cy="3273486"/>
          </a:xfrm>
        </p:spPr>
        <p:txBody>
          <a:bodyPr>
            <a:normAutofit fontScale="77500" lnSpcReduction="20000"/>
          </a:bodyPr>
          <a:lstStyle/>
          <a:p>
            <a:pPr algn="l"/>
            <a:r>
              <a:rPr lang="en-US" altLang="zh-CN" b="1" i="0" dirty="0">
                <a:solidFill>
                  <a:srgbClr val="333333"/>
                </a:solidFill>
                <a:effectLst/>
                <a:latin typeface="Microsoft YaHei" panose="020B0503020204020204" pitchFamily="34" charset="-122"/>
                <a:ea typeface="Microsoft YaHei" panose="020B0503020204020204" pitchFamily="34" charset="-122"/>
              </a:rPr>
              <a:t> Limerence</a:t>
            </a:r>
            <a:r>
              <a:rPr lang="zh-CN" altLang="en-US" b="1" i="0" dirty="0">
                <a:solidFill>
                  <a:srgbClr val="333333"/>
                </a:solidFill>
                <a:effectLst/>
                <a:latin typeface="Microsoft YaHei" panose="020B0503020204020204" pitchFamily="34" charset="-122"/>
                <a:ea typeface="Microsoft YaHei" panose="020B0503020204020204" pitchFamily="34" charset="-122"/>
              </a:rPr>
              <a:t>，</a:t>
            </a:r>
            <a:r>
              <a:rPr lang="en-US" altLang="zh-CN" b="1" i="0" dirty="0">
                <a:solidFill>
                  <a:srgbClr val="333333"/>
                </a:solidFill>
                <a:effectLst/>
                <a:latin typeface="Microsoft YaHei" panose="020B0503020204020204" pitchFamily="34" charset="-122"/>
                <a:ea typeface="Microsoft YaHei" panose="020B0503020204020204" pitchFamily="34" charset="-122"/>
              </a:rPr>
              <a:t>1</a:t>
            </a:r>
            <a:r>
              <a:rPr lang="zh-CN" altLang="en-US" b="1" i="0" dirty="0">
                <a:solidFill>
                  <a:srgbClr val="333333"/>
                </a:solidFill>
                <a:effectLst/>
                <a:latin typeface="Microsoft YaHei" panose="020B0503020204020204" pitchFamily="34" charset="-122"/>
                <a:ea typeface="Microsoft YaHei" panose="020B0503020204020204" pitchFamily="34" charset="-122"/>
              </a:rPr>
              <a:t>、请详细解释它的中文意思，并举一个小学生可以理解的例子。</a:t>
            </a:r>
          </a:p>
          <a:p>
            <a:pPr algn="l"/>
            <a:r>
              <a:rPr lang="en-US" altLang="zh-CN" b="1" i="0" dirty="0">
                <a:solidFill>
                  <a:srgbClr val="333333"/>
                </a:solidFill>
                <a:effectLst/>
                <a:latin typeface="Microsoft YaHei" panose="020B0503020204020204" pitchFamily="34" charset="-122"/>
                <a:ea typeface="Microsoft YaHei" panose="020B0503020204020204" pitchFamily="34" charset="-122"/>
              </a:rPr>
              <a:t>                      2</a:t>
            </a:r>
            <a:r>
              <a:rPr lang="zh-CN" altLang="en-US" b="1" i="0" dirty="0">
                <a:solidFill>
                  <a:srgbClr val="333333"/>
                </a:solidFill>
                <a:effectLst/>
                <a:latin typeface="Microsoft YaHei" panose="020B0503020204020204" pitchFamily="34" charset="-122"/>
                <a:ea typeface="Microsoft YaHei" panose="020B0503020204020204" pitchFamily="34" charset="-122"/>
              </a:rPr>
              <a:t>、用它造一个英文句子，用中文翻译，要适合小学生能理解的场景。</a:t>
            </a:r>
          </a:p>
          <a:p>
            <a:pPr algn="l"/>
            <a:r>
              <a:rPr lang="en-US" altLang="zh-CN"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1" i="0" dirty="0">
                <a:solidFill>
                  <a:srgbClr val="333333"/>
                </a:solidFill>
                <a:effectLst/>
                <a:latin typeface="Microsoft YaHei" panose="020B0503020204020204" pitchFamily="34" charset="-122"/>
                <a:ea typeface="Microsoft YaHei" panose="020B0503020204020204" pitchFamily="34" charset="-122"/>
              </a:rPr>
              <a:t>: </a:t>
            </a:r>
          </a:p>
          <a:p>
            <a:pPr algn="l"/>
            <a:r>
              <a:rPr lang="en-US" altLang="zh-CN" b="1" i="0" dirty="0">
                <a:solidFill>
                  <a:srgbClr val="333333"/>
                </a:solidFill>
                <a:effectLst/>
                <a:latin typeface="Microsoft YaHei" panose="020B0503020204020204" pitchFamily="34" charset="-122"/>
                <a:ea typeface="Microsoft YaHei" panose="020B0503020204020204" pitchFamily="34" charset="-122"/>
              </a:rPr>
              <a:t>1</a:t>
            </a:r>
            <a:r>
              <a:rPr lang="zh-CN" altLang="en-US" b="1" i="0" dirty="0">
                <a:solidFill>
                  <a:srgbClr val="333333"/>
                </a:solidFill>
                <a:effectLst/>
                <a:latin typeface="Microsoft YaHei" panose="020B0503020204020204" pitchFamily="34" charset="-122"/>
                <a:ea typeface="Microsoft YaHei" panose="020B0503020204020204" pitchFamily="34" charset="-122"/>
              </a:rPr>
              <a:t>、</a:t>
            </a:r>
            <a:r>
              <a:rPr lang="en-US" altLang="zh-CN" b="1" i="0" dirty="0">
                <a:solidFill>
                  <a:srgbClr val="333333"/>
                </a:solidFill>
                <a:effectLst/>
                <a:latin typeface="Microsoft YaHei" panose="020B0503020204020204" pitchFamily="34" charset="-122"/>
                <a:ea typeface="Microsoft YaHei" panose="020B0503020204020204" pitchFamily="34" charset="-122"/>
              </a:rPr>
              <a:t>Limerence</a:t>
            </a:r>
            <a:r>
              <a:rPr lang="zh-CN" altLang="en-US" b="1" i="0" dirty="0">
                <a:solidFill>
                  <a:srgbClr val="333333"/>
                </a:solidFill>
                <a:effectLst/>
                <a:latin typeface="Microsoft YaHei" panose="020B0503020204020204" pitchFamily="34" charset="-122"/>
                <a:ea typeface="Microsoft YaHei" panose="020B0503020204020204" pitchFamily="34" charset="-122"/>
              </a:rPr>
              <a:t>是一种热烈的爱情感情，通常指对某人的强烈迷恋和痴迷。比如一个人对另一个人有种非常强烈的爱和渴望，而且很容易产生幻想和想念的感觉，那就可以说是处于</a:t>
            </a:r>
            <a:r>
              <a:rPr lang="en-US" altLang="zh-CN" b="1" i="0" dirty="0">
                <a:solidFill>
                  <a:srgbClr val="333333"/>
                </a:solidFill>
                <a:effectLst/>
                <a:latin typeface="Microsoft YaHei" panose="020B0503020204020204" pitchFamily="34" charset="-122"/>
                <a:ea typeface="Microsoft YaHei" panose="020B0503020204020204" pitchFamily="34" charset="-122"/>
              </a:rPr>
              <a:t>limerence</a:t>
            </a:r>
            <a:r>
              <a:rPr lang="zh-CN" altLang="en-US" b="1" i="0" dirty="0">
                <a:solidFill>
                  <a:srgbClr val="333333"/>
                </a:solidFill>
                <a:effectLst/>
                <a:latin typeface="Microsoft YaHei" panose="020B0503020204020204" pitchFamily="34" charset="-122"/>
                <a:ea typeface="Microsoft YaHei" panose="020B0503020204020204" pitchFamily="34" charset="-122"/>
              </a:rPr>
              <a:t>状态。</a:t>
            </a:r>
          </a:p>
          <a:p>
            <a:pPr algn="l"/>
            <a:r>
              <a:rPr lang="zh-CN" altLang="en-US" b="1" i="0" dirty="0">
                <a:solidFill>
                  <a:srgbClr val="333333"/>
                </a:solidFill>
                <a:effectLst/>
                <a:latin typeface="Microsoft YaHei" panose="020B0503020204020204" pitchFamily="34" charset="-122"/>
                <a:ea typeface="Microsoft YaHei" panose="020B0503020204020204" pitchFamily="34" charset="-122"/>
              </a:rPr>
              <a:t>举个小学生可以理解的例子：小明对班上的同学小红一见钟情，他经常想着小红，对她格外亲近，每天都盼望着和她在一起。他甚至在想象中和小红结婚生子呢，这就是小明处于</a:t>
            </a:r>
            <a:r>
              <a:rPr lang="en-US" altLang="zh-CN" b="1" i="0" dirty="0">
                <a:solidFill>
                  <a:srgbClr val="333333"/>
                </a:solidFill>
                <a:effectLst/>
                <a:latin typeface="Microsoft YaHei" panose="020B0503020204020204" pitchFamily="34" charset="-122"/>
                <a:ea typeface="Microsoft YaHei" panose="020B0503020204020204" pitchFamily="34" charset="-122"/>
              </a:rPr>
              <a:t>limerence</a:t>
            </a:r>
            <a:r>
              <a:rPr lang="zh-CN" altLang="en-US" b="1" i="0" dirty="0">
                <a:solidFill>
                  <a:srgbClr val="333333"/>
                </a:solidFill>
                <a:effectLst/>
                <a:latin typeface="Microsoft YaHei" panose="020B0503020204020204" pitchFamily="34" charset="-122"/>
                <a:ea typeface="Microsoft YaHei" panose="020B0503020204020204" pitchFamily="34" charset="-122"/>
              </a:rPr>
              <a:t>状态。</a:t>
            </a:r>
          </a:p>
          <a:p>
            <a:pPr algn="l"/>
            <a:endParaRPr lang="zh-CN" altLang="en-US" b="1"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b="1" i="0" dirty="0">
                <a:solidFill>
                  <a:srgbClr val="333333"/>
                </a:solidFill>
                <a:effectLst/>
                <a:latin typeface="Microsoft YaHei" panose="020B0503020204020204" pitchFamily="34" charset="-122"/>
                <a:ea typeface="Microsoft YaHei" panose="020B0503020204020204" pitchFamily="34" charset="-122"/>
              </a:rPr>
              <a:t>2</a:t>
            </a:r>
            <a:r>
              <a:rPr lang="zh-CN" altLang="en-US" b="1" i="0" dirty="0">
                <a:solidFill>
                  <a:srgbClr val="333333"/>
                </a:solidFill>
                <a:effectLst/>
                <a:latin typeface="Microsoft YaHei" panose="020B0503020204020204" pitchFamily="34" charset="-122"/>
                <a:ea typeface="Microsoft YaHei" panose="020B0503020204020204" pitchFamily="34" charset="-122"/>
              </a:rPr>
              <a:t>、</a:t>
            </a:r>
            <a:r>
              <a:rPr lang="en-US" altLang="zh-CN" b="1" i="0" dirty="0">
                <a:solidFill>
                  <a:srgbClr val="333333"/>
                </a:solidFill>
                <a:effectLst/>
                <a:latin typeface="Microsoft YaHei" panose="020B0503020204020204" pitchFamily="34" charset="-122"/>
                <a:ea typeface="Microsoft YaHei" panose="020B0503020204020204" pitchFamily="34" charset="-122"/>
              </a:rPr>
              <a:t>Sentence: Tommy is experiencing limerence towards his classmate Cindy, he always hopes to sit next to her and share his snacks with her.</a:t>
            </a:r>
          </a:p>
          <a:p>
            <a:pPr algn="l"/>
            <a:r>
              <a:rPr lang="zh-CN" altLang="en-US" b="1" i="0" dirty="0">
                <a:solidFill>
                  <a:srgbClr val="333333"/>
                </a:solidFill>
                <a:effectLst/>
                <a:latin typeface="Microsoft YaHei" panose="020B0503020204020204" pitchFamily="34" charset="-122"/>
                <a:ea typeface="Microsoft YaHei" panose="020B0503020204020204" pitchFamily="34" charset="-122"/>
              </a:rPr>
              <a:t>中文翻译：汤米对他的同学辛迪产生了热烈的爱恋感情，他经常盼望坐在她旁边，并和她分享自己的零食。</a:t>
            </a:r>
            <a:endParaRPr lang="zh-CN" altLang="en-US" b="0" i="0" dirty="0">
              <a:solidFill>
                <a:srgbClr val="333333"/>
              </a:solidFill>
              <a:effectLst/>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3350804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挑战一 </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个你不熟悉或者不认识的英语词汇，首先使用英文字典，查出这些词汇的意思；然后使用大语言模型，将它当成一个英语老师，针对每个词汇向它提出至少两个问题，来帮助你理解这个词汇</a:t>
            </a:r>
            <a:br>
              <a:rPr lang="en-US" altLang="zh-CN" sz="1800" dirty="0">
                <a:latin typeface="+mn-ea"/>
                <a:ea typeface="+mn-ea"/>
              </a:rPr>
            </a:br>
            <a:br>
              <a:rPr lang="en-US" altLang="zh-CN" sz="1800" dirty="0">
                <a:latin typeface="+mn-ea"/>
                <a:ea typeface="+mn-ea"/>
              </a:rPr>
            </a:br>
            <a:r>
              <a:rPr lang="zh-CN" altLang="en-US" sz="3600" dirty="0">
                <a:latin typeface="+mn-ea"/>
                <a:ea typeface="+mn-ea"/>
              </a:rPr>
              <a:t>单词</a:t>
            </a:r>
            <a:r>
              <a:rPr lang="en-US" altLang="zh-CN" sz="3600" dirty="0">
                <a:latin typeface="+mn-ea"/>
                <a:ea typeface="+mn-ea"/>
              </a:rPr>
              <a:t>6</a:t>
            </a:r>
            <a:r>
              <a:rPr lang="zh-CN" altLang="en-US" sz="3600" dirty="0">
                <a:latin typeface="+mn-ea"/>
                <a:ea typeface="+mn-ea"/>
              </a:rPr>
              <a:t>：</a:t>
            </a:r>
            <a:r>
              <a:rPr lang="en-US" altLang="zh-CN" sz="3600" cap="none" dirty="0">
                <a:latin typeface="+mn-ea"/>
                <a:ea typeface="+mn-ea"/>
              </a:rPr>
              <a:t>Mellifluous</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英文字典（百度翻译）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4"/>
            <a:ext cx="2850489" cy="2993179"/>
          </a:xfrm>
        </p:spPr>
        <p:txBody>
          <a:bodyPr>
            <a:normAutofit fontScale="85000" lnSpcReduction="10000"/>
          </a:bodyPr>
          <a:lstStyle/>
          <a:p>
            <a:endParaRPr lang="en-US" altLang="zh-CN" b="0" i="0" dirty="0">
              <a:solidFill>
                <a:srgbClr val="FFFFFF"/>
              </a:solidFill>
              <a:effectLst/>
              <a:highlight>
                <a:srgbClr val="2E54A1"/>
              </a:highlight>
              <a:latin typeface="Helvetica Neue"/>
            </a:endParaRPr>
          </a:p>
          <a:p>
            <a:r>
              <a:rPr lang="en-US" altLang="zh-CN" sz="1800" kern="100" dirty="0">
                <a:effectLst/>
                <a:latin typeface="Calibri" panose="020F0502020204030204" pitchFamily="34" charset="0"/>
                <a:ea typeface="微软雅黑" panose="020B0503020204020204" pitchFamily="34" charset="-122"/>
                <a:cs typeface="Times New Roman" panose="02020603050405020304" pitchFamily="18" charset="0"/>
              </a:rPr>
              <a:t>Mellifluous</a:t>
            </a:r>
          </a:p>
          <a:p>
            <a:r>
              <a:rPr lang="en-US" altLang="zh-CN" sz="1800" kern="100" dirty="0">
                <a:effectLst/>
                <a:latin typeface="Calibri" panose="020F0502020204030204" pitchFamily="34" charset="0"/>
                <a:ea typeface="宋体" panose="02010600030101010101" pitchFamily="2" charset="-122"/>
                <a:cs typeface="Times New Roman" panose="02020603050405020304" pitchFamily="18" charset="0"/>
              </a:rPr>
              <a:t>/</a:t>
            </a:r>
            <a:r>
              <a:rPr lang="en-US" altLang="zh-CN" sz="1800" kern="100" dirty="0" err="1">
                <a:effectLst/>
                <a:latin typeface="Calibri" panose="020F0502020204030204" pitchFamily="34" charset="0"/>
                <a:ea typeface="宋体" panose="02010600030101010101" pitchFamily="2" charset="-122"/>
                <a:cs typeface="Times New Roman" panose="02020603050405020304" pitchFamily="18" charset="0"/>
              </a:rPr>
              <a:t>meˈlɪfluəs</a:t>
            </a:r>
            <a:r>
              <a:rPr lang="en-US" altLang="zh-CN" sz="1800" kern="100" dirty="0">
                <a:effectLst/>
                <a:latin typeface="Calibri" panose="020F0502020204030204" pitchFamily="34" charset="0"/>
                <a:ea typeface="宋体" panose="02010600030101010101" pitchFamily="2" charset="-122"/>
                <a:cs typeface="Times New Roman" panose="02020603050405020304" pitchFamily="18" charset="0"/>
              </a:rPr>
              <a:t>/</a:t>
            </a:r>
            <a:endParaRPr lang="zh-CN" altLang="zh-CN" sz="1800" kern="100" dirty="0">
              <a:effectLst/>
              <a:latin typeface="Calibri" panose="020F0502020204030204" pitchFamily="34" charset="0"/>
              <a:ea typeface="宋体" panose="02010600030101010101" pitchFamily="2" charset="-122"/>
              <a:cs typeface="Times New Roman" panose="02020603050405020304" pitchFamily="18" charset="0"/>
            </a:endParaRPr>
          </a:p>
          <a:p>
            <a:r>
              <a:rPr lang="en-US" altLang="zh-CN" sz="1800" kern="100" dirty="0">
                <a:effectLst/>
                <a:ea typeface="微软雅黑" panose="020B0503020204020204" pitchFamily="34" charset="-122"/>
                <a:cs typeface="Times New Roman" panose="02020603050405020304" pitchFamily="18" charset="0"/>
              </a:rPr>
              <a:t>adj.</a:t>
            </a:r>
            <a:r>
              <a:rPr lang="zh-CN" altLang="en-US" sz="1800" kern="100" dirty="0">
                <a:effectLst/>
                <a:ea typeface="微软雅黑" panose="020B0503020204020204" pitchFamily="34" charset="-122"/>
                <a:cs typeface="Times New Roman" panose="02020603050405020304" pitchFamily="18" charset="0"/>
              </a:rPr>
              <a:t>甜美流畅的；悦耳动听的</a:t>
            </a:r>
            <a:endParaRPr lang="zh-CN" altLang="en-US" sz="1800" kern="100" dirty="0">
              <a:effectLst/>
              <a:latin typeface="微软雅黑" panose="020B0503020204020204" pitchFamily="34" charset="-122"/>
              <a:cs typeface="Times New Roman" panose="02020603050405020304" pitchFamily="18" charset="0"/>
            </a:endParaRP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3616037" y="2470609"/>
            <a:ext cx="8051486" cy="3273486"/>
          </a:xfrm>
        </p:spPr>
        <p:txBody>
          <a:bodyPr>
            <a:normAutofit fontScale="85000" lnSpcReduction="10000"/>
          </a:bodyPr>
          <a:lstStyle/>
          <a:p>
            <a:pPr algn="l"/>
            <a:r>
              <a:rPr lang="en-US" altLang="zh-CN" b="1" i="0" dirty="0">
                <a:solidFill>
                  <a:srgbClr val="333333"/>
                </a:solidFill>
                <a:effectLst/>
                <a:latin typeface="Microsoft YaHei" panose="020B0503020204020204" pitchFamily="34" charset="-122"/>
                <a:ea typeface="Microsoft YaHei" panose="020B0503020204020204" pitchFamily="34" charset="-122"/>
              </a:rPr>
              <a:t>You: </a:t>
            </a:r>
          </a:p>
          <a:p>
            <a:pPr algn="l"/>
            <a:r>
              <a:rPr lang="en-US" altLang="zh-CN" b="1" i="0" dirty="0">
                <a:solidFill>
                  <a:srgbClr val="333333"/>
                </a:solidFill>
                <a:effectLst/>
                <a:latin typeface="Microsoft YaHei" panose="020B0503020204020204" pitchFamily="34" charset="-122"/>
                <a:ea typeface="Microsoft YaHei" panose="020B0503020204020204" pitchFamily="34" charset="-122"/>
              </a:rPr>
              <a:t>Mellifluous,1</a:t>
            </a:r>
            <a:r>
              <a:rPr lang="zh-CN" altLang="en-US" b="1" i="0" dirty="0">
                <a:solidFill>
                  <a:srgbClr val="333333"/>
                </a:solidFill>
                <a:effectLst/>
                <a:latin typeface="Microsoft YaHei" panose="020B0503020204020204" pitchFamily="34" charset="-122"/>
                <a:ea typeface="Microsoft YaHei" panose="020B0503020204020204" pitchFamily="34" charset="-122"/>
              </a:rPr>
              <a:t>、请详细解释它的中文意思，并举一个小学生可以理解的例子。</a:t>
            </a:r>
          </a:p>
          <a:p>
            <a:pPr algn="l"/>
            <a:r>
              <a:rPr lang="en-US" altLang="zh-CN" b="1" i="0" dirty="0">
                <a:solidFill>
                  <a:srgbClr val="333333"/>
                </a:solidFill>
                <a:effectLst/>
                <a:latin typeface="Microsoft YaHei" panose="020B0503020204020204" pitchFamily="34" charset="-122"/>
                <a:ea typeface="Microsoft YaHei" panose="020B0503020204020204" pitchFamily="34" charset="-122"/>
              </a:rPr>
              <a:t>                    2</a:t>
            </a:r>
            <a:r>
              <a:rPr lang="zh-CN" altLang="en-US" b="1" i="0" dirty="0">
                <a:solidFill>
                  <a:srgbClr val="333333"/>
                </a:solidFill>
                <a:effectLst/>
                <a:latin typeface="Microsoft YaHei" panose="020B0503020204020204" pitchFamily="34" charset="-122"/>
                <a:ea typeface="Microsoft YaHei" panose="020B0503020204020204" pitchFamily="34" charset="-122"/>
              </a:rPr>
              <a:t>、用它造一个英文句子，用中文翻译，要适合小学生能理解的场景。</a:t>
            </a:r>
          </a:p>
          <a:p>
            <a:pPr algn="l"/>
            <a:r>
              <a:rPr lang="en-US" altLang="zh-CN"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1" i="0" dirty="0">
                <a:solidFill>
                  <a:srgbClr val="333333"/>
                </a:solidFill>
                <a:effectLst/>
                <a:latin typeface="Microsoft YaHei" panose="020B0503020204020204" pitchFamily="34" charset="-122"/>
                <a:ea typeface="Microsoft YaHei" panose="020B0503020204020204" pitchFamily="34" charset="-122"/>
              </a:rPr>
              <a:t>: </a:t>
            </a:r>
          </a:p>
          <a:p>
            <a:pPr algn="l"/>
            <a:r>
              <a:rPr lang="en-US" altLang="zh-CN" b="1" i="0" dirty="0">
                <a:solidFill>
                  <a:srgbClr val="333333"/>
                </a:solidFill>
                <a:effectLst/>
                <a:latin typeface="Microsoft YaHei" panose="020B0503020204020204" pitchFamily="34" charset="-122"/>
                <a:ea typeface="Microsoft YaHei" panose="020B0503020204020204" pitchFamily="34" charset="-122"/>
              </a:rPr>
              <a:t>1</a:t>
            </a:r>
            <a:r>
              <a:rPr lang="zh-CN" altLang="en-US" b="1" i="0" dirty="0">
                <a:solidFill>
                  <a:srgbClr val="333333"/>
                </a:solidFill>
                <a:effectLst/>
                <a:latin typeface="Microsoft YaHei" panose="020B0503020204020204" pitchFamily="34" charset="-122"/>
                <a:ea typeface="Microsoft YaHei" panose="020B0503020204020204" pitchFamily="34" charset="-122"/>
              </a:rPr>
              <a:t>、</a:t>
            </a:r>
            <a:r>
              <a:rPr lang="en-US" altLang="zh-CN" b="1" i="0" dirty="0">
                <a:solidFill>
                  <a:srgbClr val="333333"/>
                </a:solidFill>
                <a:effectLst/>
                <a:latin typeface="Microsoft YaHei" panose="020B0503020204020204" pitchFamily="34" charset="-122"/>
                <a:ea typeface="Microsoft YaHei" panose="020B0503020204020204" pitchFamily="34" charset="-122"/>
              </a:rPr>
              <a:t>Mellifluous</a:t>
            </a:r>
            <a:r>
              <a:rPr lang="zh-CN" altLang="en-US" b="1" i="0" dirty="0">
                <a:solidFill>
                  <a:srgbClr val="333333"/>
                </a:solidFill>
                <a:effectLst/>
                <a:latin typeface="Microsoft YaHei" panose="020B0503020204020204" pitchFamily="34" charset="-122"/>
                <a:ea typeface="Microsoft YaHei" panose="020B0503020204020204" pitchFamily="34" charset="-122"/>
              </a:rPr>
              <a:t>是指声音优美、动听的意思。比如一个人的歌声、讲话或乐器演奏让人感觉非常悦耳动听，那么可以用</a:t>
            </a:r>
            <a:r>
              <a:rPr lang="en-US" altLang="zh-CN" b="1" i="0" dirty="0">
                <a:solidFill>
                  <a:srgbClr val="333333"/>
                </a:solidFill>
                <a:effectLst/>
                <a:latin typeface="Microsoft YaHei" panose="020B0503020204020204" pitchFamily="34" charset="-122"/>
                <a:ea typeface="Microsoft YaHei" panose="020B0503020204020204" pitchFamily="34" charset="-122"/>
              </a:rPr>
              <a:t>mellifluous</a:t>
            </a:r>
            <a:r>
              <a:rPr lang="zh-CN" altLang="en-US" b="1" i="0" dirty="0">
                <a:solidFill>
                  <a:srgbClr val="333333"/>
                </a:solidFill>
                <a:effectLst/>
                <a:latin typeface="Microsoft YaHei" panose="020B0503020204020204" pitchFamily="34" charset="-122"/>
                <a:ea typeface="Microsoft YaHei" panose="020B0503020204020204" pitchFamily="34" charset="-122"/>
              </a:rPr>
              <a:t>来形容。</a:t>
            </a:r>
          </a:p>
          <a:p>
            <a:pPr algn="l"/>
            <a:r>
              <a:rPr lang="zh-CN" altLang="en-US" b="1" i="0" dirty="0">
                <a:solidFill>
                  <a:srgbClr val="333333"/>
                </a:solidFill>
                <a:effectLst/>
                <a:latin typeface="Microsoft YaHei" panose="020B0503020204020204" pitchFamily="34" charset="-122"/>
                <a:ea typeface="Microsoft YaHei" panose="020B0503020204020204" pitchFamily="34" charset="-122"/>
              </a:rPr>
              <a:t>举个小学生可以理解的例子：小明的妈妈唱歌的声音非常动听，每次她唱歌小明都感觉非常愉悦，那么就可以说小明认为他妈妈的歌声很</a:t>
            </a:r>
            <a:r>
              <a:rPr lang="en-US" altLang="zh-CN" b="1" i="0" dirty="0">
                <a:solidFill>
                  <a:srgbClr val="333333"/>
                </a:solidFill>
                <a:effectLst/>
                <a:latin typeface="Microsoft YaHei" panose="020B0503020204020204" pitchFamily="34" charset="-122"/>
                <a:ea typeface="Microsoft YaHei" panose="020B0503020204020204" pitchFamily="34" charset="-122"/>
              </a:rPr>
              <a:t>mellifluous</a:t>
            </a:r>
            <a:r>
              <a:rPr lang="zh-CN" altLang="en-US" b="1" i="0" dirty="0">
                <a:solidFill>
                  <a:srgbClr val="333333"/>
                </a:solidFill>
                <a:effectLst/>
                <a:latin typeface="Microsoft YaHei" panose="020B0503020204020204" pitchFamily="34" charset="-122"/>
                <a:ea typeface="Microsoft YaHei" panose="020B0503020204020204" pitchFamily="34" charset="-122"/>
              </a:rPr>
              <a:t>。</a:t>
            </a:r>
          </a:p>
          <a:p>
            <a:pPr algn="l"/>
            <a:r>
              <a:rPr lang="en-US" altLang="zh-CN" b="1" i="0" dirty="0">
                <a:solidFill>
                  <a:srgbClr val="333333"/>
                </a:solidFill>
                <a:effectLst/>
                <a:latin typeface="Microsoft YaHei" panose="020B0503020204020204" pitchFamily="34" charset="-122"/>
                <a:ea typeface="Microsoft YaHei" panose="020B0503020204020204" pitchFamily="34" charset="-122"/>
              </a:rPr>
              <a:t>2</a:t>
            </a:r>
            <a:r>
              <a:rPr lang="zh-CN" altLang="en-US" b="1" i="0" dirty="0">
                <a:solidFill>
                  <a:srgbClr val="333333"/>
                </a:solidFill>
                <a:effectLst/>
                <a:latin typeface="Microsoft YaHei" panose="020B0503020204020204" pitchFamily="34" charset="-122"/>
                <a:ea typeface="Microsoft YaHei" panose="020B0503020204020204" pitchFamily="34" charset="-122"/>
              </a:rPr>
              <a:t>、</a:t>
            </a:r>
            <a:r>
              <a:rPr lang="en-US" altLang="zh-CN" b="1" i="0" dirty="0">
                <a:solidFill>
                  <a:srgbClr val="333333"/>
                </a:solidFill>
                <a:effectLst/>
                <a:latin typeface="Microsoft YaHei" panose="020B0503020204020204" pitchFamily="34" charset="-122"/>
                <a:ea typeface="Microsoft YaHei" panose="020B0503020204020204" pitchFamily="34" charset="-122"/>
              </a:rPr>
              <a:t>Sentence: The mellifluous sound of the birds singing in the morning always brings a smile to Lisa's face.</a:t>
            </a:r>
          </a:p>
          <a:p>
            <a:pPr algn="l"/>
            <a:r>
              <a:rPr lang="zh-CN" altLang="en-US" b="1" i="0" dirty="0">
                <a:solidFill>
                  <a:srgbClr val="333333"/>
                </a:solidFill>
                <a:effectLst/>
                <a:latin typeface="Microsoft YaHei" panose="020B0503020204020204" pitchFamily="34" charset="-122"/>
                <a:ea typeface="Microsoft YaHei" panose="020B0503020204020204" pitchFamily="34" charset="-122"/>
              </a:rPr>
              <a:t>中文翻译：清晨鸟儿优美动听的歌声总是让丽莎感到快乐。</a:t>
            </a:r>
            <a:endParaRPr lang="zh-CN" altLang="en-US" b="0" i="0" dirty="0">
              <a:solidFill>
                <a:srgbClr val="333333"/>
              </a:solidFill>
              <a:effectLst/>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16153043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挑战一 </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个你不熟悉或者不认识的英语词汇，首先使用英文字典，查出这些词汇的意思；然后使用大语言模型，将它当成一个英语老师，针对每个词汇向它提出至少两个问题，来帮助你理解这个词汇</a:t>
            </a:r>
            <a:br>
              <a:rPr lang="en-US" altLang="zh-CN" sz="1800" dirty="0">
                <a:latin typeface="+mn-ea"/>
                <a:ea typeface="+mn-ea"/>
              </a:rPr>
            </a:br>
            <a:br>
              <a:rPr lang="en-US" altLang="zh-CN" sz="1800" dirty="0">
                <a:latin typeface="+mn-ea"/>
                <a:ea typeface="+mn-ea"/>
              </a:rPr>
            </a:br>
            <a:r>
              <a:rPr lang="zh-CN" altLang="en-US" sz="3600" dirty="0">
                <a:latin typeface="+mn-ea"/>
                <a:ea typeface="+mn-ea"/>
              </a:rPr>
              <a:t>单词</a:t>
            </a:r>
            <a:r>
              <a:rPr lang="en-US" altLang="zh-CN" sz="3600" dirty="0">
                <a:latin typeface="+mn-ea"/>
                <a:ea typeface="+mn-ea"/>
              </a:rPr>
              <a:t>7</a:t>
            </a:r>
            <a:r>
              <a:rPr lang="zh-CN" altLang="en-US" sz="3600" dirty="0">
                <a:latin typeface="+mn-ea"/>
                <a:ea typeface="+mn-ea"/>
              </a:rPr>
              <a:t>：</a:t>
            </a:r>
            <a:r>
              <a:rPr lang="en-US" altLang="zh-CN" sz="3600" cap="none" dirty="0">
                <a:latin typeface="+mn-ea"/>
                <a:ea typeface="+mn-ea"/>
              </a:rPr>
              <a:t>Solitude</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英文字典（百度翻译）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4"/>
            <a:ext cx="2850489" cy="2993179"/>
          </a:xfrm>
        </p:spPr>
        <p:txBody>
          <a:bodyPr>
            <a:normAutofit fontScale="92500" lnSpcReduction="20000"/>
          </a:bodyPr>
          <a:lstStyle/>
          <a:p>
            <a:pPr marL="0" indent="0">
              <a:buNone/>
            </a:pPr>
            <a:endParaRPr lang="zh-CN" altLang="en-US" sz="1800" kern="100" dirty="0">
              <a:effectLst/>
              <a:latin typeface="Calibri" panose="020F0502020204030204" pitchFamily="34" charset="0"/>
              <a:ea typeface="宋体" panose="02010600030101010101" pitchFamily="2" charset="-122"/>
              <a:cs typeface="Times New Roman" panose="02020603050405020304" pitchFamily="18" charset="0"/>
            </a:endParaRPr>
          </a:p>
          <a:p>
            <a:r>
              <a:rPr lang="en-US" altLang="zh-CN" sz="1800" kern="100" dirty="0">
                <a:effectLst/>
                <a:ea typeface="微软雅黑" panose="020B0503020204020204" pitchFamily="34" charset="-122"/>
                <a:cs typeface="Times New Roman" panose="02020603050405020304" pitchFamily="18" charset="0"/>
              </a:rPr>
              <a:t>Solitude</a:t>
            </a:r>
          </a:p>
          <a:p>
            <a:r>
              <a:rPr lang="en-US" altLang="zh-CN" sz="1800" kern="100" dirty="0">
                <a:effectLst/>
                <a:ea typeface="微软雅黑" panose="020B0503020204020204" pitchFamily="34" charset="-122"/>
                <a:cs typeface="Times New Roman" panose="02020603050405020304" pitchFamily="18" charset="0"/>
              </a:rPr>
              <a:t>/ˈ</a:t>
            </a:r>
            <a:r>
              <a:rPr lang="en-US" altLang="zh-CN" sz="1800" kern="100" dirty="0" err="1">
                <a:effectLst/>
                <a:ea typeface="微软雅黑" panose="020B0503020204020204" pitchFamily="34" charset="-122"/>
                <a:cs typeface="Times New Roman" panose="02020603050405020304" pitchFamily="18" charset="0"/>
              </a:rPr>
              <a:t>sɑːlətuːd</a:t>
            </a:r>
            <a:r>
              <a:rPr lang="en-US" altLang="zh-CN" sz="1800" kern="100" dirty="0">
                <a:effectLst/>
                <a:ea typeface="微软雅黑" panose="020B0503020204020204" pitchFamily="34" charset="-122"/>
                <a:cs typeface="Times New Roman" panose="02020603050405020304" pitchFamily="18" charset="0"/>
              </a:rPr>
              <a:t>/</a:t>
            </a:r>
          </a:p>
          <a:p>
            <a:r>
              <a:rPr lang="en-US" altLang="zh-CN" sz="1800" kern="100" dirty="0">
                <a:effectLst/>
                <a:ea typeface="微软雅黑" panose="020B0503020204020204" pitchFamily="34" charset="-122"/>
                <a:cs typeface="Times New Roman" panose="02020603050405020304" pitchFamily="18" charset="0"/>
              </a:rPr>
              <a:t>n.</a:t>
            </a:r>
            <a:r>
              <a:rPr lang="zh-CN" altLang="en-US" sz="1800" kern="100" dirty="0">
                <a:effectLst/>
                <a:ea typeface="微软雅黑" panose="020B0503020204020204" pitchFamily="34" charset="-122"/>
                <a:cs typeface="Times New Roman" panose="02020603050405020304" pitchFamily="18" charset="0"/>
              </a:rPr>
              <a:t>孤独；独处；独居</a:t>
            </a:r>
            <a:endParaRPr lang="en-US" altLang="zh-CN" sz="1800" kern="100" dirty="0">
              <a:effectLst/>
              <a:ea typeface="微软雅黑" panose="020B0503020204020204" pitchFamily="34" charset="-122"/>
              <a:cs typeface="Times New Roman" panose="02020603050405020304" pitchFamily="18" charset="0"/>
            </a:endParaRP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3616037" y="2470609"/>
            <a:ext cx="8051486" cy="3273486"/>
          </a:xfrm>
        </p:spPr>
        <p:txBody>
          <a:bodyPr>
            <a:normAutofit fontScale="92500" lnSpcReduction="20000"/>
          </a:bodyPr>
          <a:lstStyle/>
          <a:p>
            <a:pPr algn="l"/>
            <a:r>
              <a:rPr lang="en-US" altLang="zh-CN" b="0" i="0" dirty="0">
                <a:solidFill>
                  <a:srgbClr val="333333"/>
                </a:solidFill>
                <a:effectLst/>
                <a:latin typeface="Microsoft YaHei" panose="020B0503020204020204" pitchFamily="34" charset="-122"/>
                <a:ea typeface="Microsoft YaHei" panose="020B0503020204020204" pitchFamily="34" charset="-122"/>
              </a:rPr>
              <a:t>You: </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Solitude, 1</a:t>
            </a:r>
            <a:r>
              <a:rPr lang="zh-CN" altLang="en-US" b="0" i="0" dirty="0">
                <a:solidFill>
                  <a:srgbClr val="333333"/>
                </a:solidFill>
                <a:effectLst/>
                <a:latin typeface="Microsoft YaHei" panose="020B0503020204020204" pitchFamily="34" charset="-122"/>
                <a:ea typeface="Microsoft YaHei" panose="020B0503020204020204" pitchFamily="34" charset="-122"/>
              </a:rPr>
              <a:t>、请详细解释它的中文意思，并举一个小学生可以理解的例子。</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               2</a:t>
            </a:r>
            <a:r>
              <a:rPr lang="zh-CN" altLang="en-US" b="0" i="0" dirty="0">
                <a:solidFill>
                  <a:srgbClr val="333333"/>
                </a:solidFill>
                <a:effectLst/>
                <a:latin typeface="Microsoft YaHei" panose="020B0503020204020204" pitchFamily="34" charset="-122"/>
                <a:ea typeface="Microsoft YaHei" panose="020B0503020204020204" pitchFamily="34" charset="-122"/>
              </a:rPr>
              <a:t>、用它造一个英文句子，用中文翻译，要适合小学生能理解的场景。</a:t>
            </a:r>
          </a:p>
          <a:p>
            <a:pPr algn="l"/>
            <a:r>
              <a:rPr lang="en-US" altLang="zh-CN" b="0"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0" i="0" dirty="0">
                <a:solidFill>
                  <a:srgbClr val="333333"/>
                </a:solidFill>
                <a:effectLst/>
                <a:latin typeface="Microsoft YaHei" panose="020B0503020204020204" pitchFamily="34" charset="-122"/>
                <a:ea typeface="Microsoft YaHei" panose="020B0503020204020204" pitchFamily="34" charset="-122"/>
              </a:rPr>
              <a:t>: 1</a:t>
            </a:r>
            <a:r>
              <a:rPr lang="zh-CN" altLang="en-US" b="0" i="0" dirty="0">
                <a:solidFill>
                  <a:srgbClr val="333333"/>
                </a:solidFill>
                <a:effectLst/>
                <a:latin typeface="Microsoft YaHei" panose="020B0503020204020204" pitchFamily="34" charset="-122"/>
                <a:ea typeface="Microsoft YaHei" panose="020B0503020204020204" pitchFamily="34" charset="-122"/>
              </a:rPr>
              <a:t>、</a:t>
            </a:r>
            <a:r>
              <a:rPr lang="en-US" altLang="zh-CN" b="0" i="0" dirty="0">
                <a:solidFill>
                  <a:srgbClr val="333333"/>
                </a:solidFill>
                <a:effectLst/>
                <a:latin typeface="Microsoft YaHei" panose="020B0503020204020204" pitchFamily="34" charset="-122"/>
                <a:ea typeface="Microsoft YaHei" panose="020B0503020204020204" pitchFamily="34" charset="-122"/>
              </a:rPr>
              <a:t>Solitude</a:t>
            </a:r>
            <a:r>
              <a:rPr lang="zh-CN" altLang="en-US" b="0" i="0" dirty="0">
                <a:solidFill>
                  <a:srgbClr val="333333"/>
                </a:solidFill>
                <a:effectLst/>
                <a:latin typeface="Microsoft YaHei" panose="020B0503020204020204" pitchFamily="34" charset="-122"/>
                <a:ea typeface="Microsoft YaHei" panose="020B0503020204020204" pitchFamily="34" charset="-122"/>
              </a:rPr>
              <a:t>是指独自一人时的状态或感觉，可以是在一个安静、孤独的环境中，也可以是躲开他人独自沉思。在这个状态下，一个人通常没有其他人陪伴，这时候人们可以思考、感受内心，或者享受一段安静的时间。</a:t>
            </a:r>
          </a:p>
          <a:p>
            <a:pPr algn="l"/>
            <a:r>
              <a:rPr lang="zh-CN" altLang="en-US" b="0" i="0" dirty="0">
                <a:solidFill>
                  <a:srgbClr val="333333"/>
                </a:solidFill>
                <a:effectLst/>
                <a:latin typeface="Microsoft YaHei" panose="020B0503020204020204" pitchFamily="34" charset="-122"/>
                <a:ea typeface="Microsoft YaHei" panose="020B0503020204020204" pitchFamily="34" charset="-122"/>
              </a:rPr>
              <a:t>举个小学生可以理解的例子：小明喜欢在校园里的小角落里独自坐着，看着风景或者看书，这样他感到很放松。这时候他就处于</a:t>
            </a:r>
            <a:r>
              <a:rPr lang="en-US" altLang="zh-CN" b="0" i="0" dirty="0">
                <a:solidFill>
                  <a:srgbClr val="333333"/>
                </a:solidFill>
                <a:effectLst/>
                <a:latin typeface="Microsoft YaHei" panose="020B0503020204020204" pitchFamily="34" charset="-122"/>
                <a:ea typeface="Microsoft YaHei" panose="020B0503020204020204" pitchFamily="34" charset="-122"/>
              </a:rPr>
              <a:t>solitude</a:t>
            </a:r>
            <a:r>
              <a:rPr lang="zh-CN" altLang="en-US" b="0" i="0" dirty="0">
                <a:solidFill>
                  <a:srgbClr val="333333"/>
                </a:solidFill>
                <a:effectLst/>
                <a:latin typeface="Microsoft YaHei" panose="020B0503020204020204" pitchFamily="34" charset="-122"/>
                <a:ea typeface="Microsoft YaHei" panose="020B0503020204020204" pitchFamily="34" charset="-122"/>
              </a:rPr>
              <a:t>状态。</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2</a:t>
            </a:r>
            <a:r>
              <a:rPr lang="zh-CN" altLang="en-US" b="0" i="0" dirty="0">
                <a:solidFill>
                  <a:srgbClr val="333333"/>
                </a:solidFill>
                <a:effectLst/>
                <a:latin typeface="Microsoft YaHei" panose="020B0503020204020204" pitchFamily="34" charset="-122"/>
                <a:ea typeface="Microsoft YaHei" panose="020B0503020204020204" pitchFamily="34" charset="-122"/>
              </a:rPr>
              <a:t>、</a:t>
            </a:r>
            <a:r>
              <a:rPr lang="en-US" altLang="zh-CN" b="0" i="0" dirty="0">
                <a:solidFill>
                  <a:srgbClr val="333333"/>
                </a:solidFill>
                <a:effectLst/>
                <a:latin typeface="Microsoft YaHei" panose="020B0503020204020204" pitchFamily="34" charset="-122"/>
                <a:ea typeface="Microsoft YaHei" panose="020B0503020204020204" pitchFamily="34" charset="-122"/>
              </a:rPr>
              <a:t>Sentence: Sarah enjoys the solitude of her room where she can read books and draw pictures all by herself.</a:t>
            </a:r>
          </a:p>
          <a:p>
            <a:pPr algn="l"/>
            <a:r>
              <a:rPr lang="zh-CN" altLang="en-US" b="0" i="0" dirty="0">
                <a:solidFill>
                  <a:srgbClr val="333333"/>
                </a:solidFill>
                <a:effectLst/>
                <a:latin typeface="Microsoft YaHei" panose="020B0503020204020204" pitchFamily="34" charset="-122"/>
                <a:ea typeface="Microsoft YaHei" panose="020B0503020204020204" pitchFamily="34" charset="-122"/>
              </a:rPr>
              <a:t>中文翻译：莎拉喜欢一个人躲在房间里，她可以一个人看书和画画。</a:t>
            </a:r>
          </a:p>
        </p:txBody>
      </p:sp>
    </p:spTree>
    <p:extLst>
      <p:ext uri="{BB962C8B-B14F-4D97-AF65-F5344CB8AC3E}">
        <p14:creationId xmlns:p14="http://schemas.microsoft.com/office/powerpoint/2010/main" val="1857305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挑战一 </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个你不熟悉或者不认识的英语词汇，首先使用英文字典，查出这些词汇的意思；然后使用大语言模型，将它当成一个英语老师，针对每个词汇向它提出至少两个问题，来帮助你理解这个词汇</a:t>
            </a:r>
            <a:br>
              <a:rPr lang="en-US" altLang="zh-CN" sz="1800" dirty="0">
                <a:latin typeface="+mn-ea"/>
                <a:ea typeface="+mn-ea"/>
              </a:rPr>
            </a:br>
            <a:br>
              <a:rPr lang="en-US" altLang="zh-CN" sz="1800" dirty="0">
                <a:latin typeface="+mn-ea"/>
                <a:ea typeface="+mn-ea"/>
              </a:rPr>
            </a:br>
            <a:r>
              <a:rPr lang="zh-CN" altLang="en-US" sz="3600" dirty="0">
                <a:latin typeface="+mn-ea"/>
                <a:ea typeface="+mn-ea"/>
              </a:rPr>
              <a:t>单词</a:t>
            </a:r>
            <a:r>
              <a:rPr lang="en-US" altLang="zh-CN" sz="3600" dirty="0">
                <a:latin typeface="+mn-ea"/>
                <a:ea typeface="+mn-ea"/>
              </a:rPr>
              <a:t>8</a:t>
            </a:r>
            <a:r>
              <a:rPr lang="zh-CN" altLang="en-US" sz="3600" dirty="0">
                <a:latin typeface="+mn-ea"/>
                <a:ea typeface="+mn-ea"/>
              </a:rPr>
              <a:t>：</a:t>
            </a:r>
            <a:r>
              <a:rPr lang="en-US" altLang="zh-CN" sz="3600" cap="none" dirty="0">
                <a:latin typeface="+mn-ea"/>
                <a:ea typeface="+mn-ea"/>
              </a:rPr>
              <a:t>Epiphany</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英文字典（百度翻译）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4"/>
            <a:ext cx="2850489" cy="2993179"/>
          </a:xfrm>
        </p:spPr>
        <p:txBody>
          <a:bodyPr>
            <a:normAutofit fontScale="62500" lnSpcReduction="20000"/>
          </a:bodyPr>
          <a:lstStyle/>
          <a:p>
            <a:pPr marL="0" indent="0">
              <a:buNone/>
            </a:pPr>
            <a:endParaRPr lang="zh-CN" altLang="en-US" sz="1800" kern="100" dirty="0">
              <a:effectLst/>
              <a:latin typeface="Calibri" panose="020F0502020204030204" pitchFamily="34" charset="0"/>
              <a:ea typeface="宋体" panose="02010600030101010101" pitchFamily="2" charset="-122"/>
              <a:cs typeface="Times New Roman" panose="02020603050405020304" pitchFamily="18" charset="0"/>
            </a:endParaRPr>
          </a:p>
          <a:p>
            <a:r>
              <a:rPr lang="en-US" altLang="zh-CN" sz="1800" kern="100" dirty="0">
                <a:effectLst/>
                <a:ea typeface="微软雅黑" panose="020B0503020204020204" pitchFamily="34" charset="-122"/>
                <a:cs typeface="Times New Roman" panose="02020603050405020304" pitchFamily="18" charset="0"/>
              </a:rPr>
              <a:t>Epiphany</a:t>
            </a:r>
          </a:p>
          <a:p>
            <a:r>
              <a:rPr lang="en-US" altLang="zh-CN" sz="1800" kern="100" dirty="0">
                <a:effectLst/>
                <a:ea typeface="微软雅黑" panose="020B0503020204020204" pitchFamily="34" charset="-122"/>
                <a:cs typeface="Times New Roman" panose="02020603050405020304" pitchFamily="18" charset="0"/>
              </a:rPr>
              <a:t>/</a:t>
            </a:r>
            <a:r>
              <a:rPr lang="en-US" altLang="zh-CN" sz="1800" kern="100" dirty="0" err="1">
                <a:effectLst/>
                <a:ea typeface="微软雅黑" panose="020B0503020204020204" pitchFamily="34" charset="-122"/>
                <a:cs typeface="Times New Roman" panose="02020603050405020304" pitchFamily="18" charset="0"/>
              </a:rPr>
              <a:t>ɪˈpɪfəni</a:t>
            </a:r>
            <a:r>
              <a:rPr lang="en-US" altLang="zh-CN" sz="1800" kern="100" dirty="0">
                <a:effectLst/>
                <a:ea typeface="微软雅黑" panose="020B0503020204020204" pitchFamily="34" charset="-122"/>
                <a:cs typeface="Times New Roman" panose="02020603050405020304" pitchFamily="18" charset="0"/>
              </a:rPr>
              <a:t>/</a:t>
            </a:r>
          </a:p>
          <a:p>
            <a:r>
              <a:rPr lang="en-US" altLang="zh-CN" sz="1800" kern="100" dirty="0">
                <a:effectLst/>
                <a:ea typeface="微软雅黑" panose="020B0503020204020204" pitchFamily="34" charset="-122"/>
                <a:cs typeface="Times New Roman" panose="02020603050405020304" pitchFamily="18" charset="0"/>
              </a:rPr>
              <a:t>n.</a:t>
            </a:r>
            <a:r>
              <a:rPr lang="zh-CN" altLang="en-US" sz="1800" kern="100" dirty="0">
                <a:effectLst/>
                <a:ea typeface="微软雅黑" panose="020B0503020204020204" pitchFamily="34" charset="-122"/>
                <a:cs typeface="Times New Roman" panose="02020603050405020304" pitchFamily="18" charset="0"/>
              </a:rPr>
              <a:t>显现节，主显节</a:t>
            </a:r>
            <a:r>
              <a:rPr lang="en-US" altLang="zh-CN" sz="1800" kern="100" dirty="0">
                <a:effectLst/>
                <a:ea typeface="微软雅黑" panose="020B0503020204020204" pitchFamily="34" charset="-122"/>
                <a:cs typeface="Times New Roman" panose="02020603050405020304" pitchFamily="18" charset="0"/>
              </a:rPr>
              <a:t>(1</a:t>
            </a:r>
            <a:r>
              <a:rPr lang="zh-CN" altLang="en-US" sz="1800" kern="100" dirty="0">
                <a:effectLst/>
                <a:ea typeface="微软雅黑" panose="020B0503020204020204" pitchFamily="34" charset="-122"/>
                <a:cs typeface="Times New Roman" panose="02020603050405020304" pitchFamily="18" charset="0"/>
              </a:rPr>
              <a:t>月</a:t>
            </a:r>
            <a:r>
              <a:rPr lang="en-US" altLang="zh-CN" sz="1800" kern="100" dirty="0">
                <a:effectLst/>
                <a:ea typeface="微软雅黑" panose="020B0503020204020204" pitchFamily="34" charset="-122"/>
                <a:cs typeface="Times New Roman" panose="02020603050405020304" pitchFamily="18" charset="0"/>
              </a:rPr>
              <a:t>6</a:t>
            </a:r>
            <a:r>
              <a:rPr lang="zh-CN" altLang="en-US" sz="1800" kern="100" dirty="0">
                <a:effectLst/>
                <a:ea typeface="微软雅黑" panose="020B0503020204020204" pitchFamily="34" charset="-122"/>
                <a:cs typeface="Times New Roman" panose="02020603050405020304" pitchFamily="18" charset="0"/>
              </a:rPr>
              <a:t>日纪念贤士朝拜耶稣</a:t>
            </a:r>
            <a:r>
              <a:rPr lang="en-US" altLang="zh-CN" sz="1800" kern="100" dirty="0">
                <a:effectLst/>
                <a:ea typeface="微软雅黑" panose="020B0503020204020204" pitchFamily="34" charset="-122"/>
                <a:cs typeface="Times New Roman" panose="02020603050405020304" pitchFamily="18" charset="0"/>
              </a:rPr>
              <a:t>)</a:t>
            </a: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3616037" y="2470609"/>
            <a:ext cx="8051486" cy="3273486"/>
          </a:xfrm>
        </p:spPr>
        <p:txBody>
          <a:bodyPr>
            <a:normAutofit fontScale="62500" lnSpcReduction="20000"/>
          </a:bodyPr>
          <a:lstStyle/>
          <a:p>
            <a:pPr algn="l"/>
            <a:r>
              <a:rPr lang="en-US" altLang="zh-CN" b="0" i="0" dirty="0">
                <a:solidFill>
                  <a:srgbClr val="333333"/>
                </a:solidFill>
                <a:effectLst/>
                <a:latin typeface="Microsoft YaHei" panose="020B0503020204020204" pitchFamily="34" charset="-122"/>
                <a:ea typeface="Microsoft YaHei" panose="020B0503020204020204" pitchFamily="34" charset="-122"/>
              </a:rPr>
              <a:t>You: Epiphany1</a:t>
            </a:r>
            <a:r>
              <a:rPr lang="zh-CN" altLang="en-US" b="0" i="0" dirty="0">
                <a:solidFill>
                  <a:srgbClr val="333333"/>
                </a:solidFill>
                <a:effectLst/>
                <a:latin typeface="Microsoft YaHei" panose="020B0503020204020204" pitchFamily="34" charset="-122"/>
                <a:ea typeface="Microsoft YaHei" panose="020B0503020204020204" pitchFamily="34" charset="-122"/>
              </a:rPr>
              <a:t>、请详细解释它的中文意思，并举一个小学生可以理解的例子。</a:t>
            </a:r>
            <a:r>
              <a:rPr lang="en-US" altLang="zh-CN" b="0" i="0" dirty="0">
                <a:solidFill>
                  <a:srgbClr val="333333"/>
                </a:solidFill>
                <a:effectLst/>
                <a:latin typeface="Microsoft YaHei" panose="020B0503020204020204" pitchFamily="34" charset="-122"/>
                <a:ea typeface="Microsoft YaHei" panose="020B0503020204020204" pitchFamily="34" charset="-122"/>
              </a:rPr>
              <a:t>2</a:t>
            </a:r>
            <a:r>
              <a:rPr lang="zh-CN" altLang="en-US" b="0" i="0" dirty="0">
                <a:solidFill>
                  <a:srgbClr val="333333"/>
                </a:solidFill>
                <a:effectLst/>
                <a:latin typeface="Microsoft YaHei" panose="020B0503020204020204" pitchFamily="34" charset="-122"/>
                <a:ea typeface="Microsoft YaHei" panose="020B0503020204020204" pitchFamily="34" charset="-122"/>
              </a:rPr>
              <a:t>、用它造一个英文句子，用中文翻译，要适合能理解的场景。</a:t>
            </a:r>
          </a:p>
          <a:p>
            <a:pPr algn="l"/>
            <a:r>
              <a:rPr lang="en-US" altLang="zh-CN" b="0"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0" i="0" dirty="0">
                <a:solidFill>
                  <a:srgbClr val="333333"/>
                </a:solidFill>
                <a:effectLst/>
                <a:latin typeface="Microsoft YaHei" panose="020B0503020204020204" pitchFamily="34" charset="-122"/>
                <a:ea typeface="Microsoft YaHei" panose="020B0503020204020204" pitchFamily="34" charset="-122"/>
              </a:rPr>
              <a:t>: 1</a:t>
            </a:r>
            <a:r>
              <a:rPr lang="zh-CN" altLang="en-US" b="0" i="0" dirty="0">
                <a:solidFill>
                  <a:srgbClr val="333333"/>
                </a:solidFill>
                <a:effectLst/>
                <a:latin typeface="Microsoft YaHei" panose="020B0503020204020204" pitchFamily="34" charset="-122"/>
                <a:ea typeface="Microsoft YaHei" panose="020B0503020204020204" pitchFamily="34" charset="-122"/>
              </a:rPr>
              <a:t>、</a:t>
            </a:r>
            <a:r>
              <a:rPr lang="en-US" altLang="zh-CN" b="0" i="0" dirty="0">
                <a:solidFill>
                  <a:srgbClr val="333333"/>
                </a:solidFill>
                <a:effectLst/>
                <a:latin typeface="Microsoft YaHei" panose="020B0503020204020204" pitchFamily="34" charset="-122"/>
                <a:ea typeface="Microsoft YaHei" panose="020B0503020204020204" pitchFamily="34" charset="-122"/>
              </a:rPr>
              <a:t>"Epiphany"</a:t>
            </a:r>
            <a:r>
              <a:rPr lang="zh-CN" altLang="en-US" b="0" i="0" dirty="0">
                <a:solidFill>
                  <a:srgbClr val="333333"/>
                </a:solidFill>
                <a:effectLst/>
                <a:latin typeface="Microsoft YaHei" panose="020B0503020204020204" pitchFamily="34" charset="-122"/>
                <a:ea typeface="Microsoft YaHei" panose="020B0503020204020204" pitchFamily="34" charset="-122"/>
              </a:rPr>
              <a:t>的中文意思是</a:t>
            </a:r>
            <a:r>
              <a:rPr lang="en-US" altLang="zh-CN" b="0" i="0" dirty="0">
                <a:solidFill>
                  <a:srgbClr val="333333"/>
                </a:solidFill>
                <a:effectLst/>
                <a:latin typeface="Microsoft YaHei" panose="020B0503020204020204" pitchFamily="34" charset="-122"/>
                <a:ea typeface="Microsoft YaHei" panose="020B0503020204020204" pitchFamily="34" charset="-122"/>
              </a:rPr>
              <a:t>"</a:t>
            </a:r>
            <a:r>
              <a:rPr lang="zh-CN" altLang="en-US" b="0" i="0" dirty="0">
                <a:solidFill>
                  <a:srgbClr val="333333"/>
                </a:solidFill>
                <a:effectLst/>
                <a:latin typeface="Microsoft YaHei" panose="020B0503020204020204" pitchFamily="34" charset="-122"/>
                <a:ea typeface="Microsoft YaHei" panose="020B0503020204020204" pitchFamily="34" charset="-122"/>
              </a:rPr>
              <a:t>顿悟</a:t>
            </a:r>
            <a:r>
              <a:rPr lang="en-US" altLang="zh-CN" b="0" i="0" dirty="0">
                <a:solidFill>
                  <a:srgbClr val="333333"/>
                </a:solidFill>
                <a:effectLst/>
                <a:latin typeface="Microsoft YaHei" panose="020B0503020204020204" pitchFamily="34" charset="-122"/>
                <a:ea typeface="Microsoft YaHei" panose="020B0503020204020204" pitchFamily="34" charset="-122"/>
              </a:rPr>
              <a:t>"</a:t>
            </a:r>
            <a:r>
              <a:rPr lang="zh-CN" altLang="en-US" b="0" i="0" dirty="0">
                <a:solidFill>
                  <a:srgbClr val="333333"/>
                </a:solidFill>
                <a:effectLst/>
                <a:latin typeface="Microsoft YaHei" panose="020B0503020204020204" pitchFamily="34" charset="-122"/>
                <a:ea typeface="Microsoft YaHei" panose="020B0503020204020204" pitchFamily="34" charset="-122"/>
              </a:rPr>
              <a:t>或</a:t>
            </a:r>
            <a:r>
              <a:rPr lang="en-US" altLang="zh-CN" b="0" i="0" dirty="0">
                <a:solidFill>
                  <a:srgbClr val="333333"/>
                </a:solidFill>
                <a:effectLst/>
                <a:latin typeface="Microsoft YaHei" panose="020B0503020204020204" pitchFamily="34" charset="-122"/>
                <a:ea typeface="Microsoft YaHei" panose="020B0503020204020204" pitchFamily="34" charset="-122"/>
              </a:rPr>
              <a:t>"</a:t>
            </a:r>
            <a:r>
              <a:rPr lang="zh-CN" altLang="en-US" b="0" i="0" dirty="0">
                <a:solidFill>
                  <a:srgbClr val="333333"/>
                </a:solidFill>
                <a:effectLst/>
                <a:latin typeface="Microsoft YaHei" panose="020B0503020204020204" pitchFamily="34" charset="-122"/>
                <a:ea typeface="Microsoft YaHei" panose="020B0503020204020204" pitchFamily="34" charset="-122"/>
              </a:rPr>
              <a:t>启示</a:t>
            </a:r>
            <a:r>
              <a:rPr lang="en-US" altLang="zh-CN" b="0" i="0" dirty="0">
                <a:solidFill>
                  <a:srgbClr val="333333"/>
                </a:solidFill>
                <a:effectLst/>
                <a:latin typeface="Microsoft YaHei" panose="020B0503020204020204" pitchFamily="34" charset="-122"/>
                <a:ea typeface="Microsoft YaHei" panose="020B0503020204020204" pitchFamily="34" charset="-122"/>
              </a:rPr>
              <a:t>"</a:t>
            </a:r>
            <a:r>
              <a:rPr lang="zh-CN" altLang="en-US" b="0" i="0" dirty="0">
                <a:solidFill>
                  <a:srgbClr val="333333"/>
                </a:solidFill>
                <a:effectLst/>
                <a:latin typeface="Microsoft YaHei" panose="020B0503020204020204" pitchFamily="34" charset="-122"/>
                <a:ea typeface="Microsoft YaHei" panose="020B0503020204020204" pitchFamily="34" charset="-122"/>
              </a:rPr>
              <a:t>，指突然领悟到某个事物的真相或深层意义。举个小学生可以理解的例子，比如一个小学生在读一本故事书时，一直没理解其中的寓意，突然有一天突然明白了作者想传达的道理，这个领悟过程就可以称为</a:t>
            </a:r>
            <a:r>
              <a:rPr lang="en-US" altLang="zh-CN" b="0" i="0" dirty="0">
                <a:solidFill>
                  <a:srgbClr val="333333"/>
                </a:solidFill>
                <a:effectLst/>
                <a:latin typeface="Microsoft YaHei" panose="020B0503020204020204" pitchFamily="34" charset="-122"/>
                <a:ea typeface="Microsoft YaHei" panose="020B0503020204020204" pitchFamily="34" charset="-122"/>
              </a:rPr>
              <a:t>"epiphany"</a:t>
            </a:r>
            <a:r>
              <a:rPr lang="zh-CN" altLang="en-US" b="0" i="0" dirty="0">
                <a:solidFill>
                  <a:srgbClr val="333333"/>
                </a:solidFill>
                <a:effectLst/>
                <a:latin typeface="Microsoft YaHei" panose="020B0503020204020204" pitchFamily="34" charset="-122"/>
                <a:ea typeface="Microsoft YaHei" panose="020B0503020204020204" pitchFamily="34" charset="-122"/>
              </a:rPr>
              <a:t>。</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2</a:t>
            </a:r>
            <a:r>
              <a:rPr lang="zh-CN" altLang="en-US" b="0" i="0" dirty="0">
                <a:solidFill>
                  <a:srgbClr val="333333"/>
                </a:solidFill>
                <a:effectLst/>
                <a:latin typeface="Microsoft YaHei" panose="020B0503020204020204" pitchFamily="34" charset="-122"/>
                <a:ea typeface="Microsoft YaHei" panose="020B0503020204020204" pitchFamily="34" charset="-122"/>
              </a:rPr>
              <a:t>、</a:t>
            </a:r>
            <a:r>
              <a:rPr lang="zh-CN" altLang="en-US" dirty="0">
                <a:solidFill>
                  <a:srgbClr val="333333"/>
                </a:solidFill>
                <a:latin typeface="Microsoft YaHei" panose="020B0503020204020204" pitchFamily="34" charset="-122"/>
                <a:ea typeface="Microsoft YaHei" panose="020B0503020204020204" pitchFamily="34" charset="-122"/>
              </a:rPr>
              <a:t>造句</a:t>
            </a:r>
            <a:r>
              <a:rPr lang="zh-CN" altLang="en-US" b="0" i="0" dirty="0">
                <a:solidFill>
                  <a:srgbClr val="333333"/>
                </a:solidFill>
                <a:effectLst/>
                <a:latin typeface="Microsoft YaHei" panose="020B0503020204020204" pitchFamily="34" charset="-122"/>
                <a:ea typeface="Microsoft YaHei" panose="020B0503020204020204" pitchFamily="34" charset="-122"/>
              </a:rPr>
              <a:t>：</a:t>
            </a:r>
            <a:r>
              <a:rPr lang="en-US" altLang="zh-CN" b="0" i="0" dirty="0">
                <a:solidFill>
                  <a:srgbClr val="333333"/>
                </a:solidFill>
                <a:effectLst/>
                <a:latin typeface="Microsoft YaHei" panose="020B0503020204020204" pitchFamily="34" charset="-122"/>
                <a:ea typeface="Microsoft YaHei" panose="020B0503020204020204" pitchFamily="34" charset="-122"/>
              </a:rPr>
              <a:t>After struggling with the difficult math problem, the student had an epiphany and finally understood the concept.</a:t>
            </a:r>
            <a:r>
              <a:rPr lang="zh-CN" altLang="en-US" b="0" i="0" dirty="0">
                <a:solidFill>
                  <a:srgbClr val="333333"/>
                </a:solidFill>
                <a:effectLst/>
                <a:latin typeface="Microsoft YaHei" panose="020B0503020204020204" pitchFamily="34" charset="-122"/>
                <a:ea typeface="Microsoft YaHei" panose="020B0503020204020204" pitchFamily="34" charset="-122"/>
              </a:rPr>
              <a:t> 在苦苦挣扎于难解的数学问题后，学生突然有了一次顿悟，最终明白了这个概念。</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You: Epiphany,</a:t>
            </a:r>
            <a:r>
              <a:rPr lang="zh-CN" altLang="en-US" b="0" i="0" dirty="0">
                <a:solidFill>
                  <a:srgbClr val="333333"/>
                </a:solidFill>
                <a:effectLst/>
                <a:latin typeface="Microsoft YaHei" panose="020B0503020204020204" pitchFamily="34" charset="-122"/>
                <a:ea typeface="Microsoft YaHei" panose="020B0503020204020204" pitchFamily="34" charset="-122"/>
              </a:rPr>
              <a:t>字典上是显现节的意思？</a:t>
            </a:r>
          </a:p>
          <a:p>
            <a:pPr algn="l"/>
            <a:r>
              <a:rPr lang="en-US" altLang="zh-CN" b="0"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0" i="0" dirty="0">
                <a:solidFill>
                  <a:srgbClr val="333333"/>
                </a:solidFill>
                <a:effectLst/>
                <a:latin typeface="Microsoft YaHei" panose="020B0503020204020204" pitchFamily="34" charset="-122"/>
                <a:ea typeface="Microsoft YaHei" panose="020B0503020204020204" pitchFamily="34" charset="-122"/>
              </a:rPr>
              <a:t>: </a:t>
            </a:r>
            <a:r>
              <a:rPr lang="zh-CN" altLang="en-US" b="0" i="0" dirty="0">
                <a:solidFill>
                  <a:srgbClr val="333333"/>
                </a:solidFill>
                <a:effectLst/>
                <a:latin typeface="Microsoft YaHei" panose="020B0503020204020204" pitchFamily="34" charset="-122"/>
                <a:ea typeface="Microsoft YaHei" panose="020B0503020204020204" pitchFamily="34" charset="-122"/>
              </a:rPr>
              <a:t>是的，</a:t>
            </a:r>
            <a:r>
              <a:rPr lang="en-US" altLang="zh-CN" b="0" i="0" dirty="0">
                <a:solidFill>
                  <a:srgbClr val="333333"/>
                </a:solidFill>
                <a:effectLst/>
                <a:latin typeface="Microsoft YaHei" panose="020B0503020204020204" pitchFamily="34" charset="-122"/>
                <a:ea typeface="Microsoft YaHei" panose="020B0503020204020204" pitchFamily="34" charset="-122"/>
              </a:rPr>
              <a:t>"Epiphany"</a:t>
            </a:r>
            <a:r>
              <a:rPr lang="zh-CN" altLang="en-US" b="0" i="0" dirty="0">
                <a:solidFill>
                  <a:srgbClr val="333333"/>
                </a:solidFill>
                <a:effectLst/>
                <a:latin typeface="Microsoft YaHei" panose="020B0503020204020204" pitchFamily="34" charset="-122"/>
                <a:ea typeface="Microsoft YaHei" panose="020B0503020204020204" pitchFamily="34" charset="-122"/>
              </a:rPr>
              <a:t>在字典上也可以指基督教节日，即</a:t>
            </a:r>
            <a:r>
              <a:rPr lang="en-US" altLang="zh-CN" b="0" i="0" dirty="0">
                <a:solidFill>
                  <a:srgbClr val="333333"/>
                </a:solidFill>
                <a:effectLst/>
                <a:latin typeface="Microsoft YaHei" panose="020B0503020204020204" pitchFamily="34" charset="-122"/>
                <a:ea typeface="Microsoft YaHei" panose="020B0503020204020204" pitchFamily="34" charset="-122"/>
              </a:rPr>
              <a:t>1</a:t>
            </a:r>
            <a:r>
              <a:rPr lang="zh-CN" altLang="en-US" b="0" i="0" dirty="0">
                <a:solidFill>
                  <a:srgbClr val="333333"/>
                </a:solidFill>
                <a:effectLst/>
                <a:latin typeface="Microsoft YaHei" panose="020B0503020204020204" pitchFamily="34" charset="-122"/>
                <a:ea typeface="Microsoft YaHei" panose="020B0503020204020204" pitchFamily="34" charset="-122"/>
              </a:rPr>
              <a:t>月</a:t>
            </a:r>
            <a:r>
              <a:rPr lang="en-US" altLang="zh-CN" b="0" i="0" dirty="0">
                <a:solidFill>
                  <a:srgbClr val="333333"/>
                </a:solidFill>
                <a:effectLst/>
                <a:latin typeface="Microsoft YaHei" panose="020B0503020204020204" pitchFamily="34" charset="-122"/>
                <a:ea typeface="Microsoft YaHei" panose="020B0503020204020204" pitchFamily="34" charset="-122"/>
              </a:rPr>
              <a:t>6</a:t>
            </a:r>
            <a:r>
              <a:rPr lang="zh-CN" altLang="en-US" b="0" i="0" dirty="0">
                <a:solidFill>
                  <a:srgbClr val="333333"/>
                </a:solidFill>
                <a:effectLst/>
                <a:latin typeface="Microsoft YaHei" panose="020B0503020204020204" pitchFamily="34" charset="-122"/>
                <a:ea typeface="Microsoft YaHei" panose="020B0503020204020204" pitchFamily="34" charset="-122"/>
              </a:rPr>
              <a:t>日，庆祝耶稣受洗和向三位博士显现的节日。在这个意义上，</a:t>
            </a:r>
            <a:r>
              <a:rPr lang="en-US" altLang="zh-CN" b="0" i="0" dirty="0">
                <a:solidFill>
                  <a:srgbClr val="333333"/>
                </a:solidFill>
                <a:effectLst/>
                <a:latin typeface="Microsoft YaHei" panose="020B0503020204020204" pitchFamily="34" charset="-122"/>
                <a:ea typeface="Microsoft YaHei" panose="020B0503020204020204" pitchFamily="34" charset="-122"/>
              </a:rPr>
              <a:t>"Epiphany"</a:t>
            </a:r>
            <a:r>
              <a:rPr lang="zh-CN" altLang="en-US" b="0" i="0" dirty="0">
                <a:solidFill>
                  <a:srgbClr val="333333"/>
                </a:solidFill>
                <a:effectLst/>
                <a:latin typeface="Microsoft YaHei" panose="020B0503020204020204" pitchFamily="34" charset="-122"/>
                <a:ea typeface="Microsoft YaHei" panose="020B0503020204020204" pitchFamily="34" charset="-122"/>
              </a:rPr>
              <a:t>代表着耶稣的显现和神性的肯定。</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You: </a:t>
            </a:r>
            <a:r>
              <a:rPr lang="zh-CN" altLang="en-US" b="0" i="0" dirty="0">
                <a:solidFill>
                  <a:srgbClr val="333333"/>
                </a:solidFill>
                <a:effectLst/>
                <a:latin typeface="Microsoft YaHei" panose="020B0503020204020204" pitchFamily="34" charset="-122"/>
                <a:ea typeface="Microsoft YaHei" panose="020B0503020204020204" pitchFamily="34" charset="-122"/>
              </a:rPr>
              <a:t>请用显现节的这个意思，造个英文句，然后翻译</a:t>
            </a:r>
          </a:p>
          <a:p>
            <a:pPr algn="l"/>
            <a:r>
              <a:rPr lang="en-US" altLang="zh-CN" b="0"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0" i="0" dirty="0">
                <a:solidFill>
                  <a:srgbClr val="333333"/>
                </a:solidFill>
                <a:effectLst/>
                <a:latin typeface="Microsoft YaHei" panose="020B0503020204020204" pitchFamily="34" charset="-122"/>
                <a:ea typeface="Microsoft YaHei" panose="020B0503020204020204" pitchFamily="34" charset="-122"/>
              </a:rPr>
              <a:t>: </a:t>
            </a:r>
            <a:r>
              <a:rPr lang="zh-CN" altLang="en-US" b="0" i="0" dirty="0">
                <a:solidFill>
                  <a:srgbClr val="333333"/>
                </a:solidFill>
                <a:effectLst/>
                <a:latin typeface="Microsoft YaHei" panose="020B0503020204020204" pitchFamily="34" charset="-122"/>
                <a:ea typeface="Microsoft YaHei" panose="020B0503020204020204" pitchFamily="34" charset="-122"/>
              </a:rPr>
              <a:t>英文句子：</a:t>
            </a:r>
            <a:r>
              <a:rPr lang="en-US" altLang="zh-CN" b="0" i="0" dirty="0">
                <a:solidFill>
                  <a:srgbClr val="333333"/>
                </a:solidFill>
                <a:effectLst/>
                <a:latin typeface="Microsoft YaHei" panose="020B0503020204020204" pitchFamily="34" charset="-122"/>
                <a:ea typeface="Microsoft YaHei" panose="020B0503020204020204" pitchFamily="34" charset="-122"/>
              </a:rPr>
              <a:t>On Epiphany, Christians commemorate the revelation of Jesus Christ to the three Magi.</a:t>
            </a:r>
          </a:p>
          <a:p>
            <a:pPr algn="l"/>
            <a:r>
              <a:rPr lang="zh-CN" altLang="en-US" b="0" i="0" dirty="0">
                <a:solidFill>
                  <a:srgbClr val="333333"/>
                </a:solidFill>
                <a:effectLst/>
                <a:latin typeface="Microsoft YaHei" panose="020B0503020204020204" pitchFamily="34" charset="-122"/>
                <a:ea typeface="Microsoft YaHei" panose="020B0503020204020204" pitchFamily="34" charset="-122"/>
              </a:rPr>
              <a:t>中文翻译：在显现节，基督徒们纪念耶稣基督向三位博士显现的启示。</a:t>
            </a:r>
          </a:p>
        </p:txBody>
      </p:sp>
    </p:spTree>
    <p:extLst>
      <p:ext uri="{BB962C8B-B14F-4D97-AF65-F5344CB8AC3E}">
        <p14:creationId xmlns:p14="http://schemas.microsoft.com/office/powerpoint/2010/main" val="32943230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挑战一 </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个你不熟悉或者不认识的英语词汇，首先使用英文字典，查出这些词汇的意思；然后使用大语言模型，将它当成一个英语老师，针对每个词汇向它提出至少两个问题，来帮助你理解这个词汇</a:t>
            </a:r>
            <a:br>
              <a:rPr lang="en-US" altLang="zh-CN" sz="1800" dirty="0">
                <a:latin typeface="+mn-ea"/>
                <a:ea typeface="+mn-ea"/>
              </a:rPr>
            </a:br>
            <a:br>
              <a:rPr lang="en-US" altLang="zh-CN" sz="1800" dirty="0">
                <a:latin typeface="+mn-ea"/>
                <a:ea typeface="+mn-ea"/>
              </a:rPr>
            </a:br>
            <a:r>
              <a:rPr lang="zh-CN" altLang="en-US" sz="3600" dirty="0">
                <a:latin typeface="+mn-ea"/>
                <a:ea typeface="+mn-ea"/>
              </a:rPr>
              <a:t>单词</a:t>
            </a:r>
            <a:r>
              <a:rPr lang="en-US" altLang="zh-CN" sz="3600" dirty="0">
                <a:latin typeface="+mn-ea"/>
                <a:ea typeface="+mn-ea"/>
              </a:rPr>
              <a:t>9</a:t>
            </a:r>
            <a:r>
              <a:rPr lang="zh-CN" altLang="en-US" sz="3600" dirty="0">
                <a:latin typeface="+mn-ea"/>
                <a:ea typeface="+mn-ea"/>
              </a:rPr>
              <a:t>：</a:t>
            </a:r>
            <a:r>
              <a:rPr lang="en-US" altLang="zh-CN" sz="3600" cap="none" dirty="0">
                <a:latin typeface="+mn-ea"/>
                <a:ea typeface="+mn-ea"/>
              </a:rPr>
              <a:t>Lugubrious</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英文字典（百度翻译）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4"/>
            <a:ext cx="2850489" cy="2993179"/>
          </a:xfrm>
        </p:spPr>
        <p:txBody>
          <a:bodyPr>
            <a:normAutofit fontScale="92500" lnSpcReduction="10000"/>
          </a:bodyPr>
          <a:lstStyle/>
          <a:p>
            <a:pPr marL="0" indent="0">
              <a:buNone/>
            </a:pPr>
            <a:endParaRPr lang="zh-CN" altLang="en-US" sz="1800" kern="100" dirty="0">
              <a:effectLst/>
              <a:latin typeface="Calibri" panose="020F0502020204030204" pitchFamily="34" charset="0"/>
              <a:ea typeface="宋体" panose="02010600030101010101" pitchFamily="2" charset="-122"/>
              <a:cs typeface="Times New Roman" panose="02020603050405020304" pitchFamily="18" charset="0"/>
            </a:endParaRPr>
          </a:p>
          <a:p>
            <a:r>
              <a:rPr lang="en-US" altLang="zh-CN" sz="1800" kern="100" dirty="0">
                <a:effectLst/>
                <a:ea typeface="微软雅黑" panose="020B0503020204020204" pitchFamily="34" charset="-122"/>
                <a:cs typeface="Times New Roman" panose="02020603050405020304" pitchFamily="18" charset="0"/>
              </a:rPr>
              <a:t>Lugubrious</a:t>
            </a:r>
          </a:p>
          <a:p>
            <a:r>
              <a:rPr lang="en-US" altLang="zh-CN" sz="1800" kern="100" dirty="0">
                <a:effectLst/>
                <a:ea typeface="微软雅黑" panose="020B0503020204020204" pitchFamily="34" charset="-122"/>
                <a:cs typeface="Times New Roman" panose="02020603050405020304" pitchFamily="18" charset="0"/>
              </a:rPr>
              <a:t>/</a:t>
            </a:r>
            <a:r>
              <a:rPr lang="en-US" altLang="zh-CN" sz="1800" kern="100" dirty="0" err="1">
                <a:effectLst/>
                <a:ea typeface="微软雅黑" panose="020B0503020204020204" pitchFamily="34" charset="-122"/>
                <a:cs typeface="Times New Roman" panose="02020603050405020304" pitchFamily="18" charset="0"/>
              </a:rPr>
              <a:t>ləˈɡuːbriəs</a:t>
            </a:r>
            <a:r>
              <a:rPr lang="en-US" altLang="zh-CN" sz="1800" kern="100" dirty="0">
                <a:effectLst/>
                <a:ea typeface="微软雅黑" panose="020B0503020204020204" pitchFamily="34" charset="-122"/>
                <a:cs typeface="Times New Roman" panose="02020603050405020304" pitchFamily="18" charset="0"/>
              </a:rPr>
              <a:t>/</a:t>
            </a:r>
          </a:p>
          <a:p>
            <a:r>
              <a:rPr lang="en-US" altLang="zh-CN" sz="1800" kern="100" dirty="0">
                <a:effectLst/>
                <a:ea typeface="微软雅黑" panose="020B0503020204020204" pitchFamily="34" charset="-122"/>
                <a:cs typeface="Times New Roman" panose="02020603050405020304" pitchFamily="18" charset="0"/>
              </a:rPr>
              <a:t>adj.</a:t>
            </a:r>
          </a:p>
          <a:p>
            <a:r>
              <a:rPr lang="zh-CN" altLang="en-US" sz="1800" kern="100" dirty="0">
                <a:effectLst/>
                <a:ea typeface="微软雅黑" panose="020B0503020204020204" pitchFamily="34" charset="-122"/>
                <a:cs typeface="Times New Roman" panose="02020603050405020304" pitchFamily="18" charset="0"/>
              </a:rPr>
              <a:t>阴郁的；凄凉的；悲伤的</a:t>
            </a: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3616037" y="2470609"/>
            <a:ext cx="8051486" cy="3273486"/>
          </a:xfrm>
        </p:spPr>
        <p:txBody>
          <a:bodyPr>
            <a:normAutofit fontScale="92500" lnSpcReduction="10000"/>
          </a:bodyPr>
          <a:lstStyle/>
          <a:p>
            <a:pPr algn="l"/>
            <a:r>
              <a:rPr lang="en-US" altLang="zh-CN" b="0" i="0" dirty="0">
                <a:solidFill>
                  <a:srgbClr val="333333"/>
                </a:solidFill>
                <a:effectLst/>
                <a:latin typeface="Microsoft YaHei" panose="020B0503020204020204" pitchFamily="34" charset="-122"/>
                <a:ea typeface="Microsoft YaHei" panose="020B0503020204020204" pitchFamily="34" charset="-122"/>
              </a:rPr>
              <a:t>You:</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 Lugubrious</a:t>
            </a:r>
            <a:r>
              <a:rPr lang="zh-CN" altLang="en-US" b="0" i="0" dirty="0">
                <a:solidFill>
                  <a:srgbClr val="333333"/>
                </a:solidFill>
                <a:effectLst/>
                <a:latin typeface="Microsoft YaHei" panose="020B0503020204020204" pitchFamily="34" charset="-122"/>
                <a:ea typeface="Microsoft YaHei" panose="020B0503020204020204" pitchFamily="34" charset="-122"/>
              </a:rPr>
              <a:t>，</a:t>
            </a:r>
            <a:r>
              <a:rPr lang="en-US" altLang="zh-CN" b="0" i="0" dirty="0">
                <a:solidFill>
                  <a:srgbClr val="333333"/>
                </a:solidFill>
                <a:effectLst/>
                <a:latin typeface="Microsoft YaHei" panose="020B0503020204020204" pitchFamily="34" charset="-122"/>
                <a:ea typeface="Microsoft YaHei" panose="020B0503020204020204" pitchFamily="34" charset="-122"/>
              </a:rPr>
              <a:t>1</a:t>
            </a:r>
            <a:r>
              <a:rPr lang="zh-CN" altLang="en-US" b="0" i="0" dirty="0">
                <a:solidFill>
                  <a:srgbClr val="333333"/>
                </a:solidFill>
                <a:effectLst/>
                <a:latin typeface="Microsoft YaHei" panose="020B0503020204020204" pitchFamily="34" charset="-122"/>
                <a:ea typeface="Microsoft YaHei" panose="020B0503020204020204" pitchFamily="34" charset="-122"/>
              </a:rPr>
              <a:t>、请详细解释它的中文意思，并举一个小学生可以理解的例子。</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                       2</a:t>
            </a:r>
            <a:r>
              <a:rPr lang="zh-CN" altLang="en-US" b="0" i="0" dirty="0">
                <a:solidFill>
                  <a:srgbClr val="333333"/>
                </a:solidFill>
                <a:effectLst/>
                <a:latin typeface="Microsoft YaHei" panose="020B0503020204020204" pitchFamily="34" charset="-122"/>
                <a:ea typeface="Microsoft YaHei" panose="020B0503020204020204" pitchFamily="34" charset="-122"/>
              </a:rPr>
              <a:t>、用它造一个英文句子，用中文翻译，要适合能理解的场景。</a:t>
            </a:r>
          </a:p>
          <a:p>
            <a:pPr algn="l"/>
            <a:r>
              <a:rPr lang="en-US" altLang="zh-CN" b="0"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0" i="0" dirty="0">
                <a:solidFill>
                  <a:srgbClr val="333333"/>
                </a:solidFill>
                <a:effectLst/>
                <a:latin typeface="Microsoft YaHei" panose="020B0503020204020204" pitchFamily="34" charset="-122"/>
                <a:ea typeface="Microsoft YaHei" panose="020B0503020204020204" pitchFamily="34" charset="-122"/>
              </a:rPr>
              <a:t>: </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1</a:t>
            </a:r>
            <a:r>
              <a:rPr lang="zh-CN" altLang="en-US" b="0" i="0" dirty="0">
                <a:solidFill>
                  <a:srgbClr val="333333"/>
                </a:solidFill>
                <a:effectLst/>
                <a:latin typeface="Microsoft YaHei" panose="020B0503020204020204" pitchFamily="34" charset="-122"/>
                <a:ea typeface="Microsoft YaHei" panose="020B0503020204020204" pitchFamily="34" charset="-122"/>
              </a:rPr>
              <a:t>、</a:t>
            </a:r>
            <a:r>
              <a:rPr lang="en-US" altLang="zh-CN" b="0" i="0" dirty="0">
                <a:solidFill>
                  <a:srgbClr val="333333"/>
                </a:solidFill>
                <a:effectLst/>
                <a:latin typeface="Microsoft YaHei" panose="020B0503020204020204" pitchFamily="34" charset="-122"/>
                <a:ea typeface="Microsoft YaHei" panose="020B0503020204020204" pitchFamily="34" charset="-122"/>
              </a:rPr>
              <a:t>"Lugubrious"</a:t>
            </a:r>
            <a:r>
              <a:rPr lang="zh-CN" altLang="en-US" b="0" i="0" dirty="0">
                <a:solidFill>
                  <a:srgbClr val="333333"/>
                </a:solidFill>
                <a:effectLst/>
                <a:latin typeface="Microsoft YaHei" panose="020B0503020204020204" pitchFamily="34" charset="-122"/>
                <a:ea typeface="Microsoft YaHei" panose="020B0503020204020204" pitchFamily="34" charset="-122"/>
              </a:rPr>
              <a:t>的中文意思是</a:t>
            </a:r>
            <a:r>
              <a:rPr lang="en-US" altLang="zh-CN" b="0" i="0" dirty="0">
                <a:solidFill>
                  <a:srgbClr val="333333"/>
                </a:solidFill>
                <a:effectLst/>
                <a:latin typeface="Microsoft YaHei" panose="020B0503020204020204" pitchFamily="34" charset="-122"/>
                <a:ea typeface="Microsoft YaHei" panose="020B0503020204020204" pitchFamily="34" charset="-122"/>
              </a:rPr>
              <a:t>"</a:t>
            </a:r>
            <a:r>
              <a:rPr lang="zh-CN" altLang="en-US" b="0" i="0" dirty="0">
                <a:solidFill>
                  <a:srgbClr val="333333"/>
                </a:solidFill>
                <a:effectLst/>
                <a:latin typeface="Microsoft YaHei" panose="020B0503020204020204" pitchFamily="34" charset="-122"/>
                <a:ea typeface="Microsoft YaHei" panose="020B0503020204020204" pitchFamily="34" charset="-122"/>
              </a:rPr>
              <a:t>忧郁的</a:t>
            </a:r>
            <a:r>
              <a:rPr lang="en-US" altLang="zh-CN" b="0" i="0" dirty="0">
                <a:solidFill>
                  <a:srgbClr val="333333"/>
                </a:solidFill>
                <a:effectLst/>
                <a:latin typeface="Microsoft YaHei" panose="020B0503020204020204" pitchFamily="34" charset="-122"/>
                <a:ea typeface="Microsoft YaHei" panose="020B0503020204020204" pitchFamily="34" charset="-122"/>
              </a:rPr>
              <a:t>"</a:t>
            </a:r>
            <a:r>
              <a:rPr lang="zh-CN" altLang="en-US" b="0" i="0" dirty="0">
                <a:solidFill>
                  <a:srgbClr val="333333"/>
                </a:solidFill>
                <a:effectLst/>
                <a:latin typeface="Microsoft YaHei" panose="020B0503020204020204" pitchFamily="34" charset="-122"/>
                <a:ea typeface="Microsoft YaHei" panose="020B0503020204020204" pitchFamily="34" charset="-122"/>
              </a:rPr>
              <a:t>或</a:t>
            </a:r>
            <a:r>
              <a:rPr lang="en-US" altLang="zh-CN" b="0" i="0" dirty="0">
                <a:solidFill>
                  <a:srgbClr val="333333"/>
                </a:solidFill>
                <a:effectLst/>
                <a:latin typeface="Microsoft YaHei" panose="020B0503020204020204" pitchFamily="34" charset="-122"/>
                <a:ea typeface="Microsoft YaHei" panose="020B0503020204020204" pitchFamily="34" charset="-122"/>
              </a:rPr>
              <a:t>"</a:t>
            </a:r>
            <a:r>
              <a:rPr lang="zh-CN" altLang="en-US" b="0" i="0" dirty="0">
                <a:solidFill>
                  <a:srgbClr val="333333"/>
                </a:solidFill>
                <a:effectLst/>
                <a:latin typeface="Microsoft YaHei" panose="020B0503020204020204" pitchFamily="34" charset="-122"/>
                <a:ea typeface="Microsoft YaHei" panose="020B0503020204020204" pitchFamily="34" charset="-122"/>
              </a:rPr>
              <a:t>悲伤的</a:t>
            </a:r>
            <a:r>
              <a:rPr lang="en-US" altLang="zh-CN" b="0" i="0" dirty="0">
                <a:solidFill>
                  <a:srgbClr val="333333"/>
                </a:solidFill>
                <a:effectLst/>
                <a:latin typeface="Microsoft YaHei" panose="020B0503020204020204" pitchFamily="34" charset="-122"/>
                <a:ea typeface="Microsoft YaHei" panose="020B0503020204020204" pitchFamily="34" charset="-122"/>
              </a:rPr>
              <a:t>"</a:t>
            </a:r>
            <a:r>
              <a:rPr lang="zh-CN" altLang="en-US" b="0" i="0" dirty="0">
                <a:solidFill>
                  <a:srgbClr val="333333"/>
                </a:solidFill>
                <a:effectLst/>
                <a:latin typeface="Microsoft YaHei" panose="020B0503020204020204" pitchFamily="34" charset="-122"/>
                <a:ea typeface="Microsoft YaHei" panose="020B0503020204020204" pitchFamily="34" charset="-122"/>
              </a:rPr>
              <a:t>，形容一种沉重、忧伤的情绪或氛围。举一个小学生可以理解的例子，比如一个小朋友听到一只小鸟受伤或者一个朋友哭泣时，他会感到忧郁和悲伤。</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2</a:t>
            </a:r>
            <a:r>
              <a:rPr lang="zh-CN" altLang="en-US" b="0" i="0" dirty="0">
                <a:solidFill>
                  <a:srgbClr val="333333"/>
                </a:solidFill>
                <a:effectLst/>
                <a:latin typeface="Microsoft YaHei" panose="020B0503020204020204" pitchFamily="34" charset="-122"/>
                <a:ea typeface="Microsoft YaHei" panose="020B0503020204020204" pitchFamily="34" charset="-122"/>
              </a:rPr>
              <a:t>、英文句子：</a:t>
            </a:r>
            <a:r>
              <a:rPr lang="en-US" altLang="zh-CN" b="0" i="0" dirty="0">
                <a:solidFill>
                  <a:srgbClr val="333333"/>
                </a:solidFill>
                <a:effectLst/>
                <a:latin typeface="Microsoft YaHei" panose="020B0503020204020204" pitchFamily="34" charset="-122"/>
                <a:ea typeface="Microsoft YaHei" panose="020B0503020204020204" pitchFamily="34" charset="-122"/>
              </a:rPr>
              <a:t>As the rain poured down outside, the mood inside the classroom became lugubrious.</a:t>
            </a:r>
          </a:p>
          <a:p>
            <a:pPr algn="l"/>
            <a:r>
              <a:rPr lang="zh-CN" altLang="en-US" b="0" i="0" dirty="0">
                <a:solidFill>
                  <a:srgbClr val="333333"/>
                </a:solidFill>
                <a:effectLst/>
                <a:latin typeface="Microsoft YaHei" panose="020B0503020204020204" pitchFamily="34" charset="-122"/>
                <a:ea typeface="Microsoft YaHei" panose="020B0503020204020204" pitchFamily="34" charset="-122"/>
              </a:rPr>
              <a:t>中文翻译：雨点密布在窗外，教室内的氛围变得忧郁。</a:t>
            </a:r>
          </a:p>
        </p:txBody>
      </p:sp>
    </p:spTree>
    <p:extLst>
      <p:ext uri="{BB962C8B-B14F-4D97-AF65-F5344CB8AC3E}">
        <p14:creationId xmlns:p14="http://schemas.microsoft.com/office/powerpoint/2010/main" val="521890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挑战一 </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个你不熟悉或者不认识的英语词汇，首先使用英文字典，查出这些词汇的意思；然后使用大语言模型，将它当成一个英语老师，针对每个词汇向它提出至少两个问题，来帮助你理解这个词汇</a:t>
            </a:r>
            <a:br>
              <a:rPr lang="en-US" altLang="zh-CN" sz="1800" dirty="0">
                <a:latin typeface="+mn-ea"/>
                <a:ea typeface="+mn-ea"/>
              </a:rPr>
            </a:br>
            <a:br>
              <a:rPr lang="en-US" altLang="zh-CN" sz="1800" dirty="0">
                <a:latin typeface="+mn-ea"/>
                <a:ea typeface="+mn-ea"/>
              </a:rPr>
            </a:br>
            <a:r>
              <a:rPr lang="zh-CN" altLang="en-US" sz="3600" dirty="0">
                <a:latin typeface="+mn-ea"/>
                <a:ea typeface="+mn-ea"/>
              </a:rPr>
              <a:t>单词</a:t>
            </a:r>
            <a:r>
              <a:rPr lang="en-US" altLang="zh-CN" sz="3600" dirty="0">
                <a:latin typeface="+mn-ea"/>
                <a:ea typeface="+mn-ea"/>
              </a:rPr>
              <a:t>10</a:t>
            </a:r>
            <a:r>
              <a:rPr lang="zh-CN" altLang="en-US" sz="3600" dirty="0">
                <a:latin typeface="+mn-ea"/>
                <a:ea typeface="+mn-ea"/>
              </a:rPr>
              <a:t>：</a:t>
            </a:r>
            <a:r>
              <a:rPr lang="en-US" altLang="zh-CN" sz="3600" cap="none" dirty="0">
                <a:latin typeface="+mn-ea"/>
                <a:ea typeface="+mn-ea"/>
              </a:rPr>
              <a:t>Supercilious</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英文字典（百度翻译）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4"/>
            <a:ext cx="2850489" cy="2993179"/>
          </a:xfrm>
        </p:spPr>
        <p:txBody>
          <a:bodyPr>
            <a:normAutofit fontScale="92500" lnSpcReduction="20000"/>
          </a:bodyPr>
          <a:lstStyle/>
          <a:p>
            <a:pPr marL="0" indent="0">
              <a:buNone/>
            </a:pPr>
            <a:endParaRPr lang="zh-CN" altLang="en-US" sz="1800" kern="100" dirty="0">
              <a:effectLst/>
              <a:latin typeface="Calibri" panose="020F0502020204030204" pitchFamily="34" charset="0"/>
              <a:ea typeface="宋体" panose="02010600030101010101" pitchFamily="2" charset="-122"/>
              <a:cs typeface="Times New Roman" panose="02020603050405020304" pitchFamily="18" charset="0"/>
            </a:endParaRPr>
          </a:p>
          <a:p>
            <a:r>
              <a:rPr lang="en-US" altLang="zh-CN" sz="1800" kern="100" dirty="0" err="1">
                <a:ea typeface="微软雅黑" panose="020B0503020204020204" pitchFamily="34" charset="-122"/>
                <a:cs typeface="Times New Roman" panose="02020603050405020304" pitchFamily="18" charset="0"/>
              </a:rPr>
              <a:t>Supercilicous</a:t>
            </a:r>
            <a:endParaRPr lang="en-US" altLang="zh-CN" sz="1800" kern="100" dirty="0">
              <a:effectLst/>
              <a:ea typeface="微软雅黑" panose="020B0503020204020204" pitchFamily="34" charset="-122"/>
              <a:cs typeface="Times New Roman" panose="02020603050405020304" pitchFamily="18" charset="0"/>
            </a:endParaRPr>
          </a:p>
          <a:p>
            <a:r>
              <a:rPr lang="en-US" altLang="zh-CN" sz="1800" kern="100" dirty="0">
                <a:effectLst/>
                <a:ea typeface="微软雅黑" panose="020B0503020204020204" pitchFamily="34" charset="-122"/>
                <a:cs typeface="Times New Roman" panose="02020603050405020304" pitchFamily="18" charset="0"/>
              </a:rPr>
              <a:t>/ˌ</a:t>
            </a:r>
            <a:r>
              <a:rPr lang="en-US" altLang="zh-CN" sz="1800" kern="100" dirty="0" err="1">
                <a:effectLst/>
                <a:ea typeface="微软雅黑" panose="020B0503020204020204" pitchFamily="34" charset="-122"/>
                <a:cs typeface="Times New Roman" panose="02020603050405020304" pitchFamily="18" charset="0"/>
              </a:rPr>
              <a:t>suːpərˈsɪliəs</a:t>
            </a:r>
            <a:r>
              <a:rPr lang="en-US" altLang="zh-CN" sz="1800" kern="100" dirty="0">
                <a:effectLst/>
                <a:ea typeface="微软雅黑" panose="020B0503020204020204" pitchFamily="34" charset="-122"/>
                <a:cs typeface="Times New Roman" panose="02020603050405020304" pitchFamily="18" charset="0"/>
              </a:rPr>
              <a:t>/</a:t>
            </a:r>
          </a:p>
          <a:p>
            <a:r>
              <a:rPr lang="zh-CN" altLang="en-US" sz="1800" kern="100" dirty="0">
                <a:effectLst/>
                <a:ea typeface="微软雅黑" panose="020B0503020204020204" pitchFamily="34" charset="-122"/>
                <a:cs typeface="Times New Roman" panose="02020603050405020304" pitchFamily="18" charset="0"/>
              </a:rPr>
              <a:t>网络</a:t>
            </a:r>
          </a:p>
          <a:p>
            <a:r>
              <a:rPr lang="zh-CN" altLang="en-US" sz="1800" kern="100" dirty="0">
                <a:effectLst/>
                <a:ea typeface="微软雅黑" panose="020B0503020204020204" pitchFamily="34" charset="-122"/>
                <a:cs typeface="Times New Roman" panose="02020603050405020304" pitchFamily="18" charset="0"/>
              </a:rPr>
              <a:t>高傲的；目空一切；目空一切的；目中无人的；目中无人</a:t>
            </a:r>
          </a:p>
          <a:p>
            <a:endParaRPr lang="zh-CN" altLang="en-US" sz="1800" kern="100" dirty="0">
              <a:effectLst/>
              <a:ea typeface="微软雅黑" panose="020B0503020204020204" pitchFamily="34" charset="-122"/>
              <a:cs typeface="Times New Roman" panose="02020603050405020304" pitchFamily="18" charset="0"/>
            </a:endParaRP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3616037" y="2470609"/>
            <a:ext cx="8051486" cy="3273486"/>
          </a:xfrm>
        </p:spPr>
        <p:txBody>
          <a:bodyPr>
            <a:normAutofit fontScale="92500" lnSpcReduction="20000"/>
          </a:bodyPr>
          <a:lstStyle/>
          <a:p>
            <a:pPr algn="l"/>
            <a:r>
              <a:rPr lang="en-US" altLang="zh-CN" b="0" i="0" dirty="0">
                <a:solidFill>
                  <a:srgbClr val="333333"/>
                </a:solidFill>
                <a:effectLst/>
                <a:latin typeface="Microsoft YaHei" panose="020B0503020204020204" pitchFamily="34" charset="-122"/>
                <a:ea typeface="Microsoft YaHei" panose="020B0503020204020204" pitchFamily="34" charset="-122"/>
              </a:rPr>
              <a:t>You: </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Supercilious</a:t>
            </a:r>
            <a:r>
              <a:rPr lang="zh-CN" altLang="en-US" b="0" i="0" dirty="0">
                <a:solidFill>
                  <a:srgbClr val="333333"/>
                </a:solidFill>
                <a:effectLst/>
                <a:latin typeface="Microsoft YaHei" panose="020B0503020204020204" pitchFamily="34" charset="-122"/>
                <a:ea typeface="Microsoft YaHei" panose="020B0503020204020204" pitchFamily="34" charset="-122"/>
              </a:rPr>
              <a:t>、</a:t>
            </a:r>
            <a:r>
              <a:rPr lang="en-US" altLang="zh-CN" b="0" i="0" dirty="0">
                <a:solidFill>
                  <a:srgbClr val="333333"/>
                </a:solidFill>
                <a:effectLst/>
                <a:latin typeface="Microsoft YaHei" panose="020B0503020204020204" pitchFamily="34" charset="-122"/>
                <a:ea typeface="Microsoft YaHei" panose="020B0503020204020204" pitchFamily="34" charset="-122"/>
              </a:rPr>
              <a:t>1</a:t>
            </a:r>
            <a:r>
              <a:rPr lang="zh-CN" altLang="en-US" b="0" i="0" dirty="0">
                <a:solidFill>
                  <a:srgbClr val="333333"/>
                </a:solidFill>
                <a:effectLst/>
                <a:latin typeface="Microsoft YaHei" panose="020B0503020204020204" pitchFamily="34" charset="-122"/>
                <a:ea typeface="Microsoft YaHei" panose="020B0503020204020204" pitchFamily="34" charset="-122"/>
              </a:rPr>
              <a:t>、请详细解释它的中文意思，并举一个小学生可以理解的例子。</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                       2</a:t>
            </a:r>
            <a:r>
              <a:rPr lang="zh-CN" altLang="en-US" b="0" i="0" dirty="0">
                <a:solidFill>
                  <a:srgbClr val="333333"/>
                </a:solidFill>
                <a:effectLst/>
                <a:latin typeface="Microsoft YaHei" panose="020B0503020204020204" pitchFamily="34" charset="-122"/>
                <a:ea typeface="Microsoft YaHei" panose="020B0503020204020204" pitchFamily="34" charset="-122"/>
              </a:rPr>
              <a:t>、用它造一个英文句子，用中文翻译，要适合能理解的场景。</a:t>
            </a:r>
          </a:p>
          <a:p>
            <a:pPr algn="l"/>
            <a:r>
              <a:rPr lang="en-US" altLang="zh-CN" b="0"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0" i="0" dirty="0">
                <a:solidFill>
                  <a:srgbClr val="333333"/>
                </a:solidFill>
                <a:effectLst/>
                <a:latin typeface="Microsoft YaHei" panose="020B0503020204020204" pitchFamily="34" charset="-122"/>
                <a:ea typeface="Microsoft YaHei" panose="020B0503020204020204" pitchFamily="34" charset="-122"/>
              </a:rPr>
              <a:t>: </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1</a:t>
            </a:r>
            <a:r>
              <a:rPr lang="zh-CN" altLang="en-US" b="0" i="0" dirty="0">
                <a:solidFill>
                  <a:srgbClr val="333333"/>
                </a:solidFill>
                <a:effectLst/>
                <a:latin typeface="Microsoft YaHei" panose="020B0503020204020204" pitchFamily="34" charset="-122"/>
                <a:ea typeface="Microsoft YaHei" panose="020B0503020204020204" pitchFamily="34" charset="-122"/>
              </a:rPr>
              <a:t>、“</a:t>
            </a:r>
            <a:r>
              <a:rPr lang="en-US" altLang="zh-CN" b="0" i="0" dirty="0">
                <a:solidFill>
                  <a:srgbClr val="333333"/>
                </a:solidFill>
                <a:effectLst/>
                <a:latin typeface="Microsoft YaHei" panose="020B0503020204020204" pitchFamily="34" charset="-122"/>
                <a:ea typeface="Microsoft YaHei" panose="020B0503020204020204" pitchFamily="34" charset="-122"/>
              </a:rPr>
              <a:t>Supercilious”</a:t>
            </a:r>
            <a:r>
              <a:rPr lang="zh-CN" altLang="en-US" b="0" i="0" dirty="0">
                <a:solidFill>
                  <a:srgbClr val="333333"/>
                </a:solidFill>
                <a:effectLst/>
                <a:latin typeface="Microsoft YaHei" panose="020B0503020204020204" pitchFamily="34" charset="-122"/>
                <a:ea typeface="Microsoft YaHei" panose="020B0503020204020204" pitchFamily="34" charset="-122"/>
              </a:rPr>
              <a:t>是一个形容词，意思是傲慢自大的，看不起别人的。比如一个人对他人态度高傲，自以为是，不愿意和别人交流，就可以说他是</a:t>
            </a:r>
            <a:r>
              <a:rPr lang="en-US" altLang="zh-CN" b="0" i="0" dirty="0">
                <a:solidFill>
                  <a:srgbClr val="333333"/>
                </a:solidFill>
                <a:effectLst/>
                <a:latin typeface="Microsoft YaHei" panose="020B0503020204020204" pitchFamily="34" charset="-122"/>
                <a:ea typeface="Microsoft YaHei" panose="020B0503020204020204" pitchFamily="34" charset="-122"/>
              </a:rPr>
              <a:t>supercilious</a:t>
            </a:r>
            <a:r>
              <a:rPr lang="zh-CN" altLang="en-US" b="0" i="0" dirty="0">
                <a:solidFill>
                  <a:srgbClr val="333333"/>
                </a:solidFill>
                <a:effectLst/>
                <a:latin typeface="Microsoft YaHei" panose="020B0503020204020204" pitchFamily="34" charset="-122"/>
                <a:ea typeface="Microsoft YaHei" panose="020B0503020204020204" pitchFamily="34" charset="-122"/>
              </a:rPr>
              <a:t>。举个小学生可以理解的例子，比如班上有一个同学总是不愿意和大家一起玩，而是自己一个人玩手机，还总是说自己比别人聪明，那么他就是一个</a:t>
            </a:r>
            <a:r>
              <a:rPr lang="en-US" altLang="zh-CN" b="0" i="0" dirty="0">
                <a:solidFill>
                  <a:srgbClr val="333333"/>
                </a:solidFill>
                <a:effectLst/>
                <a:latin typeface="Microsoft YaHei" panose="020B0503020204020204" pitchFamily="34" charset="-122"/>
                <a:ea typeface="Microsoft YaHei" panose="020B0503020204020204" pitchFamily="34" charset="-122"/>
              </a:rPr>
              <a:t>supercilious</a:t>
            </a:r>
            <a:r>
              <a:rPr lang="zh-CN" altLang="en-US" b="0" i="0" dirty="0">
                <a:solidFill>
                  <a:srgbClr val="333333"/>
                </a:solidFill>
                <a:effectLst/>
                <a:latin typeface="Microsoft YaHei" panose="020B0503020204020204" pitchFamily="34" charset="-122"/>
                <a:ea typeface="Microsoft YaHei" panose="020B0503020204020204" pitchFamily="34" charset="-122"/>
              </a:rPr>
              <a:t>的人。</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2</a:t>
            </a:r>
            <a:r>
              <a:rPr lang="zh-CN" altLang="en-US" b="0" i="0" dirty="0">
                <a:solidFill>
                  <a:srgbClr val="333333"/>
                </a:solidFill>
                <a:effectLst/>
                <a:latin typeface="Microsoft YaHei" panose="020B0503020204020204" pitchFamily="34" charset="-122"/>
                <a:ea typeface="Microsoft YaHei" panose="020B0503020204020204" pitchFamily="34" charset="-122"/>
              </a:rPr>
              <a:t>、英文句子：</a:t>
            </a:r>
            <a:r>
              <a:rPr lang="en-US" altLang="zh-CN" b="0" i="0" dirty="0">
                <a:solidFill>
                  <a:srgbClr val="333333"/>
                </a:solidFill>
                <a:effectLst/>
                <a:latin typeface="Microsoft YaHei" panose="020B0503020204020204" pitchFamily="34" charset="-122"/>
                <a:ea typeface="Microsoft YaHei" panose="020B0503020204020204" pitchFamily="34" charset="-122"/>
              </a:rPr>
              <a:t>She gave a supercilious look to the new student in class.</a:t>
            </a:r>
          </a:p>
          <a:p>
            <a:pPr algn="l"/>
            <a:r>
              <a:rPr lang="zh-CN" altLang="en-US" b="0" i="0" dirty="0">
                <a:solidFill>
                  <a:srgbClr val="333333"/>
                </a:solidFill>
                <a:effectLst/>
                <a:latin typeface="Microsoft YaHei" panose="020B0503020204020204" pitchFamily="34" charset="-122"/>
                <a:ea typeface="Microsoft YaHei" panose="020B0503020204020204" pitchFamily="34" charset="-122"/>
              </a:rPr>
              <a:t>中文翻译：她对班上的新同学投以傲慢自大的眼神。</a:t>
            </a:r>
          </a:p>
        </p:txBody>
      </p:sp>
    </p:spTree>
    <p:extLst>
      <p:ext uri="{BB962C8B-B14F-4D97-AF65-F5344CB8AC3E}">
        <p14:creationId xmlns:p14="http://schemas.microsoft.com/office/powerpoint/2010/main" val="2042357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挑战二</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句话，同时使用一般的翻译软件和大语言模型来翻译。不同的是，你需要让大语言模型对于同一句话，给出</a:t>
            </a:r>
            <a:r>
              <a:rPr lang="en-US" altLang="zh-CN" sz="1800" dirty="0">
                <a:latin typeface="+mn-ea"/>
                <a:ea typeface="+mn-ea"/>
              </a:rPr>
              <a:t>3-5</a:t>
            </a:r>
            <a:r>
              <a:rPr lang="zh-CN" altLang="en-US" sz="1800" dirty="0">
                <a:latin typeface="+mn-ea"/>
                <a:ea typeface="+mn-ea"/>
              </a:rPr>
              <a:t>种不同的翻译，这也是大语言模型的优势，同一句话，可以给你多种不同的翻译句子。这是以前的翻译软件不能提供的。</a:t>
            </a:r>
            <a:br>
              <a:rPr lang="en-US" altLang="zh-CN" sz="1800" dirty="0">
                <a:latin typeface="+mn-ea"/>
                <a:ea typeface="+mn-ea"/>
              </a:rPr>
            </a:br>
            <a:br>
              <a:rPr lang="en-US" altLang="zh-CN" sz="1800" dirty="0">
                <a:latin typeface="+mn-ea"/>
                <a:ea typeface="+mn-ea"/>
              </a:rPr>
            </a:br>
            <a:r>
              <a:rPr lang="zh-CN" altLang="en-US" sz="3600" dirty="0">
                <a:latin typeface="+mn-ea"/>
                <a:ea typeface="+mn-ea"/>
              </a:rPr>
              <a:t>句子</a:t>
            </a:r>
            <a:r>
              <a:rPr lang="en-US" altLang="zh-CN" sz="3600" dirty="0">
                <a:latin typeface="+mn-ea"/>
                <a:ea typeface="+mn-ea"/>
              </a:rPr>
              <a:t>1</a:t>
            </a:r>
            <a:r>
              <a:rPr lang="zh-CN" altLang="en-US" sz="3600" dirty="0">
                <a:latin typeface="+mn-ea"/>
                <a:ea typeface="+mn-ea"/>
              </a:rPr>
              <a:t>：</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4"/>
            <a:ext cx="3473944" cy="2993179"/>
          </a:xfrm>
        </p:spPr>
        <p:txBody>
          <a:bodyPr>
            <a:normAutofit fontScale="85000" lnSpcReduction="20000"/>
          </a:bodyPr>
          <a:lstStyle/>
          <a:p>
            <a:pPr marL="0" indent="0">
              <a:buNone/>
            </a:pPr>
            <a:endParaRPr lang="zh-CN" altLang="en-US" sz="1800" kern="100" dirty="0">
              <a:effectLst/>
              <a:latin typeface="Calibri" panose="020F0502020204030204" pitchFamily="34" charset="0"/>
              <a:ea typeface="宋体" panose="02010600030101010101" pitchFamily="2" charset="-122"/>
              <a:cs typeface="Times New Roman" panose="02020603050405020304" pitchFamily="18" charset="0"/>
            </a:endParaRPr>
          </a:p>
          <a:p>
            <a:r>
              <a:rPr lang="en-US" altLang="zh-CN" sz="1800" kern="100" dirty="0">
                <a:effectLst/>
                <a:ea typeface="微软雅黑" panose="020B0503020204020204" pitchFamily="34" charset="-122"/>
                <a:cs typeface="Times New Roman" panose="02020603050405020304" pitchFamily="18" charset="0"/>
              </a:rPr>
              <a:t>Xiao Ming always dreams of becoming a superhero, wearing a cape to save the world, but this idea is a bit quixotic, because there are no real superheroes in real life.</a:t>
            </a:r>
          </a:p>
          <a:p>
            <a:r>
              <a:rPr lang="zh-CN" altLang="en-US" sz="1800" kern="100" dirty="0">
                <a:effectLst/>
                <a:ea typeface="微软雅黑" panose="020B0503020204020204" pitchFamily="34" charset="-122"/>
                <a:cs typeface="Times New Roman" panose="02020603050405020304" pitchFamily="18" charset="0"/>
              </a:rPr>
              <a:t>小明一直梦想成为一名超级英雄，穿着斗篷拯救世界，但这个想法有点不切实际，因为现实生活中没有真正的超级英雄。</a:t>
            </a: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4131425" y="2470609"/>
            <a:ext cx="7536098" cy="3273486"/>
          </a:xfrm>
        </p:spPr>
        <p:txBody>
          <a:bodyPr>
            <a:normAutofit fontScale="85000" lnSpcReduction="20000"/>
          </a:bodyPr>
          <a:lstStyle/>
          <a:p>
            <a:pPr algn="l"/>
            <a:r>
              <a:rPr lang="en-US" altLang="zh-CN" b="0" i="0" dirty="0">
                <a:solidFill>
                  <a:srgbClr val="333333"/>
                </a:solidFill>
                <a:effectLst/>
                <a:latin typeface="Microsoft YaHei" panose="020B0503020204020204" pitchFamily="34" charset="-122"/>
                <a:ea typeface="Microsoft YaHei" panose="020B0503020204020204" pitchFamily="34" charset="-122"/>
              </a:rPr>
              <a:t>You: </a:t>
            </a:r>
          </a:p>
          <a:p>
            <a:pPr algn="l"/>
            <a:r>
              <a:rPr lang="zh-CN" altLang="en-US" b="0" i="0" dirty="0">
                <a:solidFill>
                  <a:srgbClr val="333333"/>
                </a:solidFill>
                <a:effectLst/>
                <a:latin typeface="Microsoft YaHei" panose="020B0503020204020204" pitchFamily="34" charset="-122"/>
                <a:ea typeface="Microsoft YaHei" panose="020B0503020204020204" pitchFamily="34" charset="-122"/>
              </a:rPr>
              <a:t>请翻译以下句子，给出</a:t>
            </a:r>
            <a:r>
              <a:rPr lang="en-US" altLang="zh-CN" b="0" i="0" dirty="0">
                <a:solidFill>
                  <a:srgbClr val="333333"/>
                </a:solidFill>
                <a:effectLst/>
                <a:latin typeface="Microsoft YaHei" panose="020B0503020204020204" pitchFamily="34" charset="-122"/>
                <a:ea typeface="Microsoft YaHei" panose="020B0503020204020204" pitchFamily="34" charset="-122"/>
              </a:rPr>
              <a:t>3</a:t>
            </a:r>
            <a:r>
              <a:rPr lang="zh-CN" altLang="en-US" b="0" i="0" dirty="0">
                <a:solidFill>
                  <a:srgbClr val="333333"/>
                </a:solidFill>
                <a:effectLst/>
                <a:latin typeface="Microsoft YaHei" panose="020B0503020204020204" pitchFamily="34" charset="-122"/>
                <a:ea typeface="Microsoft YaHei" panose="020B0503020204020204" pitchFamily="34" charset="-122"/>
              </a:rPr>
              <a:t>种不同的翻译：</a:t>
            </a:r>
            <a:endParaRPr lang="en-US" altLang="zh-CN" b="0"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Xiao Ming always dreams of becoming a superhero, wearing a cape to save the world, but this idea is a bit quixotic, because there are no real superheroes in real life.</a:t>
            </a:r>
          </a:p>
          <a:p>
            <a:pPr algn="l"/>
            <a:r>
              <a:rPr lang="en-US" altLang="zh-CN" b="0"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0" i="0" dirty="0">
                <a:solidFill>
                  <a:srgbClr val="333333"/>
                </a:solidFill>
                <a:effectLst/>
                <a:latin typeface="Microsoft YaHei" panose="020B0503020204020204" pitchFamily="34" charset="-122"/>
                <a:ea typeface="Microsoft YaHei" panose="020B0503020204020204" pitchFamily="34" charset="-122"/>
              </a:rPr>
              <a:t>: </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1. </a:t>
            </a:r>
            <a:r>
              <a:rPr lang="zh-CN" altLang="en-US" b="0" i="0" dirty="0">
                <a:solidFill>
                  <a:srgbClr val="333333"/>
                </a:solidFill>
                <a:effectLst/>
                <a:latin typeface="Microsoft YaHei" panose="020B0503020204020204" pitchFamily="34" charset="-122"/>
                <a:ea typeface="Microsoft YaHei" panose="020B0503020204020204" pitchFamily="34" charset="-122"/>
              </a:rPr>
              <a:t>小明总是梦想成为一个超级英雄，穿着斗篷拯救世界，但这个想法有点空想，因为现实生活中没有真正的超级英雄。</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2. </a:t>
            </a:r>
            <a:r>
              <a:rPr lang="zh-CN" altLang="en-US" b="0" i="0" dirty="0">
                <a:solidFill>
                  <a:srgbClr val="333333"/>
                </a:solidFill>
                <a:effectLst/>
                <a:latin typeface="Microsoft YaHei" panose="020B0503020204020204" pitchFamily="34" charset="-122"/>
                <a:ea typeface="Microsoft YaHei" panose="020B0503020204020204" pitchFamily="34" charset="-122"/>
              </a:rPr>
              <a:t>小明总是梦想成为一个超级英雄，披着斗篷来拯救世界，但这个想法有点理想化，因为现实生活中并不存在真正的超级英雄。</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3. </a:t>
            </a:r>
            <a:r>
              <a:rPr lang="zh-CN" altLang="en-US" b="0" i="0" dirty="0">
                <a:solidFill>
                  <a:srgbClr val="333333"/>
                </a:solidFill>
                <a:effectLst/>
                <a:latin typeface="Microsoft YaHei" panose="020B0503020204020204" pitchFamily="34" charset="-122"/>
                <a:ea typeface="Microsoft YaHei" panose="020B0503020204020204" pitchFamily="34" charset="-122"/>
              </a:rPr>
              <a:t>小明一直梦想成为超级英雄，披上斗篷拯救世界，但这个想法有点不切实际，因为现实生活中不存在真正的超级英雄。</a:t>
            </a:r>
          </a:p>
        </p:txBody>
      </p:sp>
    </p:spTree>
    <p:extLst>
      <p:ext uri="{BB962C8B-B14F-4D97-AF65-F5344CB8AC3E}">
        <p14:creationId xmlns:p14="http://schemas.microsoft.com/office/powerpoint/2010/main" val="9552728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挑战二</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句话，同时使用一般的翻译软件和大语言模型来翻译。不同的是，你需要让大语言模型对于同一句话，给出</a:t>
            </a:r>
            <a:r>
              <a:rPr lang="en-US" altLang="zh-CN" sz="1800" dirty="0">
                <a:latin typeface="+mn-ea"/>
                <a:ea typeface="+mn-ea"/>
              </a:rPr>
              <a:t>3-5</a:t>
            </a:r>
            <a:r>
              <a:rPr lang="zh-CN" altLang="en-US" sz="1800" dirty="0">
                <a:latin typeface="+mn-ea"/>
                <a:ea typeface="+mn-ea"/>
              </a:rPr>
              <a:t>种不同的翻译，这也是大语言模型的优势，同一句话，可以给你多种不同的翻译句子。这是以前的翻译软件不能提供的。</a:t>
            </a:r>
            <a:br>
              <a:rPr lang="en-US" altLang="zh-CN" sz="1800" dirty="0">
                <a:latin typeface="+mn-ea"/>
                <a:ea typeface="+mn-ea"/>
              </a:rPr>
            </a:br>
            <a:br>
              <a:rPr lang="en-US" altLang="zh-CN" sz="1800" dirty="0">
                <a:latin typeface="+mn-ea"/>
                <a:ea typeface="+mn-ea"/>
              </a:rPr>
            </a:br>
            <a:r>
              <a:rPr lang="zh-CN" altLang="en-US" sz="3600" dirty="0">
                <a:latin typeface="+mn-ea"/>
                <a:ea typeface="+mn-ea"/>
              </a:rPr>
              <a:t>句子</a:t>
            </a:r>
            <a:r>
              <a:rPr lang="en-US" altLang="zh-CN" sz="3600" dirty="0">
                <a:latin typeface="+mn-ea"/>
                <a:ea typeface="+mn-ea"/>
              </a:rPr>
              <a:t>2</a:t>
            </a:r>
            <a:r>
              <a:rPr lang="zh-CN" altLang="en-US" sz="3600" dirty="0">
                <a:latin typeface="+mn-ea"/>
                <a:ea typeface="+mn-ea"/>
              </a:rPr>
              <a:t>：</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4"/>
            <a:ext cx="3473944" cy="2993179"/>
          </a:xfrm>
        </p:spPr>
        <p:txBody>
          <a:bodyPr>
            <a:normAutofit fontScale="92500" lnSpcReduction="20000"/>
          </a:bodyPr>
          <a:lstStyle/>
          <a:p>
            <a:pPr marL="0" indent="0">
              <a:buNone/>
            </a:pPr>
            <a:endParaRPr lang="zh-CN" altLang="en-US" sz="1800" kern="100" dirty="0">
              <a:effectLst/>
              <a:latin typeface="Calibri" panose="020F0502020204030204" pitchFamily="34" charset="0"/>
              <a:ea typeface="宋体" panose="02010600030101010101" pitchFamily="2" charset="-122"/>
              <a:cs typeface="Times New Roman" panose="02020603050405020304" pitchFamily="18" charset="0"/>
            </a:endParaRPr>
          </a:p>
          <a:p>
            <a:r>
              <a:rPr lang="en-US" altLang="zh-CN" sz="1800" kern="100" dirty="0">
                <a:effectLst/>
                <a:ea typeface="微软雅黑" panose="020B0503020204020204" pitchFamily="34" charset="-122"/>
                <a:cs typeface="Times New Roman" panose="02020603050405020304" pitchFamily="18" charset="0"/>
              </a:rPr>
              <a:t>Annie was walking in the forest when she stumbled upon a hidden treasure chest full of shiny jewels. It was a serendipity that brought her so much joy.</a:t>
            </a:r>
          </a:p>
          <a:p>
            <a:r>
              <a:rPr lang="zh-CN" altLang="en-US" sz="1800" kern="100" dirty="0">
                <a:effectLst/>
                <a:ea typeface="微软雅黑" panose="020B0503020204020204" pitchFamily="34" charset="-122"/>
                <a:cs typeface="Times New Roman" panose="02020603050405020304" pitchFamily="18" charset="0"/>
              </a:rPr>
              <a:t>安妮在森林里散步时，偶然发现了一个隐藏的宝箱，里面装满了闪闪发光的珠宝。这是一个偶然的发现，给她带来了如此多的快乐。</a:t>
            </a:r>
            <a:endParaRPr lang="en-US" altLang="zh-CN" sz="1800" kern="100" dirty="0">
              <a:effectLst/>
              <a:ea typeface="微软雅黑" panose="020B0503020204020204" pitchFamily="34" charset="-122"/>
              <a:cs typeface="Times New Roman" panose="02020603050405020304" pitchFamily="18" charset="0"/>
            </a:endParaRP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4131425" y="2470609"/>
            <a:ext cx="7536098" cy="3273486"/>
          </a:xfrm>
        </p:spPr>
        <p:txBody>
          <a:bodyPr>
            <a:normAutofit fontScale="92500" lnSpcReduction="20000"/>
          </a:bodyPr>
          <a:lstStyle/>
          <a:p>
            <a:pPr algn="l"/>
            <a:r>
              <a:rPr lang="en-US" altLang="zh-CN" b="0" i="0" dirty="0">
                <a:solidFill>
                  <a:srgbClr val="333333"/>
                </a:solidFill>
                <a:effectLst/>
                <a:latin typeface="Microsoft YaHei" panose="020B0503020204020204" pitchFamily="34" charset="-122"/>
                <a:ea typeface="Microsoft YaHei" panose="020B0503020204020204" pitchFamily="34" charset="-122"/>
              </a:rPr>
              <a:t>You: </a:t>
            </a:r>
          </a:p>
          <a:p>
            <a:pPr algn="l"/>
            <a:r>
              <a:rPr lang="zh-CN" altLang="en-US" b="0" i="0" dirty="0">
                <a:solidFill>
                  <a:srgbClr val="333333"/>
                </a:solidFill>
                <a:effectLst/>
                <a:latin typeface="Microsoft YaHei" panose="020B0503020204020204" pitchFamily="34" charset="-122"/>
                <a:ea typeface="Microsoft YaHei" panose="020B0503020204020204" pitchFamily="34" charset="-122"/>
              </a:rPr>
              <a:t>请翻译以下句子，给出</a:t>
            </a:r>
            <a:r>
              <a:rPr lang="en-US" altLang="zh-CN" b="0" i="0" dirty="0">
                <a:solidFill>
                  <a:srgbClr val="333333"/>
                </a:solidFill>
                <a:effectLst/>
                <a:latin typeface="Microsoft YaHei" panose="020B0503020204020204" pitchFamily="34" charset="-122"/>
                <a:ea typeface="Microsoft YaHei" panose="020B0503020204020204" pitchFamily="34" charset="-122"/>
              </a:rPr>
              <a:t>3</a:t>
            </a:r>
            <a:r>
              <a:rPr lang="zh-CN" altLang="en-US" b="0" i="0" dirty="0">
                <a:solidFill>
                  <a:srgbClr val="333333"/>
                </a:solidFill>
                <a:effectLst/>
                <a:latin typeface="Microsoft YaHei" panose="020B0503020204020204" pitchFamily="34" charset="-122"/>
                <a:ea typeface="Microsoft YaHei" panose="020B0503020204020204" pitchFamily="34" charset="-122"/>
              </a:rPr>
              <a:t>种完全不同的翻译：</a:t>
            </a:r>
            <a:r>
              <a:rPr lang="en-US" altLang="zh-CN" b="0" i="0" dirty="0">
                <a:solidFill>
                  <a:srgbClr val="333333"/>
                </a:solidFill>
                <a:effectLst/>
                <a:latin typeface="Microsoft YaHei" panose="020B0503020204020204" pitchFamily="34" charset="-122"/>
                <a:ea typeface="Microsoft YaHei" panose="020B0503020204020204" pitchFamily="34" charset="-122"/>
              </a:rPr>
              <a:t>Annie was walking in the forest when she stumbled upon a hidden treasure chest full of shiny jewels. It was a serendipity that brought her so much joy.</a:t>
            </a:r>
          </a:p>
          <a:p>
            <a:pPr algn="l"/>
            <a:r>
              <a:rPr lang="en-US" altLang="zh-CN" b="0"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0" i="0" dirty="0">
                <a:solidFill>
                  <a:srgbClr val="333333"/>
                </a:solidFill>
                <a:effectLst/>
                <a:latin typeface="Microsoft YaHei" panose="020B0503020204020204" pitchFamily="34" charset="-122"/>
                <a:ea typeface="Microsoft YaHei" panose="020B0503020204020204" pitchFamily="34" charset="-122"/>
              </a:rPr>
              <a:t>: </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1. </a:t>
            </a:r>
            <a:r>
              <a:rPr lang="zh-CN" altLang="en-US" b="0" i="0" dirty="0">
                <a:solidFill>
                  <a:srgbClr val="333333"/>
                </a:solidFill>
                <a:effectLst/>
                <a:latin typeface="Microsoft YaHei" panose="020B0503020204020204" pitchFamily="34" charset="-122"/>
                <a:ea typeface="Microsoft YaHei" panose="020B0503020204020204" pitchFamily="34" charset="-122"/>
              </a:rPr>
              <a:t>安妮在森林里散步时偶然发现一个藏满闪闪发光宝石的宝藏箱。这意外收获给她带来了极大的快乐。</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2. </a:t>
            </a:r>
            <a:r>
              <a:rPr lang="zh-CN" altLang="en-US" b="0" i="0" dirty="0">
                <a:solidFill>
                  <a:srgbClr val="333333"/>
                </a:solidFill>
                <a:effectLst/>
                <a:latin typeface="Microsoft YaHei" panose="020B0503020204020204" pitchFamily="34" charset="-122"/>
                <a:ea typeface="Microsoft YaHei" panose="020B0503020204020204" pitchFamily="34" charset="-122"/>
              </a:rPr>
              <a:t>安妮在森林里漫步时，不经意间发现了一个藏有闪闪发光珠宝的宝箱。这种偶然性给她带来了巨大的喜悦。</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3. </a:t>
            </a:r>
            <a:r>
              <a:rPr lang="zh-CN" altLang="en-US" b="0" i="0" dirty="0">
                <a:solidFill>
                  <a:srgbClr val="333333"/>
                </a:solidFill>
                <a:effectLst/>
                <a:latin typeface="Microsoft YaHei" panose="020B0503020204020204" pitchFamily="34" charset="-122"/>
                <a:ea typeface="Microsoft YaHei" panose="020B0503020204020204" pitchFamily="34" charset="-122"/>
              </a:rPr>
              <a:t>安妮在森林里走着走着，突然发现了一个隐藏的宝藏箱，里面堆满了闪亮的珠宝。这个意外的发现给她带来了巨大的喜悦。</a:t>
            </a:r>
          </a:p>
        </p:txBody>
      </p:sp>
    </p:spTree>
    <p:extLst>
      <p:ext uri="{BB962C8B-B14F-4D97-AF65-F5344CB8AC3E}">
        <p14:creationId xmlns:p14="http://schemas.microsoft.com/office/powerpoint/2010/main" val="16968653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挑战二</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句话，同时使用一般的翻译软件和大语言模型来翻译。不同的是，你需要让大语言模型对于同一句话，给出</a:t>
            </a:r>
            <a:r>
              <a:rPr lang="en-US" altLang="zh-CN" sz="1800" dirty="0">
                <a:latin typeface="+mn-ea"/>
                <a:ea typeface="+mn-ea"/>
              </a:rPr>
              <a:t>3-5</a:t>
            </a:r>
            <a:r>
              <a:rPr lang="zh-CN" altLang="en-US" sz="1800" dirty="0">
                <a:latin typeface="+mn-ea"/>
                <a:ea typeface="+mn-ea"/>
              </a:rPr>
              <a:t>种不同的翻译，这也是大语言模型的优势，同一句话，可以给你多种不同的翻译句子。这是以前的翻译软件不能提供的。</a:t>
            </a:r>
            <a:br>
              <a:rPr lang="en-US" altLang="zh-CN" sz="1800" dirty="0">
                <a:latin typeface="+mn-ea"/>
                <a:ea typeface="+mn-ea"/>
              </a:rPr>
            </a:br>
            <a:br>
              <a:rPr lang="en-US" altLang="zh-CN" sz="1800" dirty="0">
                <a:latin typeface="+mn-ea"/>
                <a:ea typeface="+mn-ea"/>
              </a:rPr>
            </a:br>
            <a:r>
              <a:rPr lang="zh-CN" altLang="en-US" sz="3600" dirty="0">
                <a:latin typeface="+mn-ea"/>
                <a:ea typeface="+mn-ea"/>
              </a:rPr>
              <a:t>句子</a:t>
            </a:r>
            <a:r>
              <a:rPr lang="en-US" altLang="zh-CN" sz="3600" dirty="0">
                <a:latin typeface="+mn-ea"/>
                <a:ea typeface="+mn-ea"/>
              </a:rPr>
              <a:t>3</a:t>
            </a:r>
            <a:r>
              <a:rPr lang="zh-CN" altLang="en-US" sz="3600" dirty="0">
                <a:latin typeface="+mn-ea"/>
                <a:ea typeface="+mn-ea"/>
              </a:rPr>
              <a:t>：</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4"/>
            <a:ext cx="3473944" cy="2993179"/>
          </a:xfrm>
        </p:spPr>
        <p:txBody>
          <a:bodyPr>
            <a:normAutofit fontScale="92500" lnSpcReduction="20000"/>
          </a:bodyPr>
          <a:lstStyle/>
          <a:p>
            <a:pPr marL="0" indent="0">
              <a:buNone/>
            </a:pPr>
            <a:endParaRPr lang="zh-CN" altLang="en-US" sz="1800" kern="100" dirty="0">
              <a:effectLst/>
              <a:latin typeface="Calibri" panose="020F0502020204030204" pitchFamily="34" charset="0"/>
              <a:ea typeface="宋体" panose="02010600030101010101" pitchFamily="2" charset="-122"/>
              <a:cs typeface="Times New Roman" panose="02020603050405020304" pitchFamily="18" charset="0"/>
            </a:endParaRPr>
          </a:p>
          <a:p>
            <a:r>
              <a:rPr lang="en-US" altLang="zh-CN" sz="1800" kern="100" dirty="0">
                <a:effectLst/>
                <a:ea typeface="微软雅黑" panose="020B0503020204020204" pitchFamily="34" charset="-122"/>
                <a:cs typeface="Times New Roman" panose="02020603050405020304" pitchFamily="18" charset="0"/>
              </a:rPr>
              <a:t>Tom saw a beautiful rainbow in the sky after the rain, but it disappeared quickly. Rainbows are ephemeral and can disappear within minutes.</a:t>
            </a:r>
          </a:p>
          <a:p>
            <a:r>
              <a:rPr lang="zh-CN" altLang="en-US" sz="1800" kern="100" dirty="0">
                <a:effectLst/>
                <a:ea typeface="微软雅黑" panose="020B0503020204020204" pitchFamily="34" charset="-122"/>
                <a:cs typeface="Times New Roman" panose="02020603050405020304" pitchFamily="18" charset="0"/>
              </a:rPr>
              <a:t>雨后，汤姆看到天空中有一道美丽的彩虹，但很快就消失了。彩虹是短暂的，可以在几分钟内消失。</a:t>
            </a:r>
            <a:endParaRPr lang="en-US" altLang="zh-CN" sz="1800" kern="100" dirty="0">
              <a:effectLst/>
              <a:ea typeface="微软雅黑" panose="020B0503020204020204" pitchFamily="34" charset="-122"/>
              <a:cs typeface="Times New Roman" panose="02020603050405020304" pitchFamily="18" charset="0"/>
            </a:endParaRP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4131425" y="2470609"/>
            <a:ext cx="7536098" cy="3273486"/>
          </a:xfrm>
        </p:spPr>
        <p:txBody>
          <a:bodyPr>
            <a:normAutofit fontScale="92500" lnSpcReduction="20000"/>
          </a:bodyPr>
          <a:lstStyle/>
          <a:p>
            <a:pPr algn="l"/>
            <a:r>
              <a:rPr lang="en-US" altLang="zh-CN" b="0" i="0" dirty="0">
                <a:solidFill>
                  <a:srgbClr val="333333"/>
                </a:solidFill>
                <a:effectLst/>
                <a:latin typeface="Microsoft YaHei" panose="020B0503020204020204" pitchFamily="34" charset="-122"/>
                <a:ea typeface="Microsoft YaHei" panose="020B0503020204020204" pitchFamily="34" charset="-122"/>
              </a:rPr>
              <a:t>You: </a:t>
            </a:r>
            <a:r>
              <a:rPr lang="zh-CN" altLang="en-US" b="0" i="0" dirty="0">
                <a:solidFill>
                  <a:srgbClr val="333333"/>
                </a:solidFill>
                <a:effectLst/>
                <a:latin typeface="Microsoft YaHei" panose="020B0503020204020204" pitchFamily="34" charset="-122"/>
                <a:ea typeface="Microsoft YaHei" panose="020B0503020204020204" pitchFamily="34" charset="-122"/>
              </a:rPr>
              <a:t>请翻译以下句子，给出</a:t>
            </a:r>
            <a:r>
              <a:rPr lang="en-US" altLang="zh-CN" b="0" i="0" dirty="0">
                <a:solidFill>
                  <a:srgbClr val="333333"/>
                </a:solidFill>
                <a:effectLst/>
                <a:latin typeface="Microsoft YaHei" panose="020B0503020204020204" pitchFamily="34" charset="-122"/>
                <a:ea typeface="Microsoft YaHei" panose="020B0503020204020204" pitchFamily="34" charset="-122"/>
              </a:rPr>
              <a:t>3</a:t>
            </a:r>
            <a:r>
              <a:rPr lang="zh-CN" altLang="en-US" b="0" i="0" dirty="0">
                <a:solidFill>
                  <a:srgbClr val="333333"/>
                </a:solidFill>
                <a:effectLst/>
                <a:latin typeface="Microsoft YaHei" panose="020B0503020204020204" pitchFamily="34" charset="-122"/>
                <a:ea typeface="Microsoft YaHei" panose="020B0503020204020204" pitchFamily="34" charset="-122"/>
              </a:rPr>
              <a:t>种完全不同的翻译：</a:t>
            </a:r>
            <a:endParaRPr lang="en-US" altLang="zh-CN" b="0"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Tom saw a beautiful rainbow in the sky after the rain, but it disappeared quickly. Rainbows are ephemeral and can disappear within minutes.</a:t>
            </a:r>
          </a:p>
          <a:p>
            <a:pPr algn="l"/>
            <a:r>
              <a:rPr lang="en-US" altLang="zh-CN" b="0"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0" i="0" dirty="0">
                <a:solidFill>
                  <a:srgbClr val="333333"/>
                </a:solidFill>
                <a:effectLst/>
                <a:latin typeface="Microsoft YaHei" panose="020B0503020204020204" pitchFamily="34" charset="-122"/>
                <a:ea typeface="Microsoft YaHei" panose="020B0503020204020204" pitchFamily="34" charset="-122"/>
              </a:rPr>
              <a:t>: </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1. </a:t>
            </a:r>
            <a:r>
              <a:rPr lang="zh-CN" altLang="en-US" b="0" i="0" dirty="0">
                <a:solidFill>
                  <a:srgbClr val="333333"/>
                </a:solidFill>
                <a:effectLst/>
                <a:latin typeface="Microsoft YaHei" panose="020B0503020204020204" pitchFamily="34" charset="-122"/>
                <a:ea typeface="Microsoft YaHei" panose="020B0503020204020204" pitchFamily="34" charset="-122"/>
              </a:rPr>
              <a:t>汤姆在雨后的天空看到了一道美丽的彩虹，但它很快消失了。彩虹是短暂的，可能在几分钟内就消失。</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2. </a:t>
            </a:r>
            <a:r>
              <a:rPr lang="zh-CN" altLang="en-US" b="0" i="0" dirty="0">
                <a:solidFill>
                  <a:srgbClr val="333333"/>
                </a:solidFill>
                <a:effectLst/>
                <a:latin typeface="Microsoft YaHei" panose="020B0503020204020204" pitchFamily="34" charset="-122"/>
                <a:ea typeface="Microsoft YaHei" panose="020B0503020204020204" pitchFamily="34" charset="-122"/>
              </a:rPr>
              <a:t>下过雨后，汤姆看到天空中出现了一道美丽的彩虹，可是它很快就消失了。彩虹是短暂的，有时只能持续几分钟。</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3. </a:t>
            </a:r>
            <a:r>
              <a:rPr lang="zh-CN" altLang="en-US" b="0" i="0" dirty="0">
                <a:solidFill>
                  <a:srgbClr val="333333"/>
                </a:solidFill>
                <a:effectLst/>
                <a:latin typeface="Microsoft YaHei" panose="020B0503020204020204" pitchFamily="34" charset="-122"/>
                <a:ea typeface="Microsoft YaHei" panose="020B0503020204020204" pitchFamily="34" charset="-122"/>
              </a:rPr>
              <a:t>雨后，汤姆看到天空中出现了一道漂亮的彩虹，但很快就消失了。彩虹是短暂的，有时只能持续几分钟。</a:t>
            </a:r>
          </a:p>
        </p:txBody>
      </p:sp>
    </p:spTree>
    <p:extLst>
      <p:ext uri="{BB962C8B-B14F-4D97-AF65-F5344CB8AC3E}">
        <p14:creationId xmlns:p14="http://schemas.microsoft.com/office/powerpoint/2010/main" val="35186440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挑战二</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句话，同时使用一般的翻译软件和大语言模型来翻译。不同的是，你需要让大语言模型对于同一句话，给出</a:t>
            </a:r>
            <a:r>
              <a:rPr lang="en-US" altLang="zh-CN" sz="1800" dirty="0">
                <a:latin typeface="+mn-ea"/>
                <a:ea typeface="+mn-ea"/>
              </a:rPr>
              <a:t>3-5</a:t>
            </a:r>
            <a:r>
              <a:rPr lang="zh-CN" altLang="en-US" sz="1800" dirty="0">
                <a:latin typeface="+mn-ea"/>
                <a:ea typeface="+mn-ea"/>
              </a:rPr>
              <a:t>种不同的翻译，这也是大语言模型的优势，同一句话，可以给你多种不同的翻译句子。这是以前的翻译软件不能提供的。</a:t>
            </a:r>
            <a:br>
              <a:rPr lang="en-US" altLang="zh-CN" sz="1800" dirty="0">
                <a:latin typeface="+mn-ea"/>
                <a:ea typeface="+mn-ea"/>
              </a:rPr>
            </a:br>
            <a:br>
              <a:rPr lang="en-US" altLang="zh-CN" sz="1800" dirty="0">
                <a:latin typeface="+mn-ea"/>
                <a:ea typeface="+mn-ea"/>
              </a:rPr>
            </a:br>
            <a:r>
              <a:rPr lang="zh-CN" altLang="en-US" sz="3600" dirty="0">
                <a:latin typeface="+mn-ea"/>
                <a:ea typeface="+mn-ea"/>
              </a:rPr>
              <a:t>句子</a:t>
            </a:r>
            <a:r>
              <a:rPr lang="en-US" altLang="zh-CN" sz="3600" dirty="0">
                <a:latin typeface="+mn-ea"/>
                <a:ea typeface="+mn-ea"/>
              </a:rPr>
              <a:t>4</a:t>
            </a:r>
            <a:r>
              <a:rPr lang="zh-CN" altLang="en-US" sz="3600" dirty="0">
                <a:latin typeface="+mn-ea"/>
                <a:ea typeface="+mn-ea"/>
              </a:rPr>
              <a:t>：</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4"/>
            <a:ext cx="3473944" cy="2993179"/>
          </a:xfrm>
        </p:spPr>
        <p:txBody>
          <a:bodyPr>
            <a:normAutofit fontScale="92500"/>
          </a:bodyPr>
          <a:lstStyle/>
          <a:p>
            <a:pPr marL="0" indent="0">
              <a:buNone/>
            </a:pPr>
            <a:endParaRPr lang="zh-CN" altLang="en-US" sz="1800" kern="100" dirty="0">
              <a:effectLst/>
              <a:latin typeface="Calibri" panose="020F0502020204030204" pitchFamily="34" charset="0"/>
              <a:ea typeface="宋体" panose="02010600030101010101" pitchFamily="2" charset="-122"/>
              <a:cs typeface="Times New Roman" panose="02020603050405020304" pitchFamily="18" charset="0"/>
            </a:endParaRPr>
          </a:p>
          <a:p>
            <a:r>
              <a:rPr lang="en-US" altLang="zh-CN" sz="1800" kern="100" dirty="0">
                <a:effectLst/>
                <a:ea typeface="微软雅黑" panose="020B0503020204020204" pitchFamily="34" charset="-122"/>
                <a:cs typeface="Times New Roman" panose="02020603050405020304" pitchFamily="18" charset="0"/>
              </a:rPr>
              <a:t>After the rain stopped, Tina went outside and took a deep breath, inhaling the pleasant petrichor scent rising from the damp earth.</a:t>
            </a:r>
          </a:p>
          <a:p>
            <a:r>
              <a:rPr lang="zh-CN" altLang="en-US" sz="1800" kern="100" dirty="0">
                <a:effectLst/>
                <a:ea typeface="微软雅黑" panose="020B0503020204020204" pitchFamily="34" charset="-122"/>
                <a:cs typeface="Times New Roman" panose="02020603050405020304" pitchFamily="18" charset="0"/>
              </a:rPr>
              <a:t>雨停了之后，蒂娜走到外面，深深地吸了一口气，从潮湿的泥土中散发出令人愉快的猪油气味。</a:t>
            </a:r>
            <a:endParaRPr lang="en-US" altLang="zh-CN" sz="1800" kern="100" dirty="0">
              <a:effectLst/>
              <a:ea typeface="微软雅黑" panose="020B0503020204020204" pitchFamily="34" charset="-122"/>
              <a:cs typeface="Times New Roman" panose="02020603050405020304" pitchFamily="18" charset="0"/>
            </a:endParaRP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4131425" y="2470609"/>
            <a:ext cx="7536098" cy="3273486"/>
          </a:xfrm>
        </p:spPr>
        <p:txBody>
          <a:bodyPr>
            <a:normAutofit fontScale="92500"/>
          </a:bodyPr>
          <a:lstStyle/>
          <a:p>
            <a:pPr algn="l"/>
            <a:r>
              <a:rPr lang="en-US" altLang="zh-CN" b="0" i="0" dirty="0">
                <a:solidFill>
                  <a:srgbClr val="333333"/>
                </a:solidFill>
                <a:effectLst/>
                <a:latin typeface="Microsoft YaHei" panose="020B0503020204020204" pitchFamily="34" charset="-122"/>
                <a:ea typeface="Microsoft YaHei" panose="020B0503020204020204" pitchFamily="34" charset="-122"/>
              </a:rPr>
              <a:t>You: </a:t>
            </a:r>
            <a:r>
              <a:rPr lang="zh-CN" altLang="en-US" b="0" i="0" dirty="0">
                <a:solidFill>
                  <a:srgbClr val="333333"/>
                </a:solidFill>
                <a:effectLst/>
                <a:latin typeface="Microsoft YaHei" panose="020B0503020204020204" pitchFamily="34" charset="-122"/>
                <a:ea typeface="Microsoft YaHei" panose="020B0503020204020204" pitchFamily="34" charset="-122"/>
              </a:rPr>
              <a:t>请翻译以下句子，给出</a:t>
            </a:r>
            <a:r>
              <a:rPr lang="en-US" altLang="zh-CN" b="0" i="0" dirty="0">
                <a:solidFill>
                  <a:srgbClr val="333333"/>
                </a:solidFill>
                <a:effectLst/>
                <a:latin typeface="Microsoft YaHei" panose="020B0503020204020204" pitchFamily="34" charset="-122"/>
                <a:ea typeface="Microsoft YaHei" panose="020B0503020204020204" pitchFamily="34" charset="-122"/>
              </a:rPr>
              <a:t>3</a:t>
            </a:r>
            <a:r>
              <a:rPr lang="zh-CN" altLang="en-US" b="0" i="0" dirty="0">
                <a:solidFill>
                  <a:srgbClr val="333333"/>
                </a:solidFill>
                <a:effectLst/>
                <a:latin typeface="Microsoft YaHei" panose="020B0503020204020204" pitchFamily="34" charset="-122"/>
                <a:ea typeface="Microsoft YaHei" panose="020B0503020204020204" pitchFamily="34" charset="-122"/>
              </a:rPr>
              <a:t>种完全不同的翻译：</a:t>
            </a:r>
            <a:endParaRPr lang="en-US" altLang="zh-CN" b="0"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After the rain stopped, Tina went outside and took a deep breath, inhaling the pleasant petrichor scent rising from the damp earth.</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1. </a:t>
            </a:r>
            <a:r>
              <a:rPr lang="zh-CN" altLang="en-US" b="0" i="0" dirty="0">
                <a:solidFill>
                  <a:srgbClr val="333333"/>
                </a:solidFill>
                <a:effectLst/>
                <a:latin typeface="Microsoft YaHei" panose="020B0503020204020204" pitchFamily="34" charset="-122"/>
                <a:ea typeface="Microsoft YaHei" panose="020B0503020204020204" pitchFamily="34" charset="-122"/>
              </a:rPr>
              <a:t>雨停后，蒂娜走到室外深深呼吸，呼吸着从潮湿的土地上升起的宜人的泥土气息。</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2. </a:t>
            </a:r>
            <a:r>
              <a:rPr lang="zh-CN" altLang="en-US" b="0" i="0" dirty="0">
                <a:solidFill>
                  <a:srgbClr val="333333"/>
                </a:solidFill>
                <a:effectLst/>
                <a:latin typeface="Microsoft YaHei" panose="020B0503020204020204" pitchFamily="34" charset="-122"/>
                <a:ea typeface="Microsoft YaHei" panose="020B0503020204020204" pitchFamily="34" charset="-122"/>
              </a:rPr>
              <a:t>雨停了以后，蒂娜走到室外深深地呼吸着，吸进了从潮湿的土地上升起的令人愉悦的土壤气味。</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3. </a:t>
            </a:r>
            <a:r>
              <a:rPr lang="zh-CN" altLang="en-US" b="0" i="0" dirty="0">
                <a:solidFill>
                  <a:srgbClr val="333333"/>
                </a:solidFill>
                <a:effectLst/>
                <a:latin typeface="Microsoft YaHei" panose="020B0503020204020204" pitchFamily="34" charset="-122"/>
                <a:ea typeface="Microsoft YaHei" panose="020B0503020204020204" pitchFamily="34" charset="-122"/>
              </a:rPr>
              <a:t>雨停了之后，蒂娜走出去深吸了口气，闻到了从潮湿的大地上散发出的愉悦的泥土香味</a:t>
            </a:r>
          </a:p>
        </p:txBody>
      </p:sp>
    </p:spTree>
    <p:extLst>
      <p:ext uri="{BB962C8B-B14F-4D97-AF65-F5344CB8AC3E}">
        <p14:creationId xmlns:p14="http://schemas.microsoft.com/office/powerpoint/2010/main" val="33761479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挑战二</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句话，同时使用一般的翻译软件和大语言模型来翻译。不同的是，你需要让大语言模型对于同一句话，给出</a:t>
            </a:r>
            <a:r>
              <a:rPr lang="en-US" altLang="zh-CN" sz="1800" dirty="0">
                <a:latin typeface="+mn-ea"/>
                <a:ea typeface="+mn-ea"/>
              </a:rPr>
              <a:t>3-5</a:t>
            </a:r>
            <a:r>
              <a:rPr lang="zh-CN" altLang="en-US" sz="1800" dirty="0">
                <a:latin typeface="+mn-ea"/>
                <a:ea typeface="+mn-ea"/>
              </a:rPr>
              <a:t>种不同的翻译，这也是大语言模型的优势，同一句话，可以给你多种不同的翻译句子。这是以前的翻译软件不能提供的。</a:t>
            </a:r>
            <a:br>
              <a:rPr lang="en-US" altLang="zh-CN" sz="1800" dirty="0">
                <a:latin typeface="+mn-ea"/>
                <a:ea typeface="+mn-ea"/>
              </a:rPr>
            </a:br>
            <a:br>
              <a:rPr lang="en-US" altLang="zh-CN" sz="1800" dirty="0">
                <a:latin typeface="+mn-ea"/>
                <a:ea typeface="+mn-ea"/>
              </a:rPr>
            </a:br>
            <a:r>
              <a:rPr lang="zh-CN" altLang="en-US" sz="3600" dirty="0">
                <a:latin typeface="+mn-ea"/>
                <a:ea typeface="+mn-ea"/>
              </a:rPr>
              <a:t>句子</a:t>
            </a:r>
            <a:r>
              <a:rPr lang="en-US" altLang="zh-CN" sz="3600" dirty="0">
                <a:latin typeface="+mn-ea"/>
                <a:ea typeface="+mn-ea"/>
              </a:rPr>
              <a:t>5</a:t>
            </a:r>
            <a:r>
              <a:rPr lang="zh-CN" altLang="en-US" sz="3600" dirty="0">
                <a:latin typeface="+mn-ea"/>
                <a:ea typeface="+mn-ea"/>
              </a:rPr>
              <a:t>：</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4"/>
            <a:ext cx="3473944" cy="2993179"/>
          </a:xfrm>
        </p:spPr>
        <p:txBody>
          <a:bodyPr>
            <a:normAutofit lnSpcReduction="10000"/>
          </a:bodyPr>
          <a:lstStyle/>
          <a:p>
            <a:pPr marL="0" indent="0">
              <a:buNone/>
            </a:pPr>
            <a:endParaRPr lang="zh-CN" altLang="en-US" sz="1800" kern="100" dirty="0">
              <a:effectLst/>
              <a:latin typeface="Calibri" panose="020F0502020204030204" pitchFamily="34" charset="0"/>
              <a:ea typeface="宋体" panose="02010600030101010101" pitchFamily="2" charset="-122"/>
              <a:cs typeface="Times New Roman" panose="02020603050405020304" pitchFamily="18" charset="0"/>
            </a:endParaRPr>
          </a:p>
          <a:p>
            <a:r>
              <a:rPr lang="en-US" altLang="zh-CN" sz="1800" kern="100" dirty="0">
                <a:effectLst/>
                <a:ea typeface="微软雅黑" panose="020B0503020204020204" pitchFamily="34" charset="-122"/>
                <a:cs typeface="Times New Roman" panose="02020603050405020304" pitchFamily="18" charset="0"/>
              </a:rPr>
              <a:t>Sentence: Tommy is experiencing limerence towards his classmate Cindy, he always hopes to sit next to her and share his snacks with her.</a:t>
            </a:r>
          </a:p>
          <a:p>
            <a:r>
              <a:rPr lang="en-US" altLang="zh-CN" sz="1800" kern="100" dirty="0">
                <a:effectLst/>
                <a:ea typeface="微软雅黑" panose="020B0503020204020204" pitchFamily="34" charset="-122"/>
                <a:cs typeface="Times New Roman" panose="02020603050405020304" pitchFamily="18" charset="0"/>
              </a:rPr>
              <a:t>Tommy</a:t>
            </a:r>
            <a:r>
              <a:rPr lang="zh-CN" altLang="en-US" sz="1800" kern="100" dirty="0">
                <a:effectLst/>
                <a:ea typeface="微软雅黑" panose="020B0503020204020204" pitchFamily="34" charset="-122"/>
                <a:cs typeface="Times New Roman" panose="02020603050405020304" pitchFamily="18" charset="0"/>
              </a:rPr>
              <a:t>对他的同学</a:t>
            </a:r>
            <a:r>
              <a:rPr lang="en-US" altLang="zh-CN" sz="1800" kern="100" dirty="0">
                <a:effectLst/>
                <a:ea typeface="微软雅黑" panose="020B0503020204020204" pitchFamily="34" charset="-122"/>
                <a:cs typeface="Times New Roman" panose="02020603050405020304" pitchFamily="18" charset="0"/>
              </a:rPr>
              <a:t>Cindy</a:t>
            </a:r>
            <a:r>
              <a:rPr lang="zh-CN" altLang="en-US" sz="1800" kern="100" dirty="0">
                <a:effectLst/>
                <a:ea typeface="微软雅黑" panose="020B0503020204020204" pitchFamily="34" charset="-122"/>
                <a:cs typeface="Times New Roman" panose="02020603050405020304" pitchFamily="18" charset="0"/>
              </a:rPr>
              <a:t>很冷淡，他总是希望坐在她旁边和她分享他的零食</a:t>
            </a:r>
            <a:endParaRPr lang="en-US" altLang="zh-CN" sz="1800" kern="100" dirty="0">
              <a:effectLst/>
              <a:ea typeface="微软雅黑" panose="020B0503020204020204" pitchFamily="34" charset="-122"/>
              <a:cs typeface="Times New Roman" panose="02020603050405020304" pitchFamily="18" charset="0"/>
            </a:endParaRP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4131425" y="2470609"/>
            <a:ext cx="7536098" cy="3273486"/>
          </a:xfrm>
        </p:spPr>
        <p:txBody>
          <a:bodyPr>
            <a:normAutofit lnSpcReduction="10000"/>
          </a:bodyPr>
          <a:lstStyle/>
          <a:p>
            <a:pPr algn="l"/>
            <a:endParaRPr lang="en-US" altLang="zh-CN" b="0"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1. </a:t>
            </a:r>
            <a:r>
              <a:rPr lang="zh-CN" altLang="en-US" b="0" i="0" dirty="0">
                <a:solidFill>
                  <a:srgbClr val="333333"/>
                </a:solidFill>
                <a:effectLst/>
                <a:latin typeface="Microsoft YaHei" panose="020B0503020204020204" pitchFamily="34" charset="-122"/>
                <a:ea typeface="Microsoft YaHei" panose="020B0503020204020204" pitchFamily="34" charset="-122"/>
              </a:rPr>
              <a:t>汤米对同班同学辛迪产生了迷恋，他总是希望能坐在她身旁，与她分享零食。</a:t>
            </a:r>
          </a:p>
          <a:p>
            <a:pPr algn="l"/>
            <a:endParaRPr lang="zh-CN" altLang="en-US" b="0"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2. </a:t>
            </a:r>
            <a:r>
              <a:rPr lang="zh-CN" altLang="en-US" b="0" i="0" dirty="0">
                <a:solidFill>
                  <a:srgbClr val="333333"/>
                </a:solidFill>
                <a:effectLst/>
                <a:latin typeface="Microsoft YaHei" panose="020B0503020204020204" pitchFamily="34" charset="-122"/>
                <a:ea typeface="Microsoft YaHei" panose="020B0503020204020204" pitchFamily="34" charset="-122"/>
              </a:rPr>
              <a:t>汤米对他的同学辛迪有着浓厚的爱恋之情，他总是希望能坐在她身旁，与她分享自己的零食。</a:t>
            </a:r>
          </a:p>
          <a:p>
            <a:pPr algn="l"/>
            <a:endParaRPr lang="zh-CN" altLang="en-US" b="0"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3. </a:t>
            </a:r>
            <a:r>
              <a:rPr lang="zh-CN" altLang="en-US" b="0" i="0" dirty="0">
                <a:solidFill>
                  <a:srgbClr val="333333"/>
                </a:solidFill>
                <a:effectLst/>
                <a:latin typeface="Microsoft YaHei" panose="020B0503020204020204" pitchFamily="34" charset="-122"/>
                <a:ea typeface="Microsoft YaHei" panose="020B0503020204020204" pitchFamily="34" charset="-122"/>
              </a:rPr>
              <a:t>汤米正在经历对同班同学辛迪的强烈爱慕之情，他总是希望能和她坐在一起，分享自己的零食</a:t>
            </a:r>
          </a:p>
          <a:p>
            <a:pPr algn="l"/>
            <a:endParaRPr lang="zh-CN" altLang="en-US" b="0" i="0" dirty="0">
              <a:solidFill>
                <a:srgbClr val="333333"/>
              </a:solidFill>
              <a:effectLst/>
              <a:latin typeface="Microsoft YaHei" panose="020B0503020204020204" pitchFamily="34" charset="-122"/>
              <a:ea typeface="Microsoft YaHei" panose="020B0503020204020204" pitchFamily="34" charset="-122"/>
            </a:endParaRPr>
          </a:p>
          <a:p>
            <a:pPr algn="l"/>
            <a:endParaRPr lang="zh-CN" altLang="en-US" b="0" i="0" dirty="0">
              <a:solidFill>
                <a:srgbClr val="333333"/>
              </a:solidFill>
              <a:effectLst/>
              <a:latin typeface="Microsoft YaHei" panose="020B0503020204020204" pitchFamily="34" charset="-122"/>
              <a:ea typeface="Microsoft YaHei" panose="020B0503020204020204" pitchFamily="34" charset="-122"/>
            </a:endParaRPr>
          </a:p>
          <a:p>
            <a:endParaRPr lang="zh-CN" altLang="en-US" b="0" i="0" dirty="0">
              <a:solidFill>
                <a:srgbClr val="333333"/>
              </a:solidFill>
              <a:effectLst/>
              <a:latin typeface="Microsoft YaHei" panose="020B0503020204020204" pitchFamily="34" charset="-122"/>
              <a:ea typeface="Microsoft YaHei" panose="020B0503020204020204" pitchFamily="34" charset="-122"/>
            </a:endParaRPr>
          </a:p>
          <a:p>
            <a:pPr algn="l"/>
            <a:endParaRPr lang="zh-CN" altLang="en-US" b="0" i="0" dirty="0">
              <a:solidFill>
                <a:srgbClr val="333333"/>
              </a:solidFill>
              <a:effectLst/>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7882712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挑战二</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句话，同时使用一般的翻译软件和大语言模型来翻译。不同的是，你需要让大语言模型对于同一句话，给出</a:t>
            </a:r>
            <a:r>
              <a:rPr lang="en-US" altLang="zh-CN" sz="1800" dirty="0">
                <a:latin typeface="+mn-ea"/>
                <a:ea typeface="+mn-ea"/>
              </a:rPr>
              <a:t>3-5</a:t>
            </a:r>
            <a:r>
              <a:rPr lang="zh-CN" altLang="en-US" sz="1800" dirty="0">
                <a:latin typeface="+mn-ea"/>
                <a:ea typeface="+mn-ea"/>
              </a:rPr>
              <a:t>种不同的翻译，这也是大语言模型的优势，同一句话，可以给你多种不同的翻译句子。这是以前的翻译软件不能提供的。</a:t>
            </a:r>
            <a:br>
              <a:rPr lang="en-US" altLang="zh-CN" sz="1800" dirty="0">
                <a:latin typeface="+mn-ea"/>
                <a:ea typeface="+mn-ea"/>
              </a:rPr>
            </a:br>
            <a:br>
              <a:rPr lang="en-US" altLang="zh-CN" sz="1800" dirty="0">
                <a:latin typeface="+mn-ea"/>
                <a:ea typeface="+mn-ea"/>
              </a:rPr>
            </a:br>
            <a:r>
              <a:rPr lang="zh-CN" altLang="en-US" sz="3600" dirty="0">
                <a:latin typeface="+mn-ea"/>
                <a:ea typeface="+mn-ea"/>
              </a:rPr>
              <a:t>句子</a:t>
            </a:r>
            <a:r>
              <a:rPr lang="en-US" altLang="zh-CN" sz="3600" dirty="0">
                <a:latin typeface="+mn-ea"/>
                <a:ea typeface="+mn-ea"/>
              </a:rPr>
              <a:t>6</a:t>
            </a:r>
            <a:r>
              <a:rPr lang="zh-CN" altLang="en-US" sz="3600" dirty="0">
                <a:latin typeface="+mn-ea"/>
                <a:ea typeface="+mn-ea"/>
              </a:rPr>
              <a:t>：</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4"/>
            <a:ext cx="3473944" cy="2993179"/>
          </a:xfrm>
        </p:spPr>
        <p:txBody>
          <a:bodyPr>
            <a:normAutofit lnSpcReduction="10000"/>
          </a:bodyPr>
          <a:lstStyle/>
          <a:p>
            <a:pPr marL="0" indent="0">
              <a:buNone/>
            </a:pPr>
            <a:endParaRPr lang="zh-CN" altLang="en-US" sz="1800" kern="100" dirty="0">
              <a:effectLst/>
              <a:latin typeface="Calibri" panose="020F0502020204030204" pitchFamily="34" charset="0"/>
              <a:ea typeface="宋体" panose="02010600030101010101" pitchFamily="2" charset="-122"/>
              <a:cs typeface="Times New Roman" panose="02020603050405020304" pitchFamily="18" charset="0"/>
            </a:endParaRPr>
          </a:p>
          <a:p>
            <a:r>
              <a:rPr lang="en-US" altLang="zh-CN" sz="1800" kern="100" dirty="0">
                <a:effectLst/>
                <a:ea typeface="微软雅黑" panose="020B0503020204020204" pitchFamily="34" charset="-122"/>
                <a:cs typeface="Times New Roman" panose="02020603050405020304" pitchFamily="18" charset="0"/>
              </a:rPr>
              <a:t>The mellifluous sound of the birds singing in the morning always brings a smile to Lisa's face</a:t>
            </a:r>
          </a:p>
          <a:p>
            <a:r>
              <a:rPr lang="zh-CN" altLang="en-US" sz="1800" kern="100" dirty="0">
                <a:effectLst/>
                <a:ea typeface="微软雅黑" panose="020B0503020204020204" pitchFamily="34" charset="-122"/>
                <a:cs typeface="Times New Roman" panose="02020603050405020304" pitchFamily="18" charset="0"/>
              </a:rPr>
              <a:t>早上鸟儿悦耳的歌声总是让丽莎脸上露出笑容</a:t>
            </a:r>
            <a:endParaRPr lang="en-US" altLang="zh-CN" sz="1800" kern="100" dirty="0">
              <a:effectLst/>
              <a:ea typeface="微软雅黑" panose="020B0503020204020204" pitchFamily="34" charset="-122"/>
              <a:cs typeface="Times New Roman" panose="02020603050405020304" pitchFamily="18" charset="0"/>
            </a:endParaRP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4131425" y="2470609"/>
            <a:ext cx="7536098" cy="3273486"/>
          </a:xfrm>
        </p:spPr>
        <p:txBody>
          <a:bodyPr>
            <a:normAutofit lnSpcReduction="10000"/>
          </a:bodyPr>
          <a:lstStyle/>
          <a:p>
            <a:pPr algn="l"/>
            <a:endParaRPr lang="en-US" altLang="zh-CN" b="0"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You: </a:t>
            </a:r>
            <a:r>
              <a:rPr lang="zh-CN" altLang="en-US" b="0" i="0" dirty="0">
                <a:solidFill>
                  <a:srgbClr val="333333"/>
                </a:solidFill>
                <a:effectLst/>
                <a:latin typeface="Microsoft YaHei" panose="020B0503020204020204" pitchFamily="34" charset="-122"/>
                <a:ea typeface="Microsoft YaHei" panose="020B0503020204020204" pitchFamily="34" charset="-122"/>
              </a:rPr>
              <a:t>请翻译以下句子，并给出</a:t>
            </a:r>
            <a:r>
              <a:rPr lang="en-US" altLang="zh-CN" b="0" i="0" dirty="0">
                <a:solidFill>
                  <a:srgbClr val="333333"/>
                </a:solidFill>
                <a:effectLst/>
                <a:latin typeface="Microsoft YaHei" panose="020B0503020204020204" pitchFamily="34" charset="-122"/>
                <a:ea typeface="Microsoft YaHei" panose="020B0503020204020204" pitchFamily="34" charset="-122"/>
              </a:rPr>
              <a:t>3</a:t>
            </a:r>
            <a:r>
              <a:rPr lang="zh-CN" altLang="en-US" b="0" i="0" dirty="0">
                <a:solidFill>
                  <a:srgbClr val="333333"/>
                </a:solidFill>
                <a:effectLst/>
                <a:latin typeface="Microsoft YaHei" panose="020B0503020204020204" pitchFamily="34" charset="-122"/>
                <a:ea typeface="Microsoft YaHei" panose="020B0503020204020204" pitchFamily="34" charset="-122"/>
              </a:rPr>
              <a:t>种完全不同的中文表达方式：</a:t>
            </a:r>
            <a:endParaRPr lang="en-US" altLang="zh-CN" b="0"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Sentence: The mellifluous sound of the birds singing in the morning always brings a smile to Lisa's face</a:t>
            </a:r>
          </a:p>
          <a:p>
            <a:pPr algn="l"/>
            <a:endParaRPr lang="en-US" altLang="zh-CN" b="0"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b="0"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0" i="0" dirty="0">
                <a:solidFill>
                  <a:srgbClr val="333333"/>
                </a:solidFill>
                <a:effectLst/>
                <a:latin typeface="Microsoft YaHei" panose="020B0503020204020204" pitchFamily="34" charset="-122"/>
                <a:ea typeface="Microsoft YaHei" panose="020B0503020204020204" pitchFamily="34" charset="-122"/>
              </a:rPr>
              <a:t>: Translation: </a:t>
            </a:r>
            <a:r>
              <a:rPr lang="zh-CN" altLang="en-US" b="0" i="0" dirty="0">
                <a:solidFill>
                  <a:srgbClr val="333333"/>
                </a:solidFill>
                <a:effectLst/>
                <a:latin typeface="Microsoft YaHei" panose="020B0503020204020204" pitchFamily="34" charset="-122"/>
                <a:ea typeface="Microsoft YaHei" panose="020B0503020204020204" pitchFamily="34" charset="-122"/>
              </a:rPr>
              <a:t>早晨鸟儿婉转的歌声总能让丽莎面带微笑。</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1. </a:t>
            </a:r>
            <a:r>
              <a:rPr lang="zh-CN" altLang="en-US" b="0" i="0" dirty="0">
                <a:solidFill>
                  <a:srgbClr val="333333"/>
                </a:solidFill>
                <a:effectLst/>
                <a:latin typeface="Microsoft YaHei" panose="020B0503020204020204" pitchFamily="34" charset="-122"/>
                <a:ea typeface="Microsoft YaHei" panose="020B0503020204020204" pitchFamily="34" charset="-122"/>
              </a:rPr>
              <a:t>丽莎常常被清晨鸟儿歌唱的动听声音打动，脸上总是洋溢着微笑。</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2. </a:t>
            </a:r>
            <a:r>
              <a:rPr lang="zh-CN" altLang="en-US" b="0" i="0" dirty="0">
                <a:solidFill>
                  <a:srgbClr val="333333"/>
                </a:solidFill>
                <a:effectLst/>
                <a:latin typeface="Microsoft YaHei" panose="020B0503020204020204" pitchFamily="34" charset="-122"/>
                <a:ea typeface="Microsoft YaHei" panose="020B0503020204020204" pitchFamily="34" charset="-122"/>
              </a:rPr>
              <a:t>当清晨鸟儿婉转的歌声传来时，丽莎总会不自觉地露出笑容。</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3. </a:t>
            </a:r>
            <a:r>
              <a:rPr lang="zh-CN" altLang="en-US" b="0" i="0" dirty="0">
                <a:solidFill>
                  <a:srgbClr val="333333"/>
                </a:solidFill>
                <a:effectLst/>
                <a:latin typeface="Microsoft YaHei" panose="020B0503020204020204" pitchFamily="34" charset="-122"/>
                <a:ea typeface="Microsoft YaHei" panose="020B0503020204020204" pitchFamily="34" charset="-122"/>
              </a:rPr>
              <a:t>丽莎每每听到早上鸟儿婉转歌唱的声音时，总是会面带微笑。</a:t>
            </a:r>
          </a:p>
          <a:p>
            <a:pPr algn="l"/>
            <a:endParaRPr lang="zh-CN" altLang="en-US" b="0" i="0" dirty="0">
              <a:solidFill>
                <a:srgbClr val="333333"/>
              </a:solidFill>
              <a:effectLst/>
              <a:latin typeface="Microsoft YaHei" panose="020B0503020204020204" pitchFamily="34" charset="-122"/>
              <a:ea typeface="Microsoft YaHei" panose="020B0503020204020204" pitchFamily="34" charset="-122"/>
            </a:endParaRPr>
          </a:p>
          <a:p>
            <a:endParaRPr lang="zh-CN" altLang="en-US" b="0" i="0" dirty="0">
              <a:solidFill>
                <a:srgbClr val="333333"/>
              </a:solidFill>
              <a:effectLst/>
              <a:latin typeface="Microsoft YaHei" panose="020B0503020204020204" pitchFamily="34" charset="-122"/>
              <a:ea typeface="Microsoft YaHei" panose="020B0503020204020204" pitchFamily="34" charset="-122"/>
            </a:endParaRPr>
          </a:p>
          <a:p>
            <a:pPr algn="l"/>
            <a:endParaRPr lang="zh-CN" altLang="en-US" b="0" i="0" dirty="0">
              <a:solidFill>
                <a:srgbClr val="333333"/>
              </a:solidFill>
              <a:effectLst/>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23070591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挑战二</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句话，同时使用一般的翻译软件和大语言模型来翻译。不同的是，你需要让大语言模型对于同一句话，给出</a:t>
            </a:r>
            <a:r>
              <a:rPr lang="en-US" altLang="zh-CN" sz="1800" dirty="0">
                <a:latin typeface="+mn-ea"/>
                <a:ea typeface="+mn-ea"/>
              </a:rPr>
              <a:t>3-5</a:t>
            </a:r>
            <a:r>
              <a:rPr lang="zh-CN" altLang="en-US" sz="1800" dirty="0">
                <a:latin typeface="+mn-ea"/>
                <a:ea typeface="+mn-ea"/>
              </a:rPr>
              <a:t>种不同的翻译，这也是大语言模型的优势，同一句话，可以给你多种不同的翻译句子。这是以前的翻译软件不能提供的。</a:t>
            </a:r>
            <a:br>
              <a:rPr lang="en-US" altLang="zh-CN" sz="1800" dirty="0">
                <a:latin typeface="+mn-ea"/>
                <a:ea typeface="+mn-ea"/>
              </a:rPr>
            </a:br>
            <a:br>
              <a:rPr lang="en-US" altLang="zh-CN" sz="1800" dirty="0">
                <a:latin typeface="+mn-ea"/>
                <a:ea typeface="+mn-ea"/>
              </a:rPr>
            </a:br>
            <a:r>
              <a:rPr lang="zh-CN" altLang="en-US" sz="3600" dirty="0">
                <a:latin typeface="+mn-ea"/>
                <a:ea typeface="+mn-ea"/>
              </a:rPr>
              <a:t>句子</a:t>
            </a:r>
            <a:r>
              <a:rPr lang="en-US" altLang="zh-CN" sz="3600" dirty="0">
                <a:latin typeface="+mn-ea"/>
                <a:ea typeface="+mn-ea"/>
              </a:rPr>
              <a:t>7</a:t>
            </a:r>
            <a:r>
              <a:rPr lang="zh-CN" altLang="en-US" sz="3600" dirty="0">
                <a:latin typeface="+mn-ea"/>
                <a:ea typeface="+mn-ea"/>
              </a:rPr>
              <a:t>：</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4"/>
            <a:ext cx="3473944" cy="2993179"/>
          </a:xfrm>
        </p:spPr>
        <p:txBody>
          <a:bodyPr>
            <a:normAutofit/>
          </a:bodyPr>
          <a:lstStyle/>
          <a:p>
            <a:pPr marL="0" indent="0">
              <a:buNone/>
            </a:pPr>
            <a:endParaRPr lang="zh-CN" altLang="en-US" sz="1800" kern="100" dirty="0">
              <a:effectLst/>
              <a:latin typeface="Calibri" panose="020F0502020204030204" pitchFamily="34" charset="0"/>
              <a:ea typeface="宋体" panose="02010600030101010101" pitchFamily="2" charset="-122"/>
              <a:cs typeface="Times New Roman" panose="02020603050405020304" pitchFamily="18" charset="0"/>
            </a:endParaRPr>
          </a:p>
          <a:p>
            <a:r>
              <a:rPr lang="en-US" altLang="zh-CN" sz="1800" kern="100" dirty="0">
                <a:effectLst/>
                <a:ea typeface="微软雅黑" panose="020B0503020204020204" pitchFamily="34" charset="-122"/>
                <a:cs typeface="Times New Roman" panose="02020603050405020304" pitchFamily="18" charset="0"/>
              </a:rPr>
              <a:t>Sarah enjoys the solitude of her room where she can read books and draw pictures all by herself.</a:t>
            </a:r>
            <a:r>
              <a:rPr lang="zh-CN" altLang="en-US" sz="1800" kern="100" dirty="0">
                <a:effectLst/>
                <a:ea typeface="微软雅黑" panose="020B0503020204020204" pitchFamily="34" charset="-122"/>
                <a:cs typeface="Times New Roman" panose="02020603050405020304" pitchFamily="18" charset="0"/>
              </a:rPr>
              <a:t> </a:t>
            </a:r>
            <a:endParaRPr lang="en-US" altLang="zh-CN" sz="1800" kern="100" dirty="0">
              <a:effectLst/>
              <a:ea typeface="微软雅黑" panose="020B0503020204020204" pitchFamily="34" charset="-122"/>
              <a:cs typeface="Times New Roman" panose="02020603050405020304" pitchFamily="18" charset="0"/>
            </a:endParaRPr>
          </a:p>
          <a:p>
            <a:r>
              <a:rPr lang="en-US" altLang="zh-CN" sz="1800" kern="100" dirty="0">
                <a:effectLst/>
                <a:ea typeface="微软雅黑" panose="020B0503020204020204" pitchFamily="34" charset="-122"/>
                <a:cs typeface="Times New Roman" panose="02020603050405020304" pitchFamily="18" charset="0"/>
              </a:rPr>
              <a:t>Sarah</a:t>
            </a:r>
            <a:r>
              <a:rPr lang="zh-CN" altLang="en-US" sz="1800" kern="100" dirty="0">
                <a:effectLst/>
                <a:ea typeface="微软雅黑" panose="020B0503020204020204" pitchFamily="34" charset="-122"/>
                <a:cs typeface="Times New Roman" panose="02020603050405020304" pitchFamily="18" charset="0"/>
              </a:rPr>
              <a:t>喜欢房间里的孤独，在那里她可以独自看书和画画。</a:t>
            </a:r>
            <a:endParaRPr lang="en-US" altLang="zh-CN" sz="1800" kern="100" dirty="0">
              <a:effectLst/>
              <a:ea typeface="微软雅黑" panose="020B0503020204020204" pitchFamily="34" charset="-122"/>
              <a:cs typeface="Times New Roman" panose="02020603050405020304" pitchFamily="18" charset="0"/>
            </a:endParaRP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4131425" y="2470609"/>
            <a:ext cx="7536098" cy="3273486"/>
          </a:xfrm>
        </p:spPr>
        <p:txBody>
          <a:bodyPr>
            <a:normAutofit/>
          </a:bodyPr>
          <a:lstStyle/>
          <a:p>
            <a:pPr algn="l"/>
            <a:endParaRPr lang="en-US" altLang="zh-CN" b="0"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You: </a:t>
            </a:r>
            <a:r>
              <a:rPr lang="zh-CN" altLang="en-US" b="0" i="0" dirty="0">
                <a:solidFill>
                  <a:srgbClr val="333333"/>
                </a:solidFill>
                <a:effectLst/>
                <a:latin typeface="Microsoft YaHei" panose="020B0503020204020204" pitchFamily="34" charset="-122"/>
                <a:ea typeface="Microsoft YaHei" panose="020B0503020204020204" pitchFamily="34" charset="-122"/>
              </a:rPr>
              <a:t>请翻译以下句子，给出</a:t>
            </a:r>
            <a:r>
              <a:rPr lang="en-US" altLang="zh-CN" b="0" i="0" dirty="0">
                <a:solidFill>
                  <a:srgbClr val="333333"/>
                </a:solidFill>
                <a:effectLst/>
                <a:latin typeface="Microsoft YaHei" panose="020B0503020204020204" pitchFamily="34" charset="-122"/>
                <a:ea typeface="Microsoft YaHei" panose="020B0503020204020204" pitchFamily="34" charset="-122"/>
              </a:rPr>
              <a:t>3</a:t>
            </a:r>
            <a:r>
              <a:rPr lang="zh-CN" altLang="en-US" b="0" i="0" dirty="0">
                <a:solidFill>
                  <a:srgbClr val="333333"/>
                </a:solidFill>
                <a:effectLst/>
                <a:latin typeface="Microsoft YaHei" panose="020B0503020204020204" pitchFamily="34" charset="-122"/>
                <a:ea typeface="Microsoft YaHei" panose="020B0503020204020204" pitchFamily="34" charset="-122"/>
              </a:rPr>
              <a:t>种完全不同的中文表达方式：</a:t>
            </a:r>
            <a:endParaRPr lang="en-US" altLang="zh-CN" b="0"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Sarah enjoys the solitude of her room where she can read books and draw pictures all by herself.</a:t>
            </a:r>
          </a:p>
          <a:p>
            <a:pPr algn="l"/>
            <a:r>
              <a:rPr lang="en-US" altLang="zh-CN" b="0"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0" i="0" dirty="0">
                <a:solidFill>
                  <a:srgbClr val="333333"/>
                </a:solidFill>
                <a:effectLst/>
                <a:latin typeface="Microsoft YaHei" panose="020B0503020204020204" pitchFamily="34" charset="-122"/>
                <a:ea typeface="Microsoft YaHei" panose="020B0503020204020204" pitchFamily="34" charset="-122"/>
              </a:rPr>
              <a:t>: Translation: </a:t>
            </a:r>
            <a:r>
              <a:rPr lang="zh-CN" altLang="en-US" b="0" i="0" dirty="0">
                <a:solidFill>
                  <a:srgbClr val="333333"/>
                </a:solidFill>
                <a:effectLst/>
                <a:latin typeface="Microsoft YaHei" panose="020B0503020204020204" pitchFamily="34" charset="-122"/>
                <a:ea typeface="Microsoft YaHei" panose="020B0503020204020204" pitchFamily="34" charset="-122"/>
              </a:rPr>
              <a:t>萨拉喜欢在她的房间里独自阅读书籍和画画。</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1. </a:t>
            </a:r>
            <a:r>
              <a:rPr lang="zh-CN" altLang="en-US" b="0" i="0" dirty="0">
                <a:solidFill>
                  <a:srgbClr val="333333"/>
                </a:solidFill>
                <a:effectLst/>
                <a:latin typeface="Microsoft YaHei" panose="020B0503020204020204" pitchFamily="34" charset="-122"/>
                <a:ea typeface="Microsoft YaHei" panose="020B0503020204020204" pitchFamily="34" charset="-122"/>
              </a:rPr>
              <a:t>萨拉享受她房间的安静，可以独自阅读书籍和画画。</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2. </a:t>
            </a:r>
            <a:r>
              <a:rPr lang="zh-CN" altLang="en-US" b="0" i="0" dirty="0">
                <a:solidFill>
                  <a:srgbClr val="333333"/>
                </a:solidFill>
                <a:effectLst/>
                <a:latin typeface="Microsoft YaHei" panose="020B0503020204020204" pitchFamily="34" charset="-122"/>
                <a:ea typeface="Microsoft YaHei" panose="020B0503020204020204" pitchFamily="34" charset="-122"/>
              </a:rPr>
              <a:t>萨拉喜欢一个人躲在房间里，读书还有画画。</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3. </a:t>
            </a:r>
            <a:r>
              <a:rPr lang="zh-CN" altLang="en-US" b="0" i="0" dirty="0">
                <a:solidFill>
                  <a:srgbClr val="333333"/>
                </a:solidFill>
                <a:effectLst/>
                <a:latin typeface="Microsoft YaHei" panose="020B0503020204020204" pitchFamily="34" charset="-122"/>
                <a:ea typeface="Microsoft YaHei" panose="020B0503020204020204" pitchFamily="34" charset="-122"/>
              </a:rPr>
              <a:t>萨拉喜欢独享她房间里的宁静，可以一个人看书和画画。</a:t>
            </a:r>
          </a:p>
          <a:p>
            <a:endParaRPr lang="zh-CN" altLang="en-US" b="0" i="0" dirty="0">
              <a:solidFill>
                <a:srgbClr val="333333"/>
              </a:solidFill>
              <a:effectLst/>
              <a:latin typeface="Microsoft YaHei" panose="020B0503020204020204" pitchFamily="34" charset="-122"/>
              <a:ea typeface="Microsoft YaHei" panose="020B0503020204020204" pitchFamily="34" charset="-122"/>
            </a:endParaRPr>
          </a:p>
          <a:p>
            <a:pPr algn="l"/>
            <a:endParaRPr lang="zh-CN" altLang="en-US" b="0" i="0" dirty="0">
              <a:solidFill>
                <a:srgbClr val="333333"/>
              </a:solidFill>
              <a:effectLst/>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1401851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挑战二</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句话，同时使用一般的翻译软件和大语言模型来翻译。不同的是，你需要让大语言模型对于同一句话，给出</a:t>
            </a:r>
            <a:r>
              <a:rPr lang="en-US" altLang="zh-CN" sz="1800" dirty="0">
                <a:latin typeface="+mn-ea"/>
                <a:ea typeface="+mn-ea"/>
              </a:rPr>
              <a:t>3-5</a:t>
            </a:r>
            <a:r>
              <a:rPr lang="zh-CN" altLang="en-US" sz="1800" dirty="0">
                <a:latin typeface="+mn-ea"/>
                <a:ea typeface="+mn-ea"/>
              </a:rPr>
              <a:t>种不同的翻译，这也是大语言模型的优势，同一句话，可以给你多种不同的翻译句子。这是以前的翻译软件不能提供的。</a:t>
            </a:r>
            <a:br>
              <a:rPr lang="en-US" altLang="zh-CN" sz="1800" dirty="0">
                <a:latin typeface="+mn-ea"/>
                <a:ea typeface="+mn-ea"/>
              </a:rPr>
            </a:br>
            <a:br>
              <a:rPr lang="en-US" altLang="zh-CN" sz="1800" dirty="0">
                <a:latin typeface="+mn-ea"/>
                <a:ea typeface="+mn-ea"/>
              </a:rPr>
            </a:br>
            <a:r>
              <a:rPr lang="zh-CN" altLang="en-US" sz="3600" dirty="0">
                <a:latin typeface="+mn-ea"/>
                <a:ea typeface="+mn-ea"/>
              </a:rPr>
              <a:t>句子</a:t>
            </a:r>
            <a:r>
              <a:rPr lang="en-US" altLang="zh-CN" sz="3600" dirty="0">
                <a:latin typeface="+mn-ea"/>
                <a:ea typeface="+mn-ea"/>
              </a:rPr>
              <a:t>8</a:t>
            </a:r>
            <a:r>
              <a:rPr lang="zh-CN" altLang="en-US" sz="3600" dirty="0">
                <a:latin typeface="+mn-ea"/>
                <a:ea typeface="+mn-ea"/>
              </a:rPr>
              <a:t>：</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4"/>
            <a:ext cx="3473944" cy="2993179"/>
          </a:xfrm>
        </p:spPr>
        <p:txBody>
          <a:bodyPr>
            <a:normAutofit fontScale="92500" lnSpcReduction="10000"/>
          </a:bodyPr>
          <a:lstStyle/>
          <a:p>
            <a:pPr marL="0" indent="0">
              <a:buNone/>
            </a:pPr>
            <a:endParaRPr lang="zh-CN" altLang="en-US" sz="1800" kern="100" dirty="0">
              <a:effectLst/>
              <a:latin typeface="Calibri" panose="020F0502020204030204" pitchFamily="34" charset="0"/>
              <a:ea typeface="宋体" panose="02010600030101010101" pitchFamily="2" charset="-122"/>
              <a:cs typeface="Times New Roman" panose="02020603050405020304" pitchFamily="18" charset="0"/>
            </a:endParaRPr>
          </a:p>
          <a:p>
            <a:r>
              <a:rPr lang="en-US" altLang="zh-CN" sz="1800" kern="100" dirty="0">
                <a:effectLst/>
                <a:ea typeface="微软雅黑" panose="020B0503020204020204" pitchFamily="34" charset="-122"/>
                <a:cs typeface="Times New Roman" panose="02020603050405020304" pitchFamily="18" charset="0"/>
              </a:rPr>
              <a:t>After struggling with the difficult math problem, the student had an epiphany and finally understood the concept.</a:t>
            </a:r>
          </a:p>
          <a:p>
            <a:r>
              <a:rPr lang="zh-CN" altLang="en-US" sz="1800" kern="100" dirty="0">
                <a:effectLst/>
                <a:ea typeface="微软雅黑" panose="020B0503020204020204" pitchFamily="34" charset="-122"/>
                <a:cs typeface="Times New Roman" panose="02020603050405020304" pitchFamily="18" charset="0"/>
              </a:rPr>
              <a:t>在努力解决数学难题后，这位学生顿悟了，终于理解了这个概念。</a:t>
            </a:r>
            <a:endParaRPr lang="en-US" altLang="zh-CN" sz="1800" kern="100" dirty="0">
              <a:effectLst/>
              <a:ea typeface="微软雅黑" panose="020B0503020204020204" pitchFamily="34" charset="-122"/>
              <a:cs typeface="Times New Roman" panose="02020603050405020304" pitchFamily="18" charset="0"/>
            </a:endParaRP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4131425" y="2470609"/>
            <a:ext cx="7536098" cy="3273486"/>
          </a:xfrm>
        </p:spPr>
        <p:txBody>
          <a:bodyPr>
            <a:normAutofit fontScale="92500" lnSpcReduction="10000"/>
          </a:bodyPr>
          <a:lstStyle/>
          <a:p>
            <a:pPr algn="l"/>
            <a:endParaRPr lang="en-US" altLang="zh-CN" b="0"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You: </a:t>
            </a:r>
            <a:r>
              <a:rPr lang="zh-CN" altLang="en-US" b="0" i="0" dirty="0">
                <a:solidFill>
                  <a:srgbClr val="333333"/>
                </a:solidFill>
                <a:effectLst/>
                <a:latin typeface="Microsoft YaHei" panose="020B0503020204020204" pitchFamily="34" charset="-122"/>
                <a:ea typeface="Microsoft YaHei" panose="020B0503020204020204" pitchFamily="34" charset="-122"/>
              </a:rPr>
              <a:t>请翻译以下句子，给出</a:t>
            </a:r>
            <a:r>
              <a:rPr lang="en-US" altLang="zh-CN" b="0" i="0" dirty="0">
                <a:solidFill>
                  <a:srgbClr val="333333"/>
                </a:solidFill>
                <a:effectLst/>
                <a:latin typeface="Microsoft YaHei" panose="020B0503020204020204" pitchFamily="34" charset="-122"/>
                <a:ea typeface="Microsoft YaHei" panose="020B0503020204020204" pitchFamily="34" charset="-122"/>
              </a:rPr>
              <a:t>3</a:t>
            </a:r>
            <a:r>
              <a:rPr lang="zh-CN" altLang="en-US" b="0" i="0" dirty="0">
                <a:solidFill>
                  <a:srgbClr val="333333"/>
                </a:solidFill>
                <a:effectLst/>
                <a:latin typeface="Microsoft YaHei" panose="020B0503020204020204" pitchFamily="34" charset="-122"/>
                <a:ea typeface="Microsoft YaHei" panose="020B0503020204020204" pitchFamily="34" charset="-122"/>
              </a:rPr>
              <a:t>种完全不同的翻译：</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After struggling with the difficult math problem, the student had an epiphany and finally understood the concept.</a:t>
            </a:r>
          </a:p>
          <a:p>
            <a:pPr algn="l"/>
            <a:r>
              <a:rPr lang="en-US" altLang="zh-CN" b="0"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0" i="0" dirty="0">
                <a:solidFill>
                  <a:srgbClr val="333333"/>
                </a:solidFill>
                <a:effectLst/>
                <a:latin typeface="Microsoft YaHei" panose="020B0503020204020204" pitchFamily="34" charset="-122"/>
                <a:ea typeface="Microsoft YaHei" panose="020B0503020204020204" pitchFamily="34" charset="-122"/>
              </a:rPr>
              <a:t>: Translation: </a:t>
            </a:r>
            <a:r>
              <a:rPr lang="zh-CN" altLang="en-US" b="0" i="0" dirty="0">
                <a:solidFill>
                  <a:srgbClr val="333333"/>
                </a:solidFill>
                <a:effectLst/>
                <a:latin typeface="Microsoft YaHei" panose="020B0503020204020204" pitchFamily="34" charset="-122"/>
                <a:ea typeface="Microsoft YaHei" panose="020B0503020204020204" pitchFamily="34" charset="-122"/>
              </a:rPr>
              <a:t>在与困难的数学问题搏斗后，学生突然意识到并最终理解了这个概念。</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1. </a:t>
            </a:r>
            <a:r>
              <a:rPr lang="zh-CN" altLang="en-US" b="0" i="0" dirty="0">
                <a:solidFill>
                  <a:srgbClr val="333333"/>
                </a:solidFill>
                <a:effectLst/>
                <a:latin typeface="Microsoft YaHei" panose="020B0503020204020204" pitchFamily="34" charset="-122"/>
                <a:ea typeface="Microsoft YaHei" panose="020B0503020204020204" pitchFamily="34" charset="-122"/>
              </a:rPr>
              <a:t>经过艰难地解决这道数学题后，学生豁然开朗，终于理解了这个概念。</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2. </a:t>
            </a:r>
            <a:r>
              <a:rPr lang="zh-CN" altLang="en-US" b="0" i="0" dirty="0">
                <a:solidFill>
                  <a:srgbClr val="333333"/>
                </a:solidFill>
                <a:effectLst/>
                <a:latin typeface="Microsoft YaHei" panose="020B0503020204020204" pitchFamily="34" charset="-122"/>
                <a:ea typeface="Microsoft YaHei" panose="020B0503020204020204" pitchFamily="34" charset="-122"/>
              </a:rPr>
              <a:t>在困扰着他的数学难题上挣扎之后，学生豁然开朗，终于明白了这个概念。</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3. </a:t>
            </a:r>
            <a:r>
              <a:rPr lang="zh-CN" altLang="en-US" b="0" i="0" dirty="0">
                <a:solidFill>
                  <a:srgbClr val="333333"/>
                </a:solidFill>
                <a:effectLst/>
                <a:latin typeface="Microsoft YaHei" panose="020B0503020204020204" pitchFamily="34" charset="-122"/>
                <a:ea typeface="Microsoft YaHei" panose="020B0503020204020204" pitchFamily="34" charset="-122"/>
              </a:rPr>
              <a:t>在艰难解决那个数学难题后，学生恍然大悟，最终理解了概念。</a:t>
            </a:r>
          </a:p>
          <a:p>
            <a:pPr algn="l"/>
            <a:endParaRPr lang="zh-CN" altLang="en-US" b="0" i="0" dirty="0">
              <a:solidFill>
                <a:srgbClr val="333333"/>
              </a:solidFill>
              <a:effectLst/>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29588856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挑战二</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句话，同时使用一般的翻译软件和大语言模型来翻译。不同的是，你需要让大语言模型对于同一句话，给出</a:t>
            </a:r>
            <a:r>
              <a:rPr lang="en-US" altLang="zh-CN" sz="1800" dirty="0">
                <a:latin typeface="+mn-ea"/>
                <a:ea typeface="+mn-ea"/>
              </a:rPr>
              <a:t>3-5</a:t>
            </a:r>
            <a:r>
              <a:rPr lang="zh-CN" altLang="en-US" sz="1800" dirty="0">
                <a:latin typeface="+mn-ea"/>
                <a:ea typeface="+mn-ea"/>
              </a:rPr>
              <a:t>种不同的翻译，这也是大语言模型的优势，同一句话，可以给你多种不同的翻译句子。这是以前的翻译软件不能提供的。</a:t>
            </a:r>
            <a:br>
              <a:rPr lang="en-US" altLang="zh-CN" sz="1800" dirty="0">
                <a:latin typeface="+mn-ea"/>
                <a:ea typeface="+mn-ea"/>
              </a:rPr>
            </a:br>
            <a:br>
              <a:rPr lang="en-US" altLang="zh-CN" sz="1800" dirty="0">
                <a:latin typeface="+mn-ea"/>
                <a:ea typeface="+mn-ea"/>
              </a:rPr>
            </a:br>
            <a:r>
              <a:rPr lang="zh-CN" altLang="en-US" sz="3600" dirty="0">
                <a:latin typeface="+mn-ea"/>
                <a:ea typeface="+mn-ea"/>
              </a:rPr>
              <a:t>句子</a:t>
            </a:r>
            <a:r>
              <a:rPr lang="en-US" altLang="zh-CN" sz="3600" dirty="0">
                <a:latin typeface="+mn-ea"/>
                <a:ea typeface="+mn-ea"/>
              </a:rPr>
              <a:t>9</a:t>
            </a:r>
            <a:r>
              <a:rPr lang="zh-CN" altLang="en-US" sz="3600" dirty="0">
                <a:latin typeface="+mn-ea"/>
                <a:ea typeface="+mn-ea"/>
              </a:rPr>
              <a:t>：</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4"/>
            <a:ext cx="3473944" cy="2993179"/>
          </a:xfrm>
        </p:spPr>
        <p:txBody>
          <a:bodyPr>
            <a:normAutofit lnSpcReduction="10000"/>
          </a:bodyPr>
          <a:lstStyle/>
          <a:p>
            <a:pPr marL="0" indent="0">
              <a:buNone/>
            </a:pPr>
            <a:endParaRPr lang="zh-CN" altLang="en-US" sz="1800" kern="100" dirty="0">
              <a:effectLst/>
              <a:latin typeface="Calibri" panose="020F0502020204030204" pitchFamily="34" charset="0"/>
              <a:ea typeface="宋体" panose="02010600030101010101" pitchFamily="2" charset="-122"/>
              <a:cs typeface="Times New Roman" panose="02020603050405020304" pitchFamily="18" charset="0"/>
            </a:endParaRPr>
          </a:p>
          <a:p>
            <a:r>
              <a:rPr lang="en-US" altLang="zh-CN" sz="1800" kern="100" dirty="0">
                <a:effectLst/>
                <a:ea typeface="微软雅黑" panose="020B0503020204020204" pitchFamily="34" charset="-122"/>
                <a:cs typeface="Times New Roman" panose="02020603050405020304" pitchFamily="18" charset="0"/>
              </a:rPr>
              <a:t>As the rain poured down outside, the mood inside the classroom became lugubrious.</a:t>
            </a:r>
          </a:p>
          <a:p>
            <a:r>
              <a:rPr lang="zh-CN" altLang="en-US" sz="1800" kern="100" dirty="0">
                <a:effectLst/>
                <a:ea typeface="微软雅黑" panose="020B0503020204020204" pitchFamily="34" charset="-122"/>
                <a:cs typeface="Times New Roman" panose="02020603050405020304" pitchFamily="18" charset="0"/>
              </a:rPr>
              <a:t>外面的雨倾盆而下，教室里的气氛变得阴郁起来。</a:t>
            </a:r>
            <a:endParaRPr lang="en-US" altLang="zh-CN" sz="1800" kern="100" dirty="0">
              <a:effectLst/>
              <a:ea typeface="微软雅黑" panose="020B0503020204020204" pitchFamily="34" charset="-122"/>
              <a:cs typeface="Times New Roman" panose="02020603050405020304" pitchFamily="18" charset="0"/>
            </a:endParaRP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4131425" y="2470609"/>
            <a:ext cx="7536098" cy="3273486"/>
          </a:xfrm>
        </p:spPr>
        <p:txBody>
          <a:bodyPr>
            <a:normAutofit lnSpcReduction="10000"/>
          </a:bodyPr>
          <a:lstStyle/>
          <a:p>
            <a:pPr algn="l"/>
            <a:endParaRPr lang="en-US" altLang="zh-CN" b="0"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You: </a:t>
            </a:r>
            <a:r>
              <a:rPr lang="zh-CN" altLang="en-US" b="0" i="0" dirty="0">
                <a:solidFill>
                  <a:srgbClr val="333333"/>
                </a:solidFill>
                <a:effectLst/>
                <a:latin typeface="Microsoft YaHei" panose="020B0503020204020204" pitchFamily="34" charset="-122"/>
                <a:ea typeface="Microsoft YaHei" panose="020B0503020204020204" pitchFamily="34" charset="-122"/>
              </a:rPr>
              <a:t>请翻译以下句子，给出</a:t>
            </a:r>
            <a:r>
              <a:rPr lang="en-US" altLang="zh-CN" b="0" i="0" dirty="0">
                <a:solidFill>
                  <a:srgbClr val="333333"/>
                </a:solidFill>
                <a:effectLst/>
                <a:latin typeface="Microsoft YaHei" panose="020B0503020204020204" pitchFamily="34" charset="-122"/>
                <a:ea typeface="Microsoft YaHei" panose="020B0503020204020204" pitchFamily="34" charset="-122"/>
              </a:rPr>
              <a:t>3</a:t>
            </a:r>
            <a:r>
              <a:rPr lang="zh-CN" altLang="en-US" b="0" i="0" dirty="0">
                <a:solidFill>
                  <a:srgbClr val="333333"/>
                </a:solidFill>
                <a:effectLst/>
                <a:latin typeface="Microsoft YaHei" panose="020B0503020204020204" pitchFamily="34" charset="-122"/>
                <a:ea typeface="Microsoft YaHei" panose="020B0503020204020204" pitchFamily="34" charset="-122"/>
              </a:rPr>
              <a:t>种完全不同的翻译：</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As the rain poured down outside, the mood inside the classroom became lugubrious.</a:t>
            </a:r>
          </a:p>
          <a:p>
            <a:pPr algn="l"/>
            <a:r>
              <a:rPr lang="en-US" altLang="zh-CN" b="0"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0" i="0" dirty="0">
                <a:solidFill>
                  <a:srgbClr val="333333"/>
                </a:solidFill>
                <a:effectLst/>
                <a:latin typeface="Microsoft YaHei" panose="020B0503020204020204" pitchFamily="34" charset="-122"/>
                <a:ea typeface="Microsoft YaHei" panose="020B0503020204020204" pitchFamily="34" charset="-122"/>
              </a:rPr>
              <a:t>: Translation: </a:t>
            </a:r>
            <a:r>
              <a:rPr lang="zh-CN" altLang="en-US" b="0" i="0" dirty="0">
                <a:solidFill>
                  <a:srgbClr val="333333"/>
                </a:solidFill>
                <a:effectLst/>
                <a:latin typeface="Microsoft YaHei" panose="020B0503020204020204" pitchFamily="34" charset="-122"/>
                <a:ea typeface="Microsoft YaHei" panose="020B0503020204020204" pitchFamily="34" charset="-122"/>
              </a:rPr>
              <a:t>随着外面的雨水倾泻而下，教室里的气氛变得忧郁起来。</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1. </a:t>
            </a:r>
            <a:r>
              <a:rPr lang="zh-CN" altLang="en-US" b="0" i="0" dirty="0">
                <a:solidFill>
                  <a:srgbClr val="333333"/>
                </a:solidFill>
                <a:effectLst/>
                <a:latin typeface="Microsoft YaHei" panose="020B0503020204020204" pitchFamily="34" charset="-122"/>
                <a:ea typeface="Microsoft YaHei" panose="020B0503020204020204" pitchFamily="34" charset="-122"/>
              </a:rPr>
              <a:t>外面雨势如注，教室内的气氛变得悲凉。</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2. </a:t>
            </a:r>
            <a:r>
              <a:rPr lang="zh-CN" altLang="en-US" b="0" i="0" dirty="0">
                <a:solidFill>
                  <a:srgbClr val="333333"/>
                </a:solidFill>
                <a:effectLst/>
                <a:latin typeface="Microsoft YaHei" panose="020B0503020204020204" pitchFamily="34" charset="-122"/>
                <a:ea typeface="Microsoft YaHei" panose="020B0503020204020204" pitchFamily="34" charset="-122"/>
              </a:rPr>
              <a:t>随着外面雨水的倾泻，教室里的氛围变得阴沉。</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3. </a:t>
            </a:r>
            <a:r>
              <a:rPr lang="zh-CN" altLang="en-US" b="0" i="0" dirty="0">
                <a:solidFill>
                  <a:srgbClr val="333333"/>
                </a:solidFill>
                <a:effectLst/>
                <a:latin typeface="Microsoft YaHei" panose="020B0503020204020204" pitchFamily="34" charset="-122"/>
                <a:ea typeface="Microsoft YaHei" panose="020B0503020204020204" pitchFamily="34" charset="-122"/>
              </a:rPr>
              <a:t>雨水纷纷外倾，教室内的气氛变得沉郁。</a:t>
            </a:r>
          </a:p>
        </p:txBody>
      </p:sp>
    </p:spTree>
    <p:extLst>
      <p:ext uri="{BB962C8B-B14F-4D97-AF65-F5344CB8AC3E}">
        <p14:creationId xmlns:p14="http://schemas.microsoft.com/office/powerpoint/2010/main" val="35540843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3678F4-1FD2-65D4-2AD1-3DBBD350FD49}"/>
              </a:ext>
            </a:extLst>
          </p:cNvPr>
          <p:cNvSpPr>
            <a:spLocks noGrp="1"/>
          </p:cNvSpPr>
          <p:nvPr>
            <p:ph type="title"/>
          </p:nvPr>
        </p:nvSpPr>
        <p:spPr>
          <a:xfrm>
            <a:off x="1447191" y="324195"/>
            <a:ext cx="9607661" cy="1543191"/>
          </a:xfrm>
        </p:spPr>
        <p:txBody>
          <a:bodyPr>
            <a:normAutofit fontScale="90000"/>
          </a:bodyPr>
          <a:lstStyle/>
          <a:p>
            <a:r>
              <a:rPr lang="zh-CN" altLang="en-US" sz="1800" dirty="0">
                <a:latin typeface="+mn-ea"/>
                <a:ea typeface="+mn-ea"/>
              </a:rPr>
              <a:t>挑战二</a:t>
            </a:r>
            <a:br>
              <a:rPr lang="en-US" altLang="zh-CN" sz="1800" dirty="0">
                <a:latin typeface="+mn-ea"/>
                <a:ea typeface="+mn-ea"/>
              </a:rPr>
            </a:br>
            <a:r>
              <a:rPr lang="en-US" altLang="zh-CN" sz="1800" dirty="0">
                <a:latin typeface="+mn-ea"/>
                <a:ea typeface="+mn-ea"/>
              </a:rPr>
              <a:t>       </a:t>
            </a:r>
            <a:r>
              <a:rPr lang="zh-CN" altLang="en-US" sz="1800" dirty="0">
                <a:latin typeface="+mn-ea"/>
                <a:ea typeface="+mn-ea"/>
              </a:rPr>
              <a:t>找出</a:t>
            </a:r>
            <a:r>
              <a:rPr lang="en-US" altLang="zh-CN" sz="1800" dirty="0">
                <a:latin typeface="+mn-ea"/>
                <a:ea typeface="+mn-ea"/>
              </a:rPr>
              <a:t>10</a:t>
            </a:r>
            <a:r>
              <a:rPr lang="zh-CN" altLang="en-US" sz="1800" dirty="0">
                <a:latin typeface="+mn-ea"/>
                <a:ea typeface="+mn-ea"/>
              </a:rPr>
              <a:t>句话，同时使用一般的翻译软件和大语言模型来翻译。不同的是，你需要让大语言模型对于同一句话，给出</a:t>
            </a:r>
            <a:r>
              <a:rPr lang="en-US" altLang="zh-CN" sz="1800" dirty="0">
                <a:latin typeface="+mn-ea"/>
                <a:ea typeface="+mn-ea"/>
              </a:rPr>
              <a:t>3-5</a:t>
            </a:r>
            <a:r>
              <a:rPr lang="zh-CN" altLang="en-US" sz="1800" dirty="0">
                <a:latin typeface="+mn-ea"/>
                <a:ea typeface="+mn-ea"/>
              </a:rPr>
              <a:t>种不同的翻译，这也是大语言模型的优势，同一句话，可以给你多种不同的翻译句子。这是以前的翻译软件不能提供的。</a:t>
            </a:r>
            <a:br>
              <a:rPr lang="en-US" altLang="zh-CN" sz="1800" dirty="0">
                <a:latin typeface="+mn-ea"/>
                <a:ea typeface="+mn-ea"/>
              </a:rPr>
            </a:br>
            <a:br>
              <a:rPr lang="en-US" altLang="zh-CN" sz="1800" dirty="0">
                <a:latin typeface="+mn-ea"/>
                <a:ea typeface="+mn-ea"/>
              </a:rPr>
            </a:br>
            <a:r>
              <a:rPr lang="zh-CN" altLang="en-US" sz="3600" dirty="0">
                <a:latin typeface="+mn-ea"/>
                <a:ea typeface="+mn-ea"/>
              </a:rPr>
              <a:t>句子</a:t>
            </a:r>
            <a:r>
              <a:rPr lang="en-US" altLang="zh-CN" sz="3600" dirty="0">
                <a:latin typeface="+mn-ea"/>
                <a:ea typeface="+mn-ea"/>
              </a:rPr>
              <a:t>10</a:t>
            </a:r>
            <a:r>
              <a:rPr lang="zh-CN" altLang="en-US" sz="3600" dirty="0">
                <a:latin typeface="+mn-ea"/>
                <a:ea typeface="+mn-ea"/>
              </a:rPr>
              <a:t>：</a:t>
            </a: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br>
              <a:rPr lang="en-US" altLang="zh-CN" sz="1800" dirty="0">
                <a:latin typeface="+mn-ea"/>
                <a:ea typeface="+mn-ea"/>
              </a:rPr>
            </a:br>
            <a:endParaRPr lang="zh-CN" altLang="en-US" sz="1800" dirty="0">
              <a:latin typeface="+mn-ea"/>
              <a:ea typeface="+mn-ea"/>
            </a:endParaRPr>
          </a:p>
        </p:txBody>
      </p:sp>
      <p:sp>
        <p:nvSpPr>
          <p:cNvPr id="4" name="文本占位符 3">
            <a:extLst>
              <a:ext uri="{FF2B5EF4-FFF2-40B4-BE49-F238E27FC236}">
                <a16:creationId xmlns:a16="http://schemas.microsoft.com/office/drawing/2014/main" id="{0B33A353-CC43-60E0-E5F5-B4AC93FA7C48}"/>
              </a:ext>
            </a:extLst>
          </p:cNvPr>
          <p:cNvSpPr>
            <a:spLocks noGrp="1"/>
          </p:cNvSpPr>
          <p:nvPr>
            <p:ph type="body" idx="1"/>
          </p:nvPr>
        </p:nvSpPr>
        <p:spPr>
          <a:xfrm>
            <a:off x="524478" y="2023003"/>
            <a:ext cx="4645152" cy="447606"/>
          </a:xfrm>
        </p:spPr>
        <p:txBody>
          <a:bodyPr/>
          <a:lstStyle/>
          <a:p>
            <a:r>
              <a:rPr lang="zh-CN" altLang="en-US" dirty="0"/>
              <a:t>百度翻译</a:t>
            </a:r>
          </a:p>
        </p:txBody>
      </p:sp>
      <p:sp>
        <p:nvSpPr>
          <p:cNvPr id="5" name="内容占位符 4">
            <a:extLst>
              <a:ext uri="{FF2B5EF4-FFF2-40B4-BE49-F238E27FC236}">
                <a16:creationId xmlns:a16="http://schemas.microsoft.com/office/drawing/2014/main" id="{151763BB-ED41-7C44-F902-B625F164C547}"/>
              </a:ext>
            </a:extLst>
          </p:cNvPr>
          <p:cNvSpPr>
            <a:spLocks noGrp="1"/>
          </p:cNvSpPr>
          <p:nvPr>
            <p:ph sz="half" idx="2"/>
          </p:nvPr>
        </p:nvSpPr>
        <p:spPr>
          <a:xfrm>
            <a:off x="524478" y="2626224"/>
            <a:ext cx="3473944" cy="2993179"/>
          </a:xfrm>
        </p:spPr>
        <p:txBody>
          <a:bodyPr>
            <a:normAutofit/>
          </a:bodyPr>
          <a:lstStyle/>
          <a:p>
            <a:pPr marL="0" indent="0">
              <a:buNone/>
            </a:pPr>
            <a:endParaRPr lang="zh-CN" altLang="en-US" sz="1800" kern="100" dirty="0">
              <a:effectLst/>
              <a:latin typeface="Calibri" panose="020F0502020204030204" pitchFamily="34" charset="0"/>
              <a:ea typeface="宋体" panose="02010600030101010101" pitchFamily="2" charset="-122"/>
              <a:cs typeface="Times New Roman" panose="02020603050405020304" pitchFamily="18" charset="0"/>
            </a:endParaRPr>
          </a:p>
          <a:p>
            <a:r>
              <a:rPr lang="en-US" altLang="zh-CN" sz="1800" kern="100" dirty="0">
                <a:effectLst/>
                <a:ea typeface="微软雅黑" panose="020B0503020204020204" pitchFamily="34" charset="-122"/>
                <a:cs typeface="Times New Roman" panose="02020603050405020304" pitchFamily="18" charset="0"/>
              </a:rPr>
              <a:t>She gave a supercilious look to the new student in class.</a:t>
            </a:r>
          </a:p>
          <a:p>
            <a:r>
              <a:rPr lang="zh-CN" altLang="en-US" sz="1800" kern="100" dirty="0">
                <a:effectLst/>
                <a:ea typeface="微软雅黑" panose="020B0503020204020204" pitchFamily="34" charset="-122"/>
                <a:cs typeface="Times New Roman" panose="02020603050405020304" pitchFamily="18" charset="0"/>
              </a:rPr>
              <a:t>她在课堂上目空一切地看着新来的学生。</a:t>
            </a:r>
            <a:endParaRPr lang="en-US" altLang="zh-CN" sz="1800" kern="100" dirty="0">
              <a:effectLst/>
              <a:ea typeface="微软雅黑" panose="020B0503020204020204" pitchFamily="34" charset="-122"/>
              <a:cs typeface="Times New Roman" panose="02020603050405020304" pitchFamily="18" charset="0"/>
            </a:endParaRPr>
          </a:p>
        </p:txBody>
      </p:sp>
      <p:sp>
        <p:nvSpPr>
          <p:cNvPr id="6" name="文本占位符 5">
            <a:extLst>
              <a:ext uri="{FF2B5EF4-FFF2-40B4-BE49-F238E27FC236}">
                <a16:creationId xmlns:a16="http://schemas.microsoft.com/office/drawing/2014/main" id="{7F96E1ED-F44E-A58C-55A9-14C560E8B1D7}"/>
              </a:ext>
            </a:extLst>
          </p:cNvPr>
          <p:cNvSpPr>
            <a:spLocks noGrp="1"/>
          </p:cNvSpPr>
          <p:nvPr>
            <p:ph type="body" sz="quarter" idx="3"/>
          </p:nvPr>
        </p:nvSpPr>
        <p:spPr>
          <a:xfrm>
            <a:off x="6026726" y="2026456"/>
            <a:ext cx="4074823" cy="444153"/>
          </a:xfrm>
        </p:spPr>
        <p:txBody>
          <a:bodyPr/>
          <a:lstStyle/>
          <a:p>
            <a:r>
              <a:rPr lang="zh-CN" altLang="en-US" dirty="0"/>
              <a:t>大语言模型</a:t>
            </a:r>
          </a:p>
        </p:txBody>
      </p:sp>
      <p:sp>
        <p:nvSpPr>
          <p:cNvPr id="7" name="内容占位符 6">
            <a:extLst>
              <a:ext uri="{FF2B5EF4-FFF2-40B4-BE49-F238E27FC236}">
                <a16:creationId xmlns:a16="http://schemas.microsoft.com/office/drawing/2014/main" id="{553883B9-4560-7A68-5D14-683C7C3866E1}"/>
              </a:ext>
            </a:extLst>
          </p:cNvPr>
          <p:cNvSpPr>
            <a:spLocks noGrp="1"/>
          </p:cNvSpPr>
          <p:nvPr>
            <p:ph sz="quarter" idx="4"/>
          </p:nvPr>
        </p:nvSpPr>
        <p:spPr>
          <a:xfrm>
            <a:off x="4131425" y="2470609"/>
            <a:ext cx="7536098" cy="3273486"/>
          </a:xfrm>
        </p:spPr>
        <p:txBody>
          <a:bodyPr>
            <a:normAutofit/>
          </a:bodyPr>
          <a:lstStyle/>
          <a:p>
            <a:pPr algn="l"/>
            <a:endParaRPr lang="en-US" altLang="zh-CN" b="0" i="0" dirty="0">
              <a:solidFill>
                <a:srgbClr val="333333"/>
              </a:solidFill>
              <a:effectLst/>
              <a:latin typeface="Microsoft YaHei" panose="020B0503020204020204" pitchFamily="34" charset="-122"/>
              <a:ea typeface="Microsoft YaHei" panose="020B0503020204020204" pitchFamily="34" charset="-122"/>
            </a:endParaRPr>
          </a:p>
          <a:p>
            <a:pPr algn="l"/>
            <a:r>
              <a:rPr lang="en-US" altLang="zh-CN" b="1" i="0" dirty="0" err="1">
                <a:solidFill>
                  <a:srgbClr val="333333"/>
                </a:solidFill>
                <a:effectLst/>
                <a:latin typeface="Microsoft YaHei" panose="020B0503020204020204" pitchFamily="34" charset="-122"/>
                <a:ea typeface="Microsoft YaHei" panose="020B0503020204020204" pitchFamily="34" charset="-122"/>
              </a:rPr>
              <a:t>ou</a:t>
            </a:r>
            <a:r>
              <a:rPr lang="en-US" altLang="zh-CN" b="1" i="0" dirty="0">
                <a:solidFill>
                  <a:srgbClr val="333333"/>
                </a:solidFill>
                <a:effectLst/>
                <a:latin typeface="Microsoft YaHei" panose="020B0503020204020204" pitchFamily="34" charset="-122"/>
                <a:ea typeface="Microsoft YaHei" panose="020B0503020204020204" pitchFamily="34" charset="-122"/>
              </a:rPr>
              <a:t>:</a:t>
            </a:r>
            <a:r>
              <a:rPr lang="en-US" altLang="zh-CN" b="0" i="0" dirty="0">
                <a:solidFill>
                  <a:srgbClr val="333333"/>
                </a:solidFill>
                <a:effectLst/>
                <a:latin typeface="Microsoft YaHei" panose="020B0503020204020204" pitchFamily="34" charset="-122"/>
                <a:ea typeface="Microsoft YaHei" panose="020B0503020204020204" pitchFamily="34" charset="-122"/>
              </a:rPr>
              <a:t> </a:t>
            </a:r>
            <a:r>
              <a:rPr lang="zh-CN" altLang="en-US" b="0" i="0" dirty="0">
                <a:solidFill>
                  <a:srgbClr val="333333"/>
                </a:solidFill>
                <a:effectLst/>
                <a:latin typeface="Microsoft YaHei" panose="020B0503020204020204" pitchFamily="34" charset="-122"/>
                <a:ea typeface="Microsoft YaHei" panose="020B0503020204020204" pitchFamily="34" charset="-122"/>
              </a:rPr>
              <a:t>请翻译以下句子，给出</a:t>
            </a:r>
            <a:r>
              <a:rPr lang="en-US" altLang="zh-CN" b="0" i="0" dirty="0">
                <a:solidFill>
                  <a:srgbClr val="333333"/>
                </a:solidFill>
                <a:effectLst/>
                <a:latin typeface="Microsoft YaHei" panose="020B0503020204020204" pitchFamily="34" charset="-122"/>
                <a:ea typeface="Microsoft YaHei" panose="020B0503020204020204" pitchFamily="34" charset="-122"/>
              </a:rPr>
              <a:t>3</a:t>
            </a:r>
            <a:r>
              <a:rPr lang="zh-CN" altLang="en-US" b="0" i="0" dirty="0">
                <a:solidFill>
                  <a:srgbClr val="333333"/>
                </a:solidFill>
                <a:effectLst/>
                <a:latin typeface="Microsoft YaHei" panose="020B0503020204020204" pitchFamily="34" charset="-122"/>
                <a:ea typeface="Microsoft YaHei" panose="020B0503020204020204" pitchFamily="34" charset="-122"/>
              </a:rPr>
              <a:t>种完全不同的翻译：</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She gave a supercilious look to the new student in class.</a:t>
            </a:r>
          </a:p>
          <a:p>
            <a:pPr algn="l"/>
            <a:r>
              <a:rPr lang="en-US" altLang="zh-CN" b="1" i="0" dirty="0" err="1">
                <a:solidFill>
                  <a:srgbClr val="333333"/>
                </a:solidFill>
                <a:effectLst/>
                <a:latin typeface="Microsoft YaHei" panose="020B0503020204020204" pitchFamily="34" charset="-122"/>
                <a:ea typeface="Microsoft YaHei" panose="020B0503020204020204" pitchFamily="34" charset="-122"/>
              </a:rPr>
              <a:t>ChatAI</a:t>
            </a:r>
            <a:r>
              <a:rPr lang="en-US" altLang="zh-CN" b="1" i="0" dirty="0">
                <a:solidFill>
                  <a:srgbClr val="333333"/>
                </a:solidFill>
                <a:effectLst/>
                <a:latin typeface="Microsoft YaHei" panose="020B0503020204020204" pitchFamily="34" charset="-122"/>
                <a:ea typeface="Microsoft YaHei" panose="020B0503020204020204" pitchFamily="34" charset="-122"/>
              </a:rPr>
              <a:t>: </a:t>
            </a:r>
          </a:p>
          <a:p>
            <a:pPr algn="l"/>
            <a:r>
              <a:rPr lang="en-US" altLang="zh-CN" b="0" i="0" dirty="0">
                <a:solidFill>
                  <a:srgbClr val="333333"/>
                </a:solidFill>
                <a:effectLst/>
                <a:latin typeface="Microsoft YaHei" panose="020B0503020204020204" pitchFamily="34" charset="-122"/>
                <a:ea typeface="Microsoft YaHei" panose="020B0503020204020204" pitchFamily="34" charset="-122"/>
              </a:rPr>
              <a:t>Translation: </a:t>
            </a:r>
            <a:r>
              <a:rPr lang="zh-CN" altLang="en-US" b="0" i="0" dirty="0">
                <a:solidFill>
                  <a:srgbClr val="333333"/>
                </a:solidFill>
                <a:effectLst/>
                <a:latin typeface="Microsoft YaHei" panose="020B0503020204020204" pitchFamily="34" charset="-122"/>
                <a:ea typeface="Microsoft YaHei" panose="020B0503020204020204" pitchFamily="34" charset="-122"/>
              </a:rPr>
              <a:t>她给了班上新生一个傲慢的眼神。</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1. </a:t>
            </a:r>
            <a:r>
              <a:rPr lang="zh-CN" altLang="en-US" b="0" i="0" dirty="0">
                <a:solidFill>
                  <a:srgbClr val="333333"/>
                </a:solidFill>
                <a:effectLst/>
                <a:latin typeface="Microsoft YaHei" panose="020B0503020204020204" pitchFamily="34" charset="-122"/>
                <a:ea typeface="Microsoft YaHei" panose="020B0503020204020204" pitchFamily="34" charset="-122"/>
              </a:rPr>
              <a:t>她对班里的新同学投以了一个傲视一切的眼神。</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2. </a:t>
            </a:r>
            <a:r>
              <a:rPr lang="zh-CN" altLang="en-US" b="0" i="0" dirty="0">
                <a:solidFill>
                  <a:srgbClr val="333333"/>
                </a:solidFill>
                <a:effectLst/>
                <a:latin typeface="Microsoft YaHei" panose="020B0503020204020204" pitchFamily="34" charset="-122"/>
                <a:ea typeface="Microsoft YaHei" panose="020B0503020204020204" pitchFamily="34" charset="-122"/>
              </a:rPr>
              <a:t>她用傲慢的眼神看了看班上的新同学。</a:t>
            </a:r>
            <a:br>
              <a:rPr lang="zh-CN" altLang="en-US" b="0" i="0" dirty="0">
                <a:solidFill>
                  <a:srgbClr val="333333"/>
                </a:solidFill>
                <a:effectLst/>
                <a:latin typeface="Microsoft YaHei" panose="020B0503020204020204" pitchFamily="34" charset="-122"/>
                <a:ea typeface="Microsoft YaHei" panose="020B0503020204020204" pitchFamily="34" charset="-122"/>
              </a:rPr>
            </a:br>
            <a:r>
              <a:rPr lang="en-US" altLang="zh-CN" b="0" i="0" dirty="0">
                <a:solidFill>
                  <a:srgbClr val="333333"/>
                </a:solidFill>
                <a:effectLst/>
                <a:latin typeface="Microsoft YaHei" panose="020B0503020204020204" pitchFamily="34" charset="-122"/>
                <a:ea typeface="Microsoft YaHei" panose="020B0503020204020204" pitchFamily="34" charset="-122"/>
              </a:rPr>
              <a:t>3. </a:t>
            </a:r>
            <a:r>
              <a:rPr lang="zh-CN" altLang="en-US" b="0" i="0" dirty="0">
                <a:solidFill>
                  <a:srgbClr val="333333"/>
                </a:solidFill>
                <a:effectLst/>
                <a:latin typeface="Microsoft YaHei" panose="020B0503020204020204" pitchFamily="34" charset="-122"/>
                <a:ea typeface="Microsoft YaHei" panose="020B0503020204020204" pitchFamily="34" charset="-122"/>
              </a:rPr>
              <a:t>她冷漠地瞥了班上的新生一眼。</a:t>
            </a:r>
          </a:p>
        </p:txBody>
      </p:sp>
    </p:spTree>
    <p:extLst>
      <p:ext uri="{BB962C8B-B14F-4D97-AF65-F5344CB8AC3E}">
        <p14:creationId xmlns:p14="http://schemas.microsoft.com/office/powerpoint/2010/main" val="2249188215"/>
      </p:ext>
    </p:extLst>
  </p:cSld>
  <p:clrMapOvr>
    <a:masterClrMapping/>
  </p:clrMapOvr>
</p:sld>
</file>

<file path=ppt/theme/theme1.xml><?xml version="1.0" encoding="utf-8"?>
<a:theme xmlns:a="http://schemas.openxmlformats.org/drawingml/2006/main" name="丝状">
  <a:themeElements>
    <a:clrScheme name="丝状">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丝状">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丝状">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1317</TotalTime>
  <Words>5545</Words>
  <Application>Microsoft Office PowerPoint</Application>
  <PresentationFormat>宽屏</PresentationFormat>
  <Paragraphs>287</Paragraphs>
  <Slides>21</Slides>
  <Notes>20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21</vt:i4>
      </vt:variant>
    </vt:vector>
  </HeadingPairs>
  <TitlesOfParts>
    <vt:vector size="31" baseType="lpstr">
      <vt:lpstr>Helvetica Neue</vt:lpstr>
      <vt:lpstr>MS Gothic</vt:lpstr>
      <vt:lpstr>等线</vt:lpstr>
      <vt:lpstr>微软雅黑</vt:lpstr>
      <vt:lpstr>微软雅黑</vt:lpstr>
      <vt:lpstr>Arial</vt:lpstr>
      <vt:lpstr>Calibri</vt:lpstr>
      <vt:lpstr>Century Gothic</vt:lpstr>
      <vt:lpstr>Wingdings 3</vt:lpstr>
      <vt:lpstr>丝状</vt:lpstr>
      <vt:lpstr>《如何使用人工智能大语言模型来帮助我 学习英语》</vt:lpstr>
      <vt:lpstr>挑战一         找出10个你不熟悉或者不认识的英语词汇，首先使用英文字典，查出这些词汇的意思；然后使用大语言模型，将它当成一个英语老师，针对每个词汇向它提出至少两个问题，来帮助你理解这个词汇  单词1：Quixotic      </vt:lpstr>
      <vt:lpstr>挑战一         找出10个你不熟悉或者不认识的英语词汇，首先使用英文字典，查出这些词汇的意思；然后使用大语言模型，将它当成一个英语老师，针对每个词汇向它提出至少两个问题，来帮助你理解这个词汇  单词2：Serendipity      </vt:lpstr>
      <vt:lpstr>挑战一         找出10个你不熟悉或者不认识的英语词汇，首先使用英文字典，查出这些词汇的意思；然后使用大语言模型，将它当成一个英语老师，针对每个词汇向它提出至少两个问题，来帮助你理解这个词汇  单词3：Ephemeral      </vt:lpstr>
      <vt:lpstr>挑战一         找出10个你不熟悉或者不认识的英语词汇，首先使用英文字典，查出这些词汇的意思；然后使用大语言模型，将它当成一个英语老师，针对每个词汇向它提出至少两个问题，来帮助你理解这个词汇  单词4：Petrichor      </vt:lpstr>
      <vt:lpstr>挑战一         找出10个你不熟悉或者不认识的英语词汇，首先使用英文字典，查出这些词汇的意思；然后使用大语言模型，将它当成一个英语老师，针对每个词汇向它提出至少两个问题，来帮助你理解这个词汇  单词5：Limerence      </vt:lpstr>
      <vt:lpstr>挑战一         找出10个你不熟悉或者不认识的英语词汇，首先使用英文字典，查出这些词汇的意思；然后使用大语言模型，将它当成一个英语老师，针对每个词汇向它提出至少两个问题，来帮助你理解这个词汇  单词6：Mellifluous      </vt:lpstr>
      <vt:lpstr>挑战一         找出10个你不熟悉或者不认识的英语词汇，首先使用英文字典，查出这些词汇的意思；然后使用大语言模型，将它当成一个英语老师，针对每个词汇向它提出至少两个问题，来帮助你理解这个词汇  单词7：Solitude      </vt:lpstr>
      <vt:lpstr>挑战一         找出10个你不熟悉或者不认识的英语词汇，首先使用英文字典，查出这些词汇的意思；然后使用大语言模型，将它当成一个英语老师，针对每个词汇向它提出至少两个问题，来帮助你理解这个词汇  单词8：Epiphany      </vt:lpstr>
      <vt:lpstr>挑战一         找出10个你不熟悉或者不认识的英语词汇，首先使用英文字典，查出这些词汇的意思；然后使用大语言模型，将它当成一个英语老师，针对每个词汇向它提出至少两个问题，来帮助你理解这个词汇  单词9：Lugubrious      </vt:lpstr>
      <vt:lpstr>挑战一         找出10个你不熟悉或者不认识的英语词汇，首先使用英文字典，查出这些词汇的意思；然后使用大语言模型，将它当成一个英语老师，针对每个词汇向它提出至少两个问题，来帮助你理解这个词汇  单词10：Supercilious      </vt:lpstr>
      <vt:lpstr>挑战二        找出10句话，同时使用一般的翻译软件和大语言模型来翻译。不同的是，你需要让大语言模型对于同一句话，给出3-5种不同的翻译，这也是大语言模型的优势，同一句话，可以给你多种不同的翻译句子。这是以前的翻译软件不能提供的。  句子1：     </vt:lpstr>
      <vt:lpstr>挑战二        找出10句话，同时使用一般的翻译软件和大语言模型来翻译。不同的是，你需要让大语言模型对于同一句话，给出3-5种不同的翻译，这也是大语言模型的优势，同一句话，可以给你多种不同的翻译句子。这是以前的翻译软件不能提供的。  句子2：     </vt:lpstr>
      <vt:lpstr>挑战二        找出10句话，同时使用一般的翻译软件和大语言模型来翻译。不同的是，你需要让大语言模型对于同一句话，给出3-5种不同的翻译，这也是大语言模型的优势，同一句话，可以给你多种不同的翻译句子。这是以前的翻译软件不能提供的。  句子3：     </vt:lpstr>
      <vt:lpstr>挑战二        找出10句话，同时使用一般的翻译软件和大语言模型来翻译。不同的是，你需要让大语言模型对于同一句话，给出3-5种不同的翻译，这也是大语言模型的优势，同一句话，可以给你多种不同的翻译句子。这是以前的翻译软件不能提供的。  句子4：     </vt:lpstr>
      <vt:lpstr>挑战二        找出10句话，同时使用一般的翻译软件和大语言模型来翻译。不同的是，你需要让大语言模型对于同一句话，给出3-5种不同的翻译，这也是大语言模型的优势，同一句话，可以给你多种不同的翻译句子。这是以前的翻译软件不能提供的。  句子5：     </vt:lpstr>
      <vt:lpstr>挑战二        找出10句话，同时使用一般的翻译软件和大语言模型来翻译。不同的是，你需要让大语言模型对于同一句话，给出3-5种不同的翻译，这也是大语言模型的优势，同一句话，可以给你多种不同的翻译句子。这是以前的翻译软件不能提供的。  句子6：     </vt:lpstr>
      <vt:lpstr>挑战二        找出10句话，同时使用一般的翻译软件和大语言模型来翻译。不同的是，你需要让大语言模型对于同一句话，给出3-5种不同的翻译，这也是大语言模型的优势，同一句话，可以给你多种不同的翻译句子。这是以前的翻译软件不能提供的。  句子7：     </vt:lpstr>
      <vt:lpstr>挑战二        找出10句话，同时使用一般的翻译软件和大语言模型来翻译。不同的是，你需要让大语言模型对于同一句话，给出3-5种不同的翻译，这也是大语言模型的优势，同一句话，可以给你多种不同的翻译句子。这是以前的翻译软件不能提供的。  句子8：     </vt:lpstr>
      <vt:lpstr>挑战二        找出10句话，同时使用一般的翻译软件和大语言模型来翻译。不同的是，你需要让大语言模型对于同一句话，给出3-5种不同的翻译，这也是大语言模型的优势，同一句话，可以给你多种不同的翻译句子。这是以前的翻译软件不能提供的。  句子9：     </vt:lpstr>
      <vt:lpstr>挑战二        找出10句话，同时使用一般的翻译软件和大语言模型来翻译。不同的是，你需要让大语言模型对于同一句话，给出3-5种不同的翻译，这也是大语言模型的优势，同一句话，可以给你多种不同的翻译句子。这是以前的翻译软件不能提供的。  句子10：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挑战一         找出10个你不熟悉或者不认识的英语词汇，首先使用英文字典，查出这些词汇的意思；然后使用大语言模型，将它当成一个英语老师，针对每个词汇向它提出至少两个问题，来帮助你理解这个词汇  单词1：Quixotic      </dc:title>
  <dc:creator>yc meng</dc:creator>
  <cp:lastModifiedBy>meng yc</cp:lastModifiedBy>
  <cp:revision>7</cp:revision>
  <dcterms:created xsi:type="dcterms:W3CDTF">2024-05-24T12:19:56Z</dcterms:created>
  <dcterms:modified xsi:type="dcterms:W3CDTF">2024-05-25T10:17:36Z</dcterms:modified>
</cp:coreProperties>
</file>