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7331"/>
    <a:srgbClr val="434343"/>
    <a:srgbClr val="D099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5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BA8924-33C2-609A-0995-8AB110EE69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9D92A3D-7F71-D185-B2DA-C4D1DF28E5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D4B296-6663-7E2A-EDF9-D8E5BDE2A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7021EDC-2019-06F6-3628-9F2B54418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C782672-17C3-CF35-6E83-9D075E850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98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B93C20-4983-D89B-572C-C88EF7490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E24DDD-03C4-F38D-5A51-D956C8DBF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5A40DC8-EC69-5AC3-57FA-7FE7085CD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FEE52BF-CBCB-36C1-822D-C14ED1B73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4B42E9F-BC6D-6715-272D-E0EE435E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114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4B78DA-99CE-41D7-463F-E76674437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F59AD2D-322A-E69A-2469-103F026022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75F4B93-FA4D-370E-2A74-A7ACD6492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79311CB-4F56-D54C-8246-1D9472124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A06CE84-23CD-6C7E-DE98-69FF4CCEF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4742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F4DD9E-1635-5241-A1C1-B4B74E98D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9BCB9F7-B452-C861-2563-1BDE6DD13E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3D33F96-9133-6E68-1E49-8DF46922E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D390E68-89EC-799F-C49D-5BEBD825B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A1E7E5E-CA40-0792-20CF-325780084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65B7965-C765-D99B-47A3-1129BC0CA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595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B25534-10FA-1228-E624-0D5EFA120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5244EFA-7D80-E726-2219-A7EC0DB2F0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FC74025-0082-3645-F22D-50ADCDE31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CBD12F8-B174-31E6-D775-1007411E07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E4AB3A9-4292-9B41-18FE-6BDE24DB5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6030E9D-0096-2AE7-7864-02ADF00BF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014980E-1057-A2B3-99BC-128D2AB67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BADCC89-D27A-E611-8DB8-302F0373B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724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83A929-B56F-BE1F-0309-2C13EBEE2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6F4D0E2-C428-8EC6-7D69-411F033E3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C143E3B-48BD-726F-8902-B339B2261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FE8085C-7C0F-3CA8-95CC-FE52360D3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285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64E8D3E-327C-C3B7-848F-8ED41B1B5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0BEC9E4-5520-65CD-407C-743B9EFF8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CC2232E-7BFC-764B-5D1D-083639BA6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818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4F0BC94-CFB1-2C1A-3A06-E1F978EC2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ECCF7A0-1AC3-57E1-0446-4066BF1FAE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4AD3B8B-E641-791E-5E95-6A18F9A782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FC29160-4602-768F-290B-647E88C49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6CAC0B1-D655-2952-D06A-640E9DBEF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E96F697-317E-F993-CC83-FEE2C4E89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695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377024-5155-2912-E400-F2FE5D3D9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12272E3-065D-6615-6811-312A83877B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8EDC840-DBAE-FAF8-7139-98F4A1447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5398255-BE21-8A22-6B5C-54E5A476F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A11EFA2-0A12-93A0-66CD-B7BBAD8F2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9B1A983-8A30-2334-2560-CC5E7ECBA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974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B54EBCD-E5E6-A8A1-880A-434F50591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A3DE7C1-38B3-847E-282B-3E143EA86B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322C4B2-5FAC-4744-2A9B-3E47AEFF7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D4A50A8-42BA-E6BB-70A1-05E50CA54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AA7CC7C-6124-D75F-7435-A5096DA14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245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6CFB363-808F-571E-2B1D-18BD99491C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13A1386-AC99-6E38-0B03-6EEF8908C7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2EBCED-44D0-4FD5-A589-DE7CEF93B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811912A-E2D4-86AF-4E8C-2C0DB91B4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CED53AA-84B7-09A9-CEB6-028701B8A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98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8D77783-D117-D02D-F733-182AA3FB4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290D8E7-B98C-6AAA-DE69-68166B602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5364C8-BF74-03E6-2321-A741D0008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4D7B5-FC0F-4D52-92EB-F492DDD1359C}" type="datetimeFigureOut">
              <a:rPr lang="zh-CN" altLang="en-US" smtClean="0"/>
              <a:t>2023/12/23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10F9CC-4DF5-96F1-EF03-00D2A32F33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FBBB753-7E89-6839-9133-0DDD1374DB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744C8-E160-46B9-9831-87DAB0D838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76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立方体 6">
            <a:extLst>
              <a:ext uri="{FF2B5EF4-FFF2-40B4-BE49-F238E27FC236}">
                <a16:creationId xmlns:a16="http://schemas.microsoft.com/office/drawing/2014/main" id="{FFB3EE62-475B-C069-97EE-3CE4AF51487F}"/>
              </a:ext>
            </a:extLst>
          </p:cNvPr>
          <p:cNvSpPr/>
          <p:nvPr/>
        </p:nvSpPr>
        <p:spPr>
          <a:xfrm>
            <a:off x="2965450" y="2977300"/>
            <a:ext cx="5265150" cy="2160000"/>
          </a:xfrm>
          <a:prstGeom prst="cube">
            <a:avLst>
              <a:gd name="adj" fmla="val 24351"/>
            </a:avLst>
          </a:prstGeom>
          <a:ln w="76200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立方体 5">
            <a:extLst>
              <a:ext uri="{FF2B5EF4-FFF2-40B4-BE49-F238E27FC236}">
                <a16:creationId xmlns:a16="http://schemas.microsoft.com/office/drawing/2014/main" id="{5985D378-605E-2B2C-B580-1470B853E14E}"/>
              </a:ext>
            </a:extLst>
          </p:cNvPr>
          <p:cNvSpPr/>
          <p:nvPr/>
        </p:nvSpPr>
        <p:spPr>
          <a:xfrm>
            <a:off x="2456566" y="3512782"/>
            <a:ext cx="2520000" cy="2160000"/>
          </a:xfrm>
          <a:prstGeom prst="cube">
            <a:avLst/>
          </a:prstGeom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167A372-FC9C-9FDA-9E03-2E6FB828CDED}"/>
              </a:ext>
            </a:extLst>
          </p:cNvPr>
          <p:cNvSpPr/>
          <p:nvPr/>
        </p:nvSpPr>
        <p:spPr>
          <a:xfrm>
            <a:off x="3010966" y="4571932"/>
            <a:ext cx="720000" cy="1080000"/>
          </a:xfrm>
          <a:prstGeom prst="rect">
            <a:avLst/>
          </a:prstGeom>
          <a:ln w="76200"/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>
            <a:extLst>
              <a:ext uri="{FF2B5EF4-FFF2-40B4-BE49-F238E27FC236}">
                <a16:creationId xmlns:a16="http://schemas.microsoft.com/office/drawing/2014/main" id="{95385C4A-4E0E-C163-DC8D-3335129E99E3}"/>
              </a:ext>
            </a:extLst>
          </p:cNvPr>
          <p:cNvSpPr/>
          <p:nvPr/>
        </p:nvSpPr>
        <p:spPr>
          <a:xfrm>
            <a:off x="2456566" y="3512782"/>
            <a:ext cx="2520000" cy="526100"/>
          </a:xfrm>
          <a:prstGeom prst="parallelogram">
            <a:avLst>
              <a:gd name="adj" fmla="val 102348"/>
            </a:avLst>
          </a:prstGeom>
          <a:ln w="76200"/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立方体 9">
            <a:extLst>
              <a:ext uri="{FF2B5EF4-FFF2-40B4-BE49-F238E27FC236}">
                <a16:creationId xmlns:a16="http://schemas.microsoft.com/office/drawing/2014/main" id="{62C9D8D3-09BC-AE63-4B4B-F45B44547DD9}"/>
              </a:ext>
            </a:extLst>
          </p:cNvPr>
          <p:cNvSpPr/>
          <p:nvPr/>
        </p:nvSpPr>
        <p:spPr>
          <a:xfrm>
            <a:off x="2965450" y="1344600"/>
            <a:ext cx="5265150" cy="2160000"/>
          </a:xfrm>
          <a:prstGeom prst="cube">
            <a:avLst>
              <a:gd name="adj" fmla="val 24351"/>
            </a:avLst>
          </a:prstGeom>
          <a:ln w="76200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2A75D6C-A859-B3FA-B3E8-9BC7BC84CDEC}"/>
              </a:ext>
            </a:extLst>
          </p:cNvPr>
          <p:cNvSpPr txBox="1"/>
          <p:nvPr/>
        </p:nvSpPr>
        <p:spPr>
          <a:xfrm>
            <a:off x="8671661" y="3839269"/>
            <a:ext cx="817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1m/</a:t>
            </a:r>
            <a:r>
              <a:rPr lang="zh-CN" altLang="en-US" dirty="0"/>
              <a:t>层</a:t>
            </a:r>
          </a:p>
        </p:txBody>
      </p:sp>
    </p:spTree>
    <p:extLst>
      <p:ext uri="{BB962C8B-B14F-4D97-AF65-F5344CB8AC3E}">
        <p14:creationId xmlns:p14="http://schemas.microsoft.com/office/powerpoint/2010/main" val="1292834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385C7F3-2380-256C-156F-856E2E58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871"/>
            <a:ext cx="10515600" cy="4351338"/>
          </a:xfrm>
        </p:spPr>
        <p:txBody>
          <a:bodyPr/>
          <a:lstStyle/>
          <a:p>
            <a:r>
              <a:rPr lang="zh-CN" altLang="en-US" dirty="0"/>
              <a:t>门闩</a:t>
            </a:r>
          </a:p>
        </p:txBody>
      </p:sp>
      <p:sp>
        <p:nvSpPr>
          <p:cNvPr id="23" name="任意多边形: 形状 22">
            <a:extLst>
              <a:ext uri="{FF2B5EF4-FFF2-40B4-BE49-F238E27FC236}">
                <a16:creationId xmlns:a16="http://schemas.microsoft.com/office/drawing/2014/main" id="{24EF634B-D4ED-5385-BC72-47DBF05F99B0}"/>
              </a:ext>
            </a:extLst>
          </p:cNvPr>
          <p:cNvSpPr/>
          <p:nvPr/>
        </p:nvSpPr>
        <p:spPr>
          <a:xfrm rot="5400000">
            <a:off x="3189810" y="148810"/>
            <a:ext cx="1080000" cy="2160000"/>
          </a:xfrm>
          <a:custGeom>
            <a:avLst/>
            <a:gdLst>
              <a:gd name="connsiteX0" fmla="*/ 0 w 1080000"/>
              <a:gd name="connsiteY0" fmla="*/ 2160000 h 2160000"/>
              <a:gd name="connsiteX1" fmla="*/ 0 w 1080000"/>
              <a:gd name="connsiteY1" fmla="*/ 1800000 h 2160000"/>
              <a:gd name="connsiteX2" fmla="*/ 0 w 1080000"/>
              <a:gd name="connsiteY2" fmla="*/ 0 h 2160000"/>
              <a:gd name="connsiteX3" fmla="*/ 360000 w 1080000"/>
              <a:gd name="connsiteY3" fmla="*/ 0 h 2160000"/>
              <a:gd name="connsiteX4" fmla="*/ 360000 w 1080000"/>
              <a:gd name="connsiteY4" fmla="*/ 720000 h 2160000"/>
              <a:gd name="connsiteX5" fmla="*/ 720000 w 1080000"/>
              <a:gd name="connsiteY5" fmla="*/ 720000 h 2160000"/>
              <a:gd name="connsiteX6" fmla="*/ 720000 w 1080000"/>
              <a:gd name="connsiteY6" fmla="*/ 360000 h 2160000"/>
              <a:gd name="connsiteX7" fmla="*/ 1080000 w 1080000"/>
              <a:gd name="connsiteY7" fmla="*/ 360000 h 2160000"/>
              <a:gd name="connsiteX8" fmla="*/ 1080000 w 1080000"/>
              <a:gd name="connsiteY8" fmla="*/ 1800000 h 2160000"/>
              <a:gd name="connsiteX9" fmla="*/ 1080000 w 1080000"/>
              <a:gd name="connsiteY9" fmla="*/ 2160000 h 21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0000" h="2160000">
                <a:moveTo>
                  <a:pt x="0" y="2160000"/>
                </a:moveTo>
                <a:lnTo>
                  <a:pt x="0" y="1800000"/>
                </a:lnTo>
                <a:lnTo>
                  <a:pt x="0" y="0"/>
                </a:lnTo>
                <a:lnTo>
                  <a:pt x="360000" y="0"/>
                </a:lnTo>
                <a:lnTo>
                  <a:pt x="360000" y="720000"/>
                </a:lnTo>
                <a:lnTo>
                  <a:pt x="720000" y="720000"/>
                </a:lnTo>
                <a:lnTo>
                  <a:pt x="720000" y="360000"/>
                </a:lnTo>
                <a:lnTo>
                  <a:pt x="1080000" y="360000"/>
                </a:lnTo>
                <a:lnTo>
                  <a:pt x="1080000" y="1800000"/>
                </a:lnTo>
                <a:lnTo>
                  <a:pt x="1080000" y="2160000"/>
                </a:lnTo>
                <a:close/>
              </a:path>
            </a:pathLst>
          </a:custGeom>
          <a:ln w="76200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dirty="0"/>
              <a:t>狗牌？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56ED4D0E-1DFC-8FF7-ED8E-C5A3AC2A37F8}"/>
              </a:ext>
            </a:extLst>
          </p:cNvPr>
          <p:cNvGrpSpPr/>
          <p:nvPr/>
        </p:nvGrpSpPr>
        <p:grpSpPr>
          <a:xfrm>
            <a:off x="4806792" y="680436"/>
            <a:ext cx="3968646" cy="368374"/>
            <a:chOff x="4806792" y="3272920"/>
            <a:chExt cx="3968646" cy="368374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BA8BC88A-407C-AD07-ACFC-D6D68D808BB6}"/>
                </a:ext>
              </a:extLst>
            </p:cNvPr>
            <p:cNvSpPr/>
            <p:nvPr/>
          </p:nvSpPr>
          <p:spPr>
            <a:xfrm>
              <a:off x="4806792" y="3281294"/>
              <a:ext cx="1080000" cy="360000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2ABE3879-707F-B8F5-BB23-71FC976E1CA5}"/>
                </a:ext>
              </a:extLst>
            </p:cNvPr>
            <p:cNvSpPr/>
            <p:nvPr/>
          </p:nvSpPr>
          <p:spPr>
            <a:xfrm>
              <a:off x="5886792" y="3281294"/>
              <a:ext cx="1440000" cy="360000"/>
            </a:xfrm>
            <a:prstGeom prst="rect">
              <a:avLst/>
            </a:prstGeom>
            <a:ln w="762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71B98402-24FA-0464-E287-2AD8D48E93B3}"/>
                </a:ext>
              </a:extLst>
            </p:cNvPr>
            <p:cNvSpPr/>
            <p:nvPr/>
          </p:nvSpPr>
          <p:spPr>
            <a:xfrm>
              <a:off x="7335438" y="3272920"/>
              <a:ext cx="1440000" cy="360000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E06C273C-1FA9-ACB1-EC69-A51CBB780EDD}"/>
              </a:ext>
            </a:extLst>
          </p:cNvPr>
          <p:cNvGrpSpPr/>
          <p:nvPr/>
        </p:nvGrpSpPr>
        <p:grpSpPr>
          <a:xfrm>
            <a:off x="4806792" y="1400436"/>
            <a:ext cx="4322344" cy="368374"/>
            <a:chOff x="4806792" y="3992920"/>
            <a:chExt cx="4322344" cy="368374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8264691A-B76B-6DD1-27DF-70AA4AE00F6E}"/>
                </a:ext>
              </a:extLst>
            </p:cNvPr>
            <p:cNvSpPr/>
            <p:nvPr/>
          </p:nvSpPr>
          <p:spPr>
            <a:xfrm>
              <a:off x="4806792" y="4001294"/>
              <a:ext cx="1440000" cy="360000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05340386-7A51-E387-D7D0-01745C0FDA5F}"/>
                </a:ext>
              </a:extLst>
            </p:cNvPr>
            <p:cNvSpPr/>
            <p:nvPr/>
          </p:nvSpPr>
          <p:spPr>
            <a:xfrm>
              <a:off x="6240490" y="4001294"/>
              <a:ext cx="1440000" cy="360000"/>
            </a:xfrm>
            <a:prstGeom prst="rect">
              <a:avLst/>
            </a:prstGeom>
            <a:ln w="762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7C270115-4628-94AD-50EF-741B5407AD4E}"/>
                </a:ext>
              </a:extLst>
            </p:cNvPr>
            <p:cNvSpPr/>
            <p:nvPr/>
          </p:nvSpPr>
          <p:spPr>
            <a:xfrm>
              <a:off x="7689136" y="3992920"/>
              <a:ext cx="1440000" cy="360000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DA3F177B-1D70-A5A0-6441-79EE087ACEAB}"/>
              </a:ext>
            </a:extLst>
          </p:cNvPr>
          <p:cNvGrpSpPr/>
          <p:nvPr/>
        </p:nvGrpSpPr>
        <p:grpSpPr>
          <a:xfrm>
            <a:off x="4806792" y="1040436"/>
            <a:ext cx="4682344" cy="368374"/>
            <a:chOff x="4806792" y="3632920"/>
            <a:chExt cx="4682344" cy="368374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8CB3E100-B266-3001-E379-B086E92739B6}"/>
                </a:ext>
              </a:extLst>
            </p:cNvPr>
            <p:cNvSpPr/>
            <p:nvPr/>
          </p:nvSpPr>
          <p:spPr>
            <a:xfrm>
              <a:off x="4806792" y="3641294"/>
              <a:ext cx="1800000" cy="360000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E54C1DB0-3214-370D-43C9-61C463C51B1A}"/>
                </a:ext>
              </a:extLst>
            </p:cNvPr>
            <p:cNvSpPr/>
            <p:nvPr/>
          </p:nvSpPr>
          <p:spPr>
            <a:xfrm>
              <a:off x="6600490" y="3641294"/>
              <a:ext cx="1440000" cy="360000"/>
            </a:xfrm>
            <a:prstGeom prst="rect">
              <a:avLst/>
            </a:prstGeom>
            <a:ln w="762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0D663926-565E-BEB0-B57B-4FFA71CB795D}"/>
                </a:ext>
              </a:extLst>
            </p:cNvPr>
            <p:cNvSpPr/>
            <p:nvPr/>
          </p:nvSpPr>
          <p:spPr>
            <a:xfrm>
              <a:off x="8049136" y="3632920"/>
              <a:ext cx="1440000" cy="360000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:a16="http://schemas.microsoft.com/office/drawing/2014/main" id="{C6294076-8B87-AD54-A21B-EA483A6392A4}"/>
              </a:ext>
            </a:extLst>
          </p:cNvPr>
          <p:cNvSpPr/>
          <p:nvPr/>
        </p:nvSpPr>
        <p:spPr>
          <a:xfrm>
            <a:off x="6600490" y="1763085"/>
            <a:ext cx="1440000" cy="2160000"/>
          </a:xfrm>
          <a:prstGeom prst="rect">
            <a:avLst/>
          </a:prstGeom>
          <a:ln w="76200"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48595321-DCA9-CB87-AE0E-E92BA1236822}"/>
              </a:ext>
            </a:extLst>
          </p:cNvPr>
          <p:cNvSpPr/>
          <p:nvPr/>
        </p:nvSpPr>
        <p:spPr>
          <a:xfrm>
            <a:off x="8040490" y="2843084"/>
            <a:ext cx="1080000" cy="7200000"/>
          </a:xfrm>
          <a:prstGeom prst="rect">
            <a:avLst/>
          </a:prstGeom>
          <a:ln w="76200"/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门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432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59259E-6 L 0.02891 -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5" y="-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91 -0.00023 L 0.0582 -0.000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" y="-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1.48148E-6 L 0.03021 -0.0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33333E-6 L 0.00052 -0.1567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EAA1A01-CA19-DDC9-EC65-295C18D8BD9B}"/>
              </a:ext>
            </a:extLst>
          </p:cNvPr>
          <p:cNvSpPr/>
          <p:nvPr/>
        </p:nvSpPr>
        <p:spPr>
          <a:xfrm>
            <a:off x="4296000" y="189000"/>
            <a:ext cx="3600000" cy="6480000"/>
          </a:xfrm>
          <a:prstGeom prst="rect">
            <a:avLst/>
          </a:prstGeom>
          <a:ln w="76200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4A89718-D845-3262-C499-FE59A134D9C9}"/>
              </a:ext>
            </a:extLst>
          </p:cNvPr>
          <p:cNvSpPr/>
          <p:nvPr/>
        </p:nvSpPr>
        <p:spPr>
          <a:xfrm>
            <a:off x="6912225" y="463550"/>
            <a:ext cx="720000" cy="720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桌子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348FD86F-DD70-5937-87D0-DCAE9E012ECA}"/>
              </a:ext>
            </a:extLst>
          </p:cNvPr>
          <p:cNvSpPr/>
          <p:nvPr/>
        </p:nvSpPr>
        <p:spPr>
          <a:xfrm>
            <a:off x="7027750" y="1365250"/>
            <a:ext cx="488950" cy="48895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椅子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9BFDC3E-7353-A909-21B2-906EF714C478}"/>
              </a:ext>
            </a:extLst>
          </p:cNvPr>
          <p:cNvSpPr/>
          <p:nvPr/>
        </p:nvSpPr>
        <p:spPr>
          <a:xfrm>
            <a:off x="4296000" y="189000"/>
            <a:ext cx="1800000" cy="10800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书架</a:t>
            </a:r>
            <a:endParaRPr lang="en-US" altLang="zh-CN" dirty="0"/>
          </a:p>
          <a:p>
            <a:pPr algn="ctr"/>
            <a:r>
              <a:rPr lang="zh-CN" altLang="en-US" dirty="0"/>
              <a:t>电子浏览</a:t>
            </a:r>
          </a:p>
        </p:txBody>
      </p:sp>
      <p:sp>
        <p:nvSpPr>
          <p:cNvPr id="8" name="流程图: 过程 7">
            <a:extLst>
              <a:ext uri="{FF2B5EF4-FFF2-40B4-BE49-F238E27FC236}">
                <a16:creationId xmlns:a16="http://schemas.microsoft.com/office/drawing/2014/main" id="{F8E7AA8C-86BD-0AC9-4BAC-7427F31952C2}"/>
              </a:ext>
            </a:extLst>
          </p:cNvPr>
          <p:cNvSpPr/>
          <p:nvPr/>
        </p:nvSpPr>
        <p:spPr>
          <a:xfrm>
            <a:off x="4296000" y="1314366"/>
            <a:ext cx="1800000" cy="2880000"/>
          </a:xfrm>
          <a:prstGeom prst="flowChartProcess">
            <a:avLst/>
          </a:prstGeom>
          <a:solidFill>
            <a:srgbClr val="D09968"/>
          </a:solid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6" name="Picture 2" descr="床单贴图 的图像结果">
            <a:extLst>
              <a:ext uri="{FF2B5EF4-FFF2-40B4-BE49-F238E27FC236}">
                <a16:creationId xmlns:a16="http://schemas.microsoft.com/office/drawing/2014/main" id="{5F2ED668-A085-C933-5CF2-D19A8EE952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613" b="58901" l="43194" r="86126">
                        <a14:foregroundMark x1="47644" y1="15445" x2="69895" y2="18586"/>
                        <a14:foregroundMark x1="69895" y1="18586" x2="80105" y2="15969"/>
                        <a14:foregroundMark x1="80105" y1="15969" x2="74084" y2="57592"/>
                        <a14:foregroundMark x1="74084" y1="57592" x2="59686" y2="61780"/>
                        <a14:foregroundMark x1="59686" y1="61780" x2="49215" y2="56806"/>
                        <a14:foregroundMark x1="49215" y1="56806" x2="40838" y2="45026"/>
                        <a14:foregroundMark x1="40838" y1="45026" x2="45288" y2="16492"/>
                        <a14:foregroundMark x1="45288" y1="16492" x2="54974" y2="15445"/>
                        <a14:foregroundMark x1="54974" y1="15445" x2="64660" y2="15969"/>
                        <a14:foregroundMark x1="64660" y1="15969" x2="80105" y2="13874"/>
                        <a14:foregroundMark x1="78796" y1="17277" x2="63613" y2="19634"/>
                        <a14:foregroundMark x1="63613" y1="19634" x2="52618" y2="16492"/>
                        <a14:foregroundMark x1="52618" y1="16492" x2="43194" y2="17801"/>
                        <a14:foregroundMark x1="43194" y1="17801" x2="42670" y2="35602"/>
                        <a14:foregroundMark x1="42670" y1="35602" x2="53665" y2="50524"/>
                        <a14:foregroundMark x1="53665" y1="50524" x2="63089" y2="56545"/>
                        <a14:foregroundMark x1="63089" y1="56545" x2="76963" y2="57068"/>
                        <a14:foregroundMark x1="76963" y1="57068" x2="86126" y2="43717"/>
                        <a14:foregroundMark x1="86126" y1="43717" x2="73037" y2="19895"/>
                        <a14:foregroundMark x1="59424" y1="24607" x2="48429" y2="18848"/>
                        <a14:foregroundMark x1="48429" y1="18848" x2="35602" y2="38482"/>
                        <a14:foregroundMark x1="35602" y1="38482" x2="41623" y2="53665"/>
                        <a14:foregroundMark x1="41623" y1="53665" x2="56283" y2="64660"/>
                        <a14:foregroundMark x1="56283" y1="64660" x2="69634" y2="66230"/>
                        <a14:foregroundMark x1="69634" y1="66230" x2="78272" y2="58901"/>
                        <a14:foregroundMark x1="78272" y1="58901" x2="81675" y2="49476"/>
                        <a14:foregroundMark x1="81675" y1="49476" x2="76440" y2="37696"/>
                        <a14:foregroundMark x1="76440" y1="37696" x2="69895" y2="30890"/>
                        <a14:foregroundMark x1="69895" y1="30890" x2="60471" y2="27225"/>
                        <a14:foregroundMark x1="60471" y1="27225" x2="58115" y2="24084"/>
                        <a14:foregroundMark x1="58377" y1="28796" x2="52094" y2="19372"/>
                        <a14:foregroundMark x1="52094" y1="19372" x2="43194" y2="22251"/>
                        <a14:foregroundMark x1="43194" y1="22251" x2="43194" y2="32723"/>
                        <a14:foregroundMark x1="43194" y1="32723" x2="51571" y2="37173"/>
                        <a14:foregroundMark x1="51571" y1="37173" x2="59948" y2="32199"/>
                        <a14:foregroundMark x1="59948" y1="32199" x2="57853" y2="27487"/>
                        <a14:foregroundMark x1="56806" y1="46859" x2="55759" y2="45550"/>
                        <a14:foregroundMark x1="60733" y1="47906" x2="57068" y2="452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611" t="10308" r="23600" b="43629"/>
          <a:stretch/>
        </p:blipFill>
        <p:spPr bwMode="auto">
          <a:xfrm>
            <a:off x="4296000" y="1314366"/>
            <a:ext cx="1800000" cy="2880000"/>
          </a:xfrm>
          <a:prstGeom prst="rect">
            <a:avLst/>
          </a:prstGeom>
          <a:noFill/>
          <a:ln w="76200">
            <a:solidFill>
              <a:srgbClr val="A0733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4DC47D47-864A-40C1-BAAF-77A43D4BC2F6}"/>
              </a:ext>
            </a:extLst>
          </p:cNvPr>
          <p:cNvSpPr/>
          <p:nvPr/>
        </p:nvSpPr>
        <p:spPr>
          <a:xfrm>
            <a:off x="4296000" y="5229000"/>
            <a:ext cx="1800000" cy="1440000"/>
          </a:xfrm>
          <a:prstGeom prst="rect">
            <a:avLst/>
          </a:prstGeom>
          <a:ln w="76200"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267E79F-1DDF-6383-6081-34EBCAB79475}"/>
              </a:ext>
            </a:extLst>
          </p:cNvPr>
          <p:cNvSpPr/>
          <p:nvPr/>
        </p:nvSpPr>
        <p:spPr>
          <a:xfrm>
            <a:off x="4746000" y="5229000"/>
            <a:ext cx="900000" cy="1440000"/>
          </a:xfrm>
          <a:prstGeom prst="rect">
            <a:avLst/>
          </a:prstGeom>
          <a:ln w="76200"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6A64ECD8-CBE1-A5A3-C088-C3F2283F482E}"/>
              </a:ext>
            </a:extLst>
          </p:cNvPr>
          <p:cNvCxnSpPr>
            <a:stCxn id="10" idx="0"/>
            <a:endCxn id="10" idx="2"/>
          </p:cNvCxnSpPr>
          <p:nvPr/>
        </p:nvCxnSpPr>
        <p:spPr>
          <a:xfrm>
            <a:off x="5196000" y="5229000"/>
            <a:ext cx="0" cy="1440000"/>
          </a:xfrm>
          <a:prstGeom prst="line">
            <a:avLst/>
          </a:prstGeom>
          <a:ln w="76200">
            <a:solidFill>
              <a:srgbClr val="43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id="{9B0442E5-7F1A-3A12-E4B3-0568BD904B0D}"/>
              </a:ext>
            </a:extLst>
          </p:cNvPr>
          <p:cNvCxnSpPr/>
          <p:nvPr/>
        </p:nvCxnSpPr>
        <p:spPr>
          <a:xfrm>
            <a:off x="4296000" y="5949000"/>
            <a:ext cx="1800000" cy="0"/>
          </a:xfrm>
          <a:prstGeom prst="straightConnector1">
            <a:avLst/>
          </a:prstGeom>
          <a:ln w="76200">
            <a:solidFill>
              <a:srgbClr val="43434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44653473-22D4-59A2-FB4D-6771B85838B3}"/>
              </a:ext>
            </a:extLst>
          </p:cNvPr>
          <p:cNvCxnSpPr>
            <a:cxnSpLocks/>
          </p:cNvCxnSpPr>
          <p:nvPr/>
        </p:nvCxnSpPr>
        <p:spPr>
          <a:xfrm>
            <a:off x="8768551" y="4184440"/>
            <a:ext cx="1800000" cy="0"/>
          </a:xfrm>
          <a:prstGeom prst="line">
            <a:avLst/>
          </a:prstGeom>
          <a:ln w="25400" cap="rnd"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:a16="http://schemas.microsoft.com/office/drawing/2014/main" id="{2B6AA993-A263-B9B6-C95F-36281931999C}"/>
              </a:ext>
            </a:extLst>
          </p:cNvPr>
          <p:cNvSpPr txBox="1"/>
          <p:nvPr/>
        </p:nvSpPr>
        <p:spPr>
          <a:xfrm>
            <a:off x="9418322" y="3999774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accent5">
                    <a:lumMod val="75000"/>
                  </a:schemeClr>
                </a:solidFill>
              </a:rPr>
              <a:t>2m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F1A6C0DE-9766-2398-273B-80EE57213A26}"/>
              </a:ext>
            </a:extLst>
          </p:cNvPr>
          <p:cNvSpPr/>
          <p:nvPr/>
        </p:nvSpPr>
        <p:spPr>
          <a:xfrm>
            <a:off x="1416000" y="189000"/>
            <a:ext cx="2880000" cy="3240000"/>
          </a:xfrm>
          <a:prstGeom prst="rect">
            <a:avLst/>
          </a:prstGeom>
          <a:ln w="76200"/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阳台</a:t>
            </a:r>
          </a:p>
        </p:txBody>
      </p:sp>
      <p:sp>
        <p:nvSpPr>
          <p:cNvPr id="21" name="圆柱体 20">
            <a:extLst>
              <a:ext uri="{FF2B5EF4-FFF2-40B4-BE49-F238E27FC236}">
                <a16:creationId xmlns:a16="http://schemas.microsoft.com/office/drawing/2014/main" id="{C20C9ADD-7179-5588-BBF5-B9E5C7E9A4B9}"/>
              </a:ext>
            </a:extLst>
          </p:cNvPr>
          <p:cNvSpPr/>
          <p:nvPr/>
        </p:nvSpPr>
        <p:spPr>
          <a:xfrm>
            <a:off x="8483936" y="2180026"/>
            <a:ext cx="1800000" cy="617673"/>
          </a:xfrm>
          <a:prstGeom prst="can">
            <a:avLst>
              <a:gd name="adj" fmla="val 50000"/>
            </a:avLst>
          </a:prstGeom>
          <a:solidFill>
            <a:srgbClr val="A0733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箭头连接符 22">
            <a:extLst>
              <a:ext uri="{FF2B5EF4-FFF2-40B4-BE49-F238E27FC236}">
                <a16:creationId xmlns:a16="http://schemas.microsoft.com/office/drawing/2014/main" id="{A8755C37-D605-5691-9F49-481C63309CAC}"/>
              </a:ext>
            </a:extLst>
          </p:cNvPr>
          <p:cNvCxnSpPr/>
          <p:nvPr/>
        </p:nvCxnSpPr>
        <p:spPr>
          <a:xfrm>
            <a:off x="7632225" y="1689521"/>
            <a:ext cx="663987" cy="393615"/>
          </a:xfrm>
          <a:prstGeom prst="straightConnector1">
            <a:avLst/>
          </a:prstGeom>
          <a:ln w="38100">
            <a:solidFill>
              <a:srgbClr val="A073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978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EF201C9-A70D-55C8-102F-74EC82BC9578}"/>
              </a:ext>
            </a:extLst>
          </p:cNvPr>
          <p:cNvSpPr/>
          <p:nvPr/>
        </p:nvSpPr>
        <p:spPr>
          <a:xfrm>
            <a:off x="4296000" y="189000"/>
            <a:ext cx="3600000" cy="6480000"/>
          </a:xfrm>
          <a:prstGeom prst="rect">
            <a:avLst/>
          </a:prstGeom>
          <a:ln w="76200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id="{1978170D-6FE7-A5A3-F334-E5E4BE6A9344}"/>
              </a:ext>
            </a:extLst>
          </p:cNvPr>
          <p:cNvSpPr/>
          <p:nvPr/>
        </p:nvSpPr>
        <p:spPr>
          <a:xfrm>
            <a:off x="4309724" y="211073"/>
            <a:ext cx="2672552" cy="3217925"/>
          </a:xfrm>
          <a:custGeom>
            <a:avLst/>
            <a:gdLst>
              <a:gd name="connsiteX0" fmla="*/ 0 w 3600000"/>
              <a:gd name="connsiteY0" fmla="*/ 0 h 1440000"/>
              <a:gd name="connsiteX1" fmla="*/ 1800000 w 3600000"/>
              <a:gd name="connsiteY1" fmla="*/ 0 h 1440000"/>
              <a:gd name="connsiteX2" fmla="*/ 3600000 w 3600000"/>
              <a:gd name="connsiteY2" fmla="*/ 0 h 1440000"/>
              <a:gd name="connsiteX3" fmla="*/ 3600000 w 3600000"/>
              <a:gd name="connsiteY3" fmla="*/ 1440000 h 1440000"/>
              <a:gd name="connsiteX4" fmla="*/ 1800000 w 3600000"/>
              <a:gd name="connsiteY4" fmla="*/ 1440000 h 1440000"/>
              <a:gd name="connsiteX5" fmla="*/ 0 w 3600000"/>
              <a:gd name="connsiteY5" fmla="*/ 1440000 h 14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00000" h="1440000">
                <a:moveTo>
                  <a:pt x="0" y="0"/>
                </a:moveTo>
                <a:lnTo>
                  <a:pt x="1800000" y="0"/>
                </a:lnTo>
                <a:lnTo>
                  <a:pt x="3600000" y="0"/>
                </a:lnTo>
                <a:lnTo>
                  <a:pt x="3600000" y="1440000"/>
                </a:lnTo>
                <a:lnTo>
                  <a:pt x="1800000" y="1440000"/>
                </a:lnTo>
                <a:lnTo>
                  <a:pt x="0" y="1440000"/>
                </a:lnTo>
                <a:close/>
              </a:path>
            </a:pathLst>
          </a:custGeom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dirty="0"/>
              <a:t>客厅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92E1575-A691-073D-3D56-068D8064BA9E}"/>
              </a:ext>
            </a:extLst>
          </p:cNvPr>
          <p:cNvSpPr/>
          <p:nvPr/>
        </p:nvSpPr>
        <p:spPr>
          <a:xfrm>
            <a:off x="4296000" y="5229000"/>
            <a:ext cx="1800000" cy="1440000"/>
          </a:xfrm>
          <a:prstGeom prst="rect">
            <a:avLst/>
          </a:prstGeom>
          <a:ln w="76200"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E8C24D1-5B3D-D3CF-EA1C-9425F4061EAA}"/>
              </a:ext>
            </a:extLst>
          </p:cNvPr>
          <p:cNvSpPr/>
          <p:nvPr/>
        </p:nvSpPr>
        <p:spPr>
          <a:xfrm>
            <a:off x="4746000" y="5229000"/>
            <a:ext cx="900000" cy="1440000"/>
          </a:xfrm>
          <a:prstGeom prst="rect">
            <a:avLst/>
          </a:prstGeom>
          <a:ln w="76200"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B333536D-0F47-45F3-E60C-7BD47C04D3A0}"/>
              </a:ext>
            </a:extLst>
          </p:cNvPr>
          <p:cNvCxnSpPr>
            <a:stCxn id="8" idx="0"/>
            <a:endCxn id="8" idx="2"/>
          </p:cNvCxnSpPr>
          <p:nvPr/>
        </p:nvCxnSpPr>
        <p:spPr>
          <a:xfrm>
            <a:off x="5196000" y="5229000"/>
            <a:ext cx="0" cy="1440000"/>
          </a:xfrm>
          <a:prstGeom prst="line">
            <a:avLst/>
          </a:prstGeom>
          <a:ln w="76200">
            <a:solidFill>
              <a:srgbClr val="43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>
            <a:extLst>
              <a:ext uri="{FF2B5EF4-FFF2-40B4-BE49-F238E27FC236}">
                <a16:creationId xmlns:a16="http://schemas.microsoft.com/office/drawing/2014/main" id="{84E0E82A-F964-50DE-C34E-374EF3141A42}"/>
              </a:ext>
            </a:extLst>
          </p:cNvPr>
          <p:cNvCxnSpPr>
            <a:stCxn id="7" idx="1"/>
            <a:endCxn id="7" idx="3"/>
          </p:cNvCxnSpPr>
          <p:nvPr/>
        </p:nvCxnSpPr>
        <p:spPr>
          <a:xfrm>
            <a:off x="4296000" y="5949000"/>
            <a:ext cx="1800000" cy="0"/>
          </a:xfrm>
          <a:prstGeom prst="straightConnector1">
            <a:avLst/>
          </a:prstGeom>
          <a:ln w="76200">
            <a:solidFill>
              <a:srgbClr val="43434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6E0E5B83-6915-51D5-A734-883D85F57634}"/>
              </a:ext>
            </a:extLst>
          </p:cNvPr>
          <p:cNvCxnSpPr>
            <a:cxnSpLocks/>
          </p:cNvCxnSpPr>
          <p:nvPr/>
        </p:nvCxnSpPr>
        <p:spPr>
          <a:xfrm>
            <a:off x="8768551" y="4184440"/>
            <a:ext cx="1800000" cy="0"/>
          </a:xfrm>
          <a:prstGeom prst="line">
            <a:avLst/>
          </a:prstGeom>
          <a:ln w="25400" cap="rnd"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E7408587-0131-C372-4C11-D13049A2D4A0}"/>
              </a:ext>
            </a:extLst>
          </p:cNvPr>
          <p:cNvSpPr txBox="1"/>
          <p:nvPr/>
        </p:nvSpPr>
        <p:spPr>
          <a:xfrm>
            <a:off x="9418322" y="3999774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accent5">
                    <a:lumMod val="75000"/>
                  </a:schemeClr>
                </a:solidFill>
              </a:rPr>
              <a:t>2m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DFB99CF-D70D-FE0A-A8E2-B7CF6E4F8D75}"/>
              </a:ext>
            </a:extLst>
          </p:cNvPr>
          <p:cNvSpPr/>
          <p:nvPr/>
        </p:nvSpPr>
        <p:spPr>
          <a:xfrm>
            <a:off x="6982276" y="189000"/>
            <a:ext cx="900000" cy="323999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卫生间</a:t>
            </a:r>
          </a:p>
        </p:txBody>
      </p:sp>
      <p:sp>
        <p:nvSpPr>
          <p:cNvPr id="19" name="流程图: 过程 18">
            <a:extLst>
              <a:ext uri="{FF2B5EF4-FFF2-40B4-BE49-F238E27FC236}">
                <a16:creationId xmlns:a16="http://schemas.microsoft.com/office/drawing/2014/main" id="{1C6542B8-2D87-B349-ACF2-AFF60D1AFA12}"/>
              </a:ext>
            </a:extLst>
          </p:cNvPr>
          <p:cNvSpPr/>
          <p:nvPr/>
        </p:nvSpPr>
        <p:spPr>
          <a:xfrm>
            <a:off x="4296000" y="4329000"/>
            <a:ext cx="1800000" cy="900000"/>
          </a:xfrm>
          <a:prstGeom prst="flowChartProcess">
            <a:avLst/>
          </a:prstGeom>
          <a:ln w="76200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餐桌</a:t>
            </a:r>
          </a:p>
        </p:txBody>
      </p:sp>
      <p:sp>
        <p:nvSpPr>
          <p:cNvPr id="26" name="任意多边形: 形状 25">
            <a:extLst>
              <a:ext uri="{FF2B5EF4-FFF2-40B4-BE49-F238E27FC236}">
                <a16:creationId xmlns:a16="http://schemas.microsoft.com/office/drawing/2014/main" id="{1EF891DA-F168-D47D-9564-15053F8549D9}"/>
              </a:ext>
            </a:extLst>
          </p:cNvPr>
          <p:cNvSpPr/>
          <p:nvPr/>
        </p:nvSpPr>
        <p:spPr>
          <a:xfrm>
            <a:off x="979724" y="189000"/>
            <a:ext cx="3330000" cy="3240000"/>
          </a:xfrm>
          <a:custGeom>
            <a:avLst/>
            <a:gdLst>
              <a:gd name="connsiteX0" fmla="*/ 450000 w 3330000"/>
              <a:gd name="connsiteY0" fmla="*/ 0 h 3240000"/>
              <a:gd name="connsiteX1" fmla="*/ 3330000 w 3330000"/>
              <a:gd name="connsiteY1" fmla="*/ 0 h 3240000"/>
              <a:gd name="connsiteX2" fmla="*/ 3330000 w 3330000"/>
              <a:gd name="connsiteY2" fmla="*/ 3240000 h 3240000"/>
              <a:gd name="connsiteX3" fmla="*/ 450000 w 3330000"/>
              <a:gd name="connsiteY3" fmla="*/ 3240000 h 3240000"/>
              <a:gd name="connsiteX4" fmla="*/ 450000 w 3330000"/>
              <a:gd name="connsiteY4" fmla="*/ 2317928 h 3240000"/>
              <a:gd name="connsiteX5" fmla="*/ 0 w 3330000"/>
              <a:gd name="connsiteY5" fmla="*/ 2317928 h 3240000"/>
              <a:gd name="connsiteX6" fmla="*/ 0 w 3330000"/>
              <a:gd name="connsiteY6" fmla="*/ 922070 h 3240000"/>
              <a:gd name="connsiteX7" fmla="*/ 450000 w 3330000"/>
              <a:gd name="connsiteY7" fmla="*/ 922070 h 32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0000" h="3240000">
                <a:moveTo>
                  <a:pt x="450000" y="0"/>
                </a:moveTo>
                <a:lnTo>
                  <a:pt x="3330000" y="0"/>
                </a:lnTo>
                <a:lnTo>
                  <a:pt x="3330000" y="3240000"/>
                </a:lnTo>
                <a:lnTo>
                  <a:pt x="450000" y="3240000"/>
                </a:lnTo>
                <a:lnTo>
                  <a:pt x="450000" y="2317928"/>
                </a:lnTo>
                <a:lnTo>
                  <a:pt x="0" y="2317928"/>
                </a:lnTo>
                <a:lnTo>
                  <a:pt x="0" y="922070"/>
                </a:lnTo>
                <a:lnTo>
                  <a:pt x="450000" y="922070"/>
                </a:lnTo>
                <a:close/>
              </a:path>
            </a:pathLst>
          </a:custGeom>
          <a:ln w="76200"/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dirty="0"/>
              <a:t>门厅</a:t>
            </a:r>
          </a:p>
        </p:txBody>
      </p:sp>
      <p:cxnSp>
        <p:nvCxnSpPr>
          <p:cNvPr id="24" name="直接箭头连接符 23">
            <a:extLst>
              <a:ext uri="{FF2B5EF4-FFF2-40B4-BE49-F238E27FC236}">
                <a16:creationId xmlns:a16="http://schemas.microsoft.com/office/drawing/2014/main" id="{FFF89E62-BCE3-CA6B-28BA-546EBF2F15DD}"/>
              </a:ext>
            </a:extLst>
          </p:cNvPr>
          <p:cNvCxnSpPr/>
          <p:nvPr/>
        </p:nvCxnSpPr>
        <p:spPr>
          <a:xfrm>
            <a:off x="5831571" y="4783947"/>
            <a:ext cx="2985425" cy="593452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立方体 24">
            <a:extLst>
              <a:ext uri="{FF2B5EF4-FFF2-40B4-BE49-F238E27FC236}">
                <a16:creationId xmlns:a16="http://schemas.microsoft.com/office/drawing/2014/main" id="{4ED6C5B5-A986-E0F7-71FC-0F8D62C2D12A}"/>
              </a:ext>
            </a:extLst>
          </p:cNvPr>
          <p:cNvSpPr/>
          <p:nvPr/>
        </p:nvSpPr>
        <p:spPr>
          <a:xfrm>
            <a:off x="8647438" y="5136659"/>
            <a:ext cx="2404085" cy="1174791"/>
          </a:xfrm>
          <a:prstGeom prst="cube">
            <a:avLst>
              <a:gd name="adj" fmla="val 69845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433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CC050F4-709D-4DE9-9265-DF03C2E1964E}">
  <we:reference id="wa200005566" version="3.0.0.0" store="zh-CN" storeType="OMEX"/>
  <we:alternateReferences>
    <we:reference id="wa200005566" version="3.0.0.0" store="wa200005566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20</Words>
  <Application>Microsoft Office PowerPoint</Application>
  <PresentationFormat>宽屏</PresentationFormat>
  <Paragraphs>27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8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tianze miao</dc:creator>
  <cp:lastModifiedBy>tianze miao</cp:lastModifiedBy>
  <cp:revision>2</cp:revision>
  <dcterms:created xsi:type="dcterms:W3CDTF">2023-12-10T12:33:07Z</dcterms:created>
  <dcterms:modified xsi:type="dcterms:W3CDTF">2023-12-23T06:25:01Z</dcterms:modified>
</cp:coreProperties>
</file>