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12604750"/>
  <p:notesSz cx="9144000" cy="12604750"/>
  <p:custDataLst>
    <p:tags r:id="rId7"/>
  </p:custData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tags" Target="tags/tag1.xml"/><Relationship Id="rId6" Type="http://schemas.openxmlformats.org/officeDocument/2006/relationships/tableStyles" Target="tableStyles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3907472"/>
            <a:ext cx="7772400" cy="2646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7058660"/>
            <a:ext cx="6400800" cy="31511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2899092"/>
            <a:ext cx="3977640" cy="83191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2899092"/>
            <a:ext cx="3977640" cy="83191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1.xml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1259966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6350" y="0"/>
            <a:ext cx="9137650" cy="12599670"/>
          </a:xfrm>
          <a:custGeom>
            <a:avLst/>
            <a:gdLst/>
            <a:ahLst/>
            <a:cxnLst/>
            <a:rect l="l" t="t" r="r" b="b"/>
            <a:pathLst>
              <a:path w="9137650" h="12599670">
                <a:moveTo>
                  <a:pt x="9137650" y="12599669"/>
                </a:moveTo>
                <a:lnTo>
                  <a:pt x="0" y="12599669"/>
                </a:lnTo>
                <a:lnTo>
                  <a:pt x="0" y="0"/>
                </a:lnTo>
                <a:lnTo>
                  <a:pt x="9137650" y="0"/>
                </a:lnTo>
                <a:lnTo>
                  <a:pt x="9137650" y="12599669"/>
                </a:lnTo>
                <a:close/>
              </a:path>
            </a:pathLst>
          </a:custGeom>
          <a:solidFill>
            <a:srgbClr val="2E528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bk object 18"/>
          <p:cNvSpPr/>
          <p:nvPr/>
        </p:nvSpPr>
        <p:spPr>
          <a:xfrm>
            <a:off x="3175" y="0"/>
            <a:ext cx="0" cy="12599670"/>
          </a:xfrm>
          <a:custGeom>
            <a:avLst/>
            <a:gdLst/>
            <a:ahLst/>
            <a:cxnLst/>
            <a:rect l="l" t="t" r="r" b="b"/>
            <a:pathLst>
              <a:path h="12599670">
                <a:moveTo>
                  <a:pt x="0" y="0"/>
                </a:moveTo>
                <a:lnTo>
                  <a:pt x="0" y="12599669"/>
                </a:lnTo>
              </a:path>
            </a:pathLst>
          </a:custGeom>
          <a:ln w="6350">
            <a:solidFill>
              <a:srgbClr val="2E528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bk object 19"/>
          <p:cNvSpPr/>
          <p:nvPr/>
        </p:nvSpPr>
        <p:spPr>
          <a:xfrm>
            <a:off x="277368" y="238505"/>
            <a:ext cx="2936875" cy="0"/>
          </a:xfrm>
          <a:custGeom>
            <a:avLst/>
            <a:gdLst/>
            <a:ahLst/>
            <a:cxnLst/>
            <a:rect l="l" t="t" r="r" b="b"/>
            <a:pathLst>
              <a:path w="2936875">
                <a:moveTo>
                  <a:pt x="0" y="0"/>
                </a:moveTo>
                <a:lnTo>
                  <a:pt x="2936748" y="0"/>
                </a:lnTo>
              </a:path>
            </a:pathLst>
          </a:custGeom>
          <a:ln w="83820">
            <a:solidFill>
              <a:srgbClr val="DFEAF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76859" y="477202"/>
            <a:ext cx="8590280" cy="4514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57200" y="2899092"/>
            <a:ext cx="8229600" cy="83191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11722418"/>
            <a:ext cx="2926080" cy="6302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11722418"/>
            <a:ext cx="2103120" cy="6302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11722418"/>
            <a:ext cx="2103120" cy="6302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6859" y="477202"/>
            <a:ext cx="3136265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300" dirty="0"/>
              <a:t>机器人特点对比</a:t>
            </a:r>
            <a:r>
              <a:rPr spc="-5" dirty="0"/>
              <a:t>表</a:t>
            </a:r>
            <a:endParaRPr spc="-5" dirty="0"/>
          </a:p>
        </p:txBody>
      </p:sp>
      <p:sp>
        <p:nvSpPr>
          <p:cNvPr id="3" name="object 3"/>
          <p:cNvSpPr/>
          <p:nvPr/>
        </p:nvSpPr>
        <p:spPr>
          <a:xfrm>
            <a:off x="277368" y="1127760"/>
            <a:ext cx="2856230" cy="2962910"/>
          </a:xfrm>
          <a:custGeom>
            <a:avLst/>
            <a:gdLst/>
            <a:ahLst/>
            <a:cxnLst/>
            <a:rect l="l" t="t" r="r" b="b"/>
            <a:pathLst>
              <a:path w="2856230" h="2962910">
                <a:moveTo>
                  <a:pt x="0" y="0"/>
                </a:moveTo>
                <a:lnTo>
                  <a:pt x="2855976" y="0"/>
                </a:lnTo>
                <a:lnTo>
                  <a:pt x="2855976" y="2962656"/>
                </a:lnTo>
                <a:lnTo>
                  <a:pt x="0" y="2962656"/>
                </a:lnTo>
                <a:lnTo>
                  <a:pt x="0" y="0"/>
                </a:lnTo>
                <a:close/>
              </a:path>
            </a:pathLst>
          </a:custGeom>
          <a:solidFill>
            <a:srgbClr val="2069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3133344" y="1127760"/>
            <a:ext cx="2856230" cy="2962910"/>
          </a:xfrm>
          <a:custGeom>
            <a:avLst/>
            <a:gdLst/>
            <a:ahLst/>
            <a:cxnLst/>
            <a:rect l="l" t="t" r="r" b="b"/>
            <a:pathLst>
              <a:path w="2856229" h="2962910">
                <a:moveTo>
                  <a:pt x="0" y="0"/>
                </a:moveTo>
                <a:lnTo>
                  <a:pt x="2855976" y="0"/>
                </a:lnTo>
                <a:lnTo>
                  <a:pt x="2855976" y="2962656"/>
                </a:lnTo>
                <a:lnTo>
                  <a:pt x="0" y="2962656"/>
                </a:lnTo>
                <a:lnTo>
                  <a:pt x="0" y="0"/>
                </a:lnTo>
                <a:close/>
              </a:path>
            </a:pathLst>
          </a:custGeom>
          <a:solidFill>
            <a:srgbClr val="57B6E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5989320" y="1127760"/>
            <a:ext cx="2854960" cy="2962910"/>
          </a:xfrm>
          <a:custGeom>
            <a:avLst/>
            <a:gdLst/>
            <a:ahLst/>
            <a:cxnLst/>
            <a:rect l="l" t="t" r="r" b="b"/>
            <a:pathLst>
              <a:path w="2854959" h="2962910">
                <a:moveTo>
                  <a:pt x="0" y="0"/>
                </a:moveTo>
                <a:lnTo>
                  <a:pt x="2854452" y="0"/>
                </a:lnTo>
                <a:lnTo>
                  <a:pt x="2854452" y="2962656"/>
                </a:lnTo>
                <a:lnTo>
                  <a:pt x="0" y="2962656"/>
                </a:lnTo>
                <a:lnTo>
                  <a:pt x="0" y="0"/>
                </a:lnTo>
                <a:close/>
              </a:path>
            </a:pathLst>
          </a:custGeom>
          <a:solidFill>
            <a:srgbClr val="55C99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277368" y="4090415"/>
            <a:ext cx="2856230" cy="3272154"/>
          </a:xfrm>
          <a:custGeom>
            <a:avLst/>
            <a:gdLst/>
            <a:ahLst/>
            <a:cxnLst/>
            <a:rect l="l" t="t" r="r" b="b"/>
            <a:pathLst>
              <a:path w="2856230" h="3272154">
                <a:moveTo>
                  <a:pt x="0" y="0"/>
                </a:moveTo>
                <a:lnTo>
                  <a:pt x="2855976" y="0"/>
                </a:lnTo>
                <a:lnTo>
                  <a:pt x="2855976" y="3272028"/>
                </a:lnTo>
                <a:lnTo>
                  <a:pt x="0" y="3272028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133344" y="4090415"/>
            <a:ext cx="2856230" cy="3272154"/>
          </a:xfrm>
          <a:custGeom>
            <a:avLst/>
            <a:gdLst/>
            <a:ahLst/>
            <a:cxnLst/>
            <a:rect l="l" t="t" r="r" b="b"/>
            <a:pathLst>
              <a:path w="2856229" h="3272154">
                <a:moveTo>
                  <a:pt x="0" y="0"/>
                </a:moveTo>
                <a:lnTo>
                  <a:pt x="2855976" y="0"/>
                </a:lnTo>
                <a:lnTo>
                  <a:pt x="2855976" y="3272028"/>
                </a:lnTo>
                <a:lnTo>
                  <a:pt x="0" y="3272028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5989320" y="4090415"/>
            <a:ext cx="2854960" cy="3272154"/>
          </a:xfrm>
          <a:custGeom>
            <a:avLst/>
            <a:gdLst/>
            <a:ahLst/>
            <a:cxnLst/>
            <a:rect l="l" t="t" r="r" b="b"/>
            <a:pathLst>
              <a:path w="2854959" h="3272154">
                <a:moveTo>
                  <a:pt x="0" y="0"/>
                </a:moveTo>
                <a:lnTo>
                  <a:pt x="2854452" y="0"/>
                </a:lnTo>
                <a:lnTo>
                  <a:pt x="2854452" y="3272028"/>
                </a:lnTo>
                <a:lnTo>
                  <a:pt x="0" y="3272028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277368" y="7362443"/>
            <a:ext cx="8566785" cy="2125980"/>
          </a:xfrm>
          <a:custGeom>
            <a:avLst/>
            <a:gdLst/>
            <a:ahLst/>
            <a:cxnLst/>
            <a:rect l="l" t="t" r="r" b="b"/>
            <a:pathLst>
              <a:path w="8566785" h="2125979">
                <a:moveTo>
                  <a:pt x="0" y="0"/>
                </a:moveTo>
                <a:lnTo>
                  <a:pt x="8566404" y="0"/>
                </a:lnTo>
                <a:lnTo>
                  <a:pt x="8566404" y="2125979"/>
                </a:lnTo>
                <a:lnTo>
                  <a:pt x="0" y="212597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277368" y="9488423"/>
            <a:ext cx="2856230" cy="2380615"/>
          </a:xfrm>
          <a:custGeom>
            <a:avLst/>
            <a:gdLst/>
            <a:ahLst/>
            <a:cxnLst/>
            <a:rect l="l" t="t" r="r" b="b"/>
            <a:pathLst>
              <a:path w="2856230" h="2380615">
                <a:moveTo>
                  <a:pt x="0" y="0"/>
                </a:moveTo>
                <a:lnTo>
                  <a:pt x="2855976" y="0"/>
                </a:lnTo>
                <a:lnTo>
                  <a:pt x="2855976" y="2380487"/>
                </a:lnTo>
                <a:lnTo>
                  <a:pt x="0" y="238048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3133344" y="9488423"/>
            <a:ext cx="2856230" cy="2380615"/>
          </a:xfrm>
          <a:custGeom>
            <a:avLst/>
            <a:gdLst/>
            <a:ahLst/>
            <a:cxnLst/>
            <a:rect l="l" t="t" r="r" b="b"/>
            <a:pathLst>
              <a:path w="2856229" h="2380615">
                <a:moveTo>
                  <a:pt x="0" y="0"/>
                </a:moveTo>
                <a:lnTo>
                  <a:pt x="2855976" y="0"/>
                </a:lnTo>
                <a:lnTo>
                  <a:pt x="2855976" y="2380487"/>
                </a:lnTo>
                <a:lnTo>
                  <a:pt x="0" y="238048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5989320" y="9488423"/>
            <a:ext cx="2854960" cy="2380615"/>
          </a:xfrm>
          <a:custGeom>
            <a:avLst/>
            <a:gdLst/>
            <a:ahLst/>
            <a:cxnLst/>
            <a:rect l="l" t="t" r="r" b="b"/>
            <a:pathLst>
              <a:path w="2854959" h="2380615">
                <a:moveTo>
                  <a:pt x="0" y="0"/>
                </a:moveTo>
                <a:lnTo>
                  <a:pt x="2854452" y="0"/>
                </a:lnTo>
                <a:lnTo>
                  <a:pt x="2854452" y="2380487"/>
                </a:lnTo>
                <a:lnTo>
                  <a:pt x="0" y="238048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277495" y="1127125"/>
            <a:ext cx="8566785" cy="0"/>
          </a:xfrm>
          <a:custGeom>
            <a:avLst/>
            <a:gdLst/>
            <a:ahLst/>
            <a:cxnLst/>
            <a:rect l="l" t="t" r="r" b="b"/>
            <a:pathLst>
              <a:path w="8566785">
                <a:moveTo>
                  <a:pt x="0" y="0"/>
                </a:moveTo>
                <a:lnTo>
                  <a:pt x="856678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277495" y="4084320"/>
            <a:ext cx="2855595" cy="12700"/>
          </a:xfrm>
          <a:custGeom>
            <a:avLst/>
            <a:gdLst/>
            <a:ahLst/>
            <a:cxnLst/>
            <a:rect l="l" t="t" r="r" b="b"/>
            <a:pathLst>
              <a:path w="2855595" h="12700">
                <a:moveTo>
                  <a:pt x="0" y="12700"/>
                </a:moveTo>
                <a:lnTo>
                  <a:pt x="2855595" y="12700"/>
                </a:lnTo>
                <a:lnTo>
                  <a:pt x="2855595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277495" y="1127125"/>
            <a:ext cx="0" cy="2963545"/>
          </a:xfrm>
          <a:custGeom>
            <a:avLst/>
            <a:gdLst/>
            <a:ahLst/>
            <a:cxnLst/>
            <a:rect l="l" t="t" r="r" b="b"/>
            <a:pathLst>
              <a:path h="2963545">
                <a:moveTo>
                  <a:pt x="0" y="0"/>
                </a:moveTo>
                <a:lnTo>
                  <a:pt x="0" y="296354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3133089" y="1127125"/>
            <a:ext cx="0" cy="2963545"/>
          </a:xfrm>
          <a:custGeom>
            <a:avLst/>
            <a:gdLst/>
            <a:ahLst/>
            <a:cxnLst/>
            <a:rect l="l" t="t" r="r" b="b"/>
            <a:pathLst>
              <a:path h="2963545">
                <a:moveTo>
                  <a:pt x="0" y="0"/>
                </a:moveTo>
                <a:lnTo>
                  <a:pt x="0" y="296354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3133089" y="4090670"/>
            <a:ext cx="5711190" cy="0"/>
          </a:xfrm>
          <a:custGeom>
            <a:avLst/>
            <a:gdLst/>
            <a:ahLst/>
            <a:cxnLst/>
            <a:rect l="l" t="t" r="r" b="b"/>
            <a:pathLst>
              <a:path w="5711190">
                <a:moveTo>
                  <a:pt x="0" y="0"/>
                </a:moveTo>
                <a:lnTo>
                  <a:pt x="571119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5988684" y="1127125"/>
            <a:ext cx="0" cy="6235065"/>
          </a:xfrm>
          <a:custGeom>
            <a:avLst/>
            <a:gdLst/>
            <a:ahLst/>
            <a:cxnLst/>
            <a:rect l="l" t="t" r="r" b="b"/>
            <a:pathLst>
              <a:path h="6235065">
                <a:moveTo>
                  <a:pt x="0" y="0"/>
                </a:moveTo>
                <a:lnTo>
                  <a:pt x="0" y="623506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8844280" y="1127125"/>
            <a:ext cx="0" cy="10742295"/>
          </a:xfrm>
          <a:custGeom>
            <a:avLst/>
            <a:gdLst/>
            <a:ahLst/>
            <a:cxnLst/>
            <a:rect l="l" t="t" r="r" b="b"/>
            <a:pathLst>
              <a:path h="10742295">
                <a:moveTo>
                  <a:pt x="0" y="0"/>
                </a:moveTo>
                <a:lnTo>
                  <a:pt x="0" y="1074229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277495" y="7355840"/>
            <a:ext cx="2855595" cy="12700"/>
          </a:xfrm>
          <a:custGeom>
            <a:avLst/>
            <a:gdLst/>
            <a:ahLst/>
            <a:cxnLst/>
            <a:rect l="l" t="t" r="r" b="b"/>
            <a:pathLst>
              <a:path w="2855595" h="12700">
                <a:moveTo>
                  <a:pt x="0" y="12700"/>
                </a:moveTo>
                <a:lnTo>
                  <a:pt x="2855595" y="12700"/>
                </a:lnTo>
                <a:lnTo>
                  <a:pt x="2855595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277495" y="4090670"/>
            <a:ext cx="0" cy="3271520"/>
          </a:xfrm>
          <a:custGeom>
            <a:avLst/>
            <a:gdLst/>
            <a:ahLst/>
            <a:cxnLst/>
            <a:rect l="l" t="t" r="r" b="b"/>
            <a:pathLst>
              <a:path h="3271520">
                <a:moveTo>
                  <a:pt x="0" y="0"/>
                </a:moveTo>
                <a:lnTo>
                  <a:pt x="0" y="327152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3133089" y="4090670"/>
            <a:ext cx="0" cy="3271520"/>
          </a:xfrm>
          <a:custGeom>
            <a:avLst/>
            <a:gdLst/>
            <a:ahLst/>
            <a:cxnLst/>
            <a:rect l="l" t="t" r="r" b="b"/>
            <a:pathLst>
              <a:path h="3271520">
                <a:moveTo>
                  <a:pt x="0" y="0"/>
                </a:moveTo>
                <a:lnTo>
                  <a:pt x="0" y="327152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133089" y="7362190"/>
            <a:ext cx="5711190" cy="0"/>
          </a:xfrm>
          <a:custGeom>
            <a:avLst/>
            <a:gdLst/>
            <a:ahLst/>
            <a:cxnLst/>
            <a:rect l="l" t="t" r="r" b="b"/>
            <a:pathLst>
              <a:path w="5711190">
                <a:moveTo>
                  <a:pt x="0" y="0"/>
                </a:moveTo>
                <a:lnTo>
                  <a:pt x="571119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277495" y="9488169"/>
            <a:ext cx="8566785" cy="0"/>
          </a:xfrm>
          <a:custGeom>
            <a:avLst/>
            <a:gdLst/>
            <a:ahLst/>
            <a:cxnLst/>
            <a:rect l="l" t="t" r="r" b="b"/>
            <a:pathLst>
              <a:path w="8566785">
                <a:moveTo>
                  <a:pt x="0" y="0"/>
                </a:moveTo>
                <a:lnTo>
                  <a:pt x="856678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277495" y="7362190"/>
            <a:ext cx="0" cy="4507230"/>
          </a:xfrm>
          <a:custGeom>
            <a:avLst/>
            <a:gdLst/>
            <a:ahLst/>
            <a:cxnLst/>
            <a:rect l="l" t="t" r="r" b="b"/>
            <a:pathLst>
              <a:path h="4507230">
                <a:moveTo>
                  <a:pt x="0" y="0"/>
                </a:moveTo>
                <a:lnTo>
                  <a:pt x="0" y="450723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277495" y="11869419"/>
            <a:ext cx="8566785" cy="0"/>
          </a:xfrm>
          <a:custGeom>
            <a:avLst/>
            <a:gdLst/>
            <a:ahLst/>
            <a:cxnLst/>
            <a:rect l="l" t="t" r="r" b="b"/>
            <a:pathLst>
              <a:path w="8566785">
                <a:moveTo>
                  <a:pt x="0" y="0"/>
                </a:moveTo>
                <a:lnTo>
                  <a:pt x="856678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3133089" y="9488169"/>
            <a:ext cx="0" cy="2381250"/>
          </a:xfrm>
          <a:custGeom>
            <a:avLst/>
            <a:gdLst/>
            <a:ahLst/>
            <a:cxnLst/>
            <a:rect l="l" t="t" r="r" b="b"/>
            <a:pathLst>
              <a:path h="2381250">
                <a:moveTo>
                  <a:pt x="0" y="0"/>
                </a:moveTo>
                <a:lnTo>
                  <a:pt x="0" y="238125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5988684" y="9488169"/>
            <a:ext cx="0" cy="2381250"/>
          </a:xfrm>
          <a:custGeom>
            <a:avLst/>
            <a:gdLst/>
            <a:ahLst/>
            <a:cxnLst/>
            <a:rect l="l" t="t" r="r" b="b"/>
            <a:pathLst>
              <a:path h="2381250">
                <a:moveTo>
                  <a:pt x="0" y="0"/>
                </a:moveTo>
                <a:lnTo>
                  <a:pt x="0" y="238125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 txBox="1"/>
          <p:nvPr/>
        </p:nvSpPr>
        <p:spPr>
          <a:xfrm>
            <a:off x="3632200" y="7390765"/>
            <a:ext cx="185737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dirty="0">
                <a:latin typeface="微软雅黑" panose="020B0503020204020204" charset="-122"/>
                <a:cs typeface="微软雅黑" panose="020B0503020204020204" charset="-122"/>
              </a:rPr>
              <a:t>3个机器人的相同点：</a:t>
            </a:r>
            <a:endParaRPr sz="150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06704" y="9516744"/>
            <a:ext cx="279717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dirty="0">
                <a:latin typeface="Calibri" panose="020F0502020204030204"/>
                <a:cs typeface="Calibri" panose="020F0502020204030204"/>
              </a:rPr>
              <a:t>O</a:t>
            </a:r>
            <a:r>
              <a:rPr sz="1500" b="1" spc="-10" dirty="0">
                <a:latin typeface="Calibri" panose="020F0502020204030204"/>
                <a:cs typeface="Calibri" panose="020F0502020204030204"/>
              </a:rPr>
              <a:t>p</a:t>
            </a:r>
            <a:r>
              <a:rPr sz="1500" b="1" dirty="0">
                <a:latin typeface="Calibri" panose="020F0502020204030204"/>
                <a:cs typeface="Calibri" panose="020F0502020204030204"/>
              </a:rPr>
              <a:t>ti</a:t>
            </a:r>
            <a:r>
              <a:rPr sz="1500" b="1" spc="-5" dirty="0">
                <a:latin typeface="Calibri" panose="020F0502020204030204"/>
                <a:cs typeface="Calibri" panose="020F0502020204030204"/>
              </a:rPr>
              <a:t>m</a:t>
            </a:r>
            <a:r>
              <a:rPr sz="1500" b="1" dirty="0">
                <a:latin typeface="Calibri" panose="020F0502020204030204"/>
                <a:cs typeface="Calibri" panose="020F0502020204030204"/>
              </a:rPr>
              <a:t>us</a:t>
            </a:r>
            <a:r>
              <a:rPr sz="1500" b="1" dirty="0">
                <a:latin typeface="微软雅黑" panose="020B0503020204020204" charset="-122"/>
                <a:cs typeface="微软雅黑" panose="020B0503020204020204" charset="-122"/>
              </a:rPr>
              <a:t>与其它机器人的不同点：</a:t>
            </a:r>
            <a:endParaRPr sz="150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303904" y="9516744"/>
            <a:ext cx="251333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50" dirty="0">
                <a:latin typeface="Calibri" panose="020F0502020204030204"/>
                <a:cs typeface="Calibri" panose="020F0502020204030204"/>
              </a:rPr>
              <a:t>A</a:t>
            </a:r>
            <a:r>
              <a:rPr sz="1500" b="1" dirty="0">
                <a:latin typeface="Calibri" panose="020F0502020204030204"/>
                <a:cs typeface="Calibri" panose="020F0502020204030204"/>
              </a:rPr>
              <a:t>tl</a:t>
            </a:r>
            <a:r>
              <a:rPr sz="1500" b="1" spc="-5" dirty="0">
                <a:latin typeface="Calibri" panose="020F0502020204030204"/>
                <a:cs typeface="Calibri" panose="020F0502020204030204"/>
              </a:rPr>
              <a:t>a</a:t>
            </a:r>
            <a:r>
              <a:rPr sz="1500" b="1" dirty="0">
                <a:latin typeface="Calibri" panose="020F0502020204030204"/>
                <a:cs typeface="Calibri" panose="020F0502020204030204"/>
              </a:rPr>
              <a:t>s</a:t>
            </a:r>
            <a:r>
              <a:rPr sz="1500" b="1" dirty="0">
                <a:latin typeface="微软雅黑" panose="020B0503020204020204" charset="-122"/>
                <a:cs typeface="微软雅黑" panose="020B0503020204020204" charset="-122"/>
              </a:rPr>
              <a:t>与其它机器人的不同点：</a:t>
            </a:r>
            <a:endParaRPr sz="150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080125" y="9516744"/>
            <a:ext cx="267271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dirty="0">
                <a:latin typeface="Calibri" panose="020F0502020204030204"/>
                <a:cs typeface="Calibri" panose="020F0502020204030204"/>
              </a:rPr>
              <a:t>ASI</a:t>
            </a:r>
            <a:r>
              <a:rPr sz="1500" b="1" spc="-5" dirty="0">
                <a:latin typeface="Calibri" panose="020F0502020204030204"/>
                <a:cs typeface="Calibri" panose="020F0502020204030204"/>
              </a:rPr>
              <a:t>M</a:t>
            </a:r>
            <a:r>
              <a:rPr sz="1500" b="1" dirty="0">
                <a:latin typeface="Calibri" panose="020F0502020204030204"/>
                <a:cs typeface="Calibri" panose="020F0502020204030204"/>
              </a:rPr>
              <a:t>O</a:t>
            </a:r>
            <a:r>
              <a:rPr sz="1500" b="1" dirty="0">
                <a:latin typeface="微软雅黑" panose="020B0503020204020204" charset="-122"/>
                <a:cs typeface="微软雅黑" panose="020B0503020204020204" charset="-122"/>
              </a:rPr>
              <a:t>与其它机器人的不同点：</a:t>
            </a:r>
            <a:endParaRPr sz="150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6909816" y="1382268"/>
            <a:ext cx="1191768" cy="1926336"/>
          </a:xfrm>
          <a:prstGeom prst="rect">
            <a:avLst/>
          </a:prstGeom>
          <a:blipFill>
            <a:blip r:embed="rId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4006595" y="1307592"/>
            <a:ext cx="1242060" cy="20452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1147572" y="1338072"/>
            <a:ext cx="1196339" cy="19690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 txBox="1"/>
          <p:nvPr/>
        </p:nvSpPr>
        <p:spPr>
          <a:xfrm>
            <a:off x="897889" y="3407409"/>
            <a:ext cx="16649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C000"/>
                </a:solidFill>
                <a:latin typeface="Calibri" panose="020F0502020204030204"/>
                <a:cs typeface="Calibri" panose="020F0502020204030204"/>
              </a:rPr>
              <a:t>O</a:t>
            </a:r>
            <a:r>
              <a:rPr sz="1800" b="1" spc="-15" dirty="0">
                <a:solidFill>
                  <a:srgbClr val="FFC000"/>
                </a:solidFill>
                <a:latin typeface="Calibri" panose="020F0502020204030204"/>
                <a:cs typeface="Calibri" panose="020F0502020204030204"/>
              </a:rPr>
              <a:t>p</a:t>
            </a:r>
            <a:r>
              <a:rPr sz="1800" b="1" dirty="0">
                <a:solidFill>
                  <a:srgbClr val="FFC000"/>
                </a:solidFill>
                <a:latin typeface="Calibri" panose="020F0502020204030204"/>
                <a:cs typeface="Calibri" panose="020F0502020204030204"/>
              </a:rPr>
              <a:t>t</a:t>
            </a:r>
            <a:r>
              <a:rPr sz="1800" b="1" spc="-5" dirty="0">
                <a:solidFill>
                  <a:srgbClr val="FFC000"/>
                </a:solidFill>
                <a:latin typeface="Calibri" panose="020F0502020204030204"/>
                <a:cs typeface="Calibri" panose="020F0502020204030204"/>
              </a:rPr>
              <a:t>i</a:t>
            </a:r>
            <a:r>
              <a:rPr sz="1800" b="1" dirty="0">
                <a:solidFill>
                  <a:srgbClr val="FFC000"/>
                </a:solidFill>
                <a:latin typeface="Calibri" panose="020F0502020204030204"/>
                <a:cs typeface="Calibri" panose="020F0502020204030204"/>
              </a:rPr>
              <a:t>m</a:t>
            </a:r>
            <a:r>
              <a:rPr sz="1800" b="1" spc="-5" dirty="0">
                <a:solidFill>
                  <a:srgbClr val="FFC000"/>
                </a:solidFill>
                <a:latin typeface="Calibri" panose="020F0502020204030204"/>
                <a:cs typeface="Calibri" panose="020F0502020204030204"/>
              </a:rPr>
              <a:t>u</a:t>
            </a:r>
            <a:r>
              <a:rPr sz="1800" b="1" dirty="0">
                <a:solidFill>
                  <a:srgbClr val="FFC000"/>
                </a:solidFill>
                <a:latin typeface="Calibri" panose="020F0502020204030204"/>
                <a:cs typeface="Calibri" panose="020F0502020204030204"/>
              </a:rPr>
              <a:t>s</a:t>
            </a:r>
            <a:r>
              <a:rPr sz="1800" b="1" spc="-5" dirty="0">
                <a:solidFill>
                  <a:srgbClr val="FFC000"/>
                </a:solidFill>
                <a:latin typeface="Calibri" panose="020F0502020204030204"/>
                <a:cs typeface="Calibri" panose="020F0502020204030204"/>
              </a:rPr>
              <a:t>(</a:t>
            </a:r>
            <a:r>
              <a:rPr sz="1800" b="1" dirty="0">
                <a:solidFill>
                  <a:srgbClr val="FFC000"/>
                </a:solidFill>
                <a:latin typeface="等线" panose="02010600030101010101" charset="-122"/>
                <a:cs typeface="等线" panose="02010600030101010101" charset="-122"/>
              </a:rPr>
              <a:t>擎天柱</a:t>
            </a:r>
            <a:r>
              <a:rPr sz="1800" b="1" dirty="0">
                <a:solidFill>
                  <a:srgbClr val="FFC000"/>
                </a:solidFill>
                <a:latin typeface="Calibri" panose="020F0502020204030204"/>
                <a:cs typeface="Calibri" panose="020F0502020204030204"/>
              </a:rPr>
              <a:t>)</a:t>
            </a:r>
            <a:endParaRPr sz="1800">
              <a:latin typeface="Calibri" panose="020F0502020204030204"/>
              <a:cs typeface="Calibri" panose="020F0502020204030204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3939540" y="3410584"/>
            <a:ext cx="13760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solidFill>
                  <a:srgbClr val="FFC000"/>
                </a:solidFill>
                <a:latin typeface="Calibri" panose="020F0502020204030204"/>
                <a:cs typeface="Calibri" panose="020F0502020204030204"/>
              </a:rPr>
              <a:t>Atlas</a:t>
            </a:r>
            <a:r>
              <a:rPr sz="1800" b="1" spc="-75" dirty="0">
                <a:solidFill>
                  <a:srgbClr val="FFC000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1800" b="1" spc="-5" dirty="0">
                <a:solidFill>
                  <a:srgbClr val="FFC000"/>
                </a:solidFill>
                <a:latin typeface="Calibri" panose="020F0502020204030204"/>
                <a:cs typeface="Calibri" panose="020F0502020204030204"/>
              </a:rPr>
              <a:t>(</a:t>
            </a:r>
            <a:r>
              <a:rPr sz="1800" b="1" dirty="0">
                <a:solidFill>
                  <a:srgbClr val="FFC000"/>
                </a:solidFill>
                <a:latin typeface="等线" panose="02010600030101010101" charset="-122"/>
                <a:cs typeface="等线" panose="02010600030101010101" charset="-122"/>
              </a:rPr>
              <a:t>擎天柱</a:t>
            </a:r>
            <a:r>
              <a:rPr sz="1800" b="1" dirty="0">
                <a:solidFill>
                  <a:srgbClr val="FFC000"/>
                </a:solidFill>
                <a:latin typeface="Calibri" panose="020F0502020204030204"/>
                <a:cs typeface="Calibri" panose="020F0502020204030204"/>
              </a:rPr>
              <a:t>)</a:t>
            </a:r>
            <a:endParaRPr sz="1800">
              <a:latin typeface="Calibri" panose="020F0502020204030204"/>
              <a:cs typeface="Calibri" panose="020F0502020204030204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7153275" y="3424555"/>
            <a:ext cx="6877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C000"/>
                </a:solidFill>
                <a:latin typeface="Calibri" panose="020F0502020204030204"/>
                <a:cs typeface="Calibri" panose="020F0502020204030204"/>
              </a:rPr>
              <a:t>AS</a:t>
            </a:r>
            <a:r>
              <a:rPr sz="1800" b="1" dirty="0">
                <a:solidFill>
                  <a:srgbClr val="FFC000"/>
                </a:solidFill>
                <a:latin typeface="Calibri" panose="020F0502020204030204"/>
                <a:cs typeface="Calibri" panose="020F0502020204030204"/>
              </a:rPr>
              <a:t>IMO</a:t>
            </a:r>
            <a:endParaRPr sz="1800">
              <a:latin typeface="Calibri" panose="020F0502020204030204"/>
              <a:cs typeface="Calibri" panose="020F0502020204030204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109345" y="4238625"/>
            <a:ext cx="127317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dirty="0">
                <a:latin typeface="Calibri" panose="020F0502020204030204"/>
                <a:cs typeface="Calibri" panose="020F0502020204030204"/>
              </a:rPr>
              <a:t>O</a:t>
            </a:r>
            <a:r>
              <a:rPr sz="1500" b="1" spc="-10" dirty="0">
                <a:latin typeface="Calibri" panose="020F0502020204030204"/>
                <a:cs typeface="Calibri" panose="020F0502020204030204"/>
              </a:rPr>
              <a:t>p</a:t>
            </a:r>
            <a:r>
              <a:rPr sz="1500" b="1" dirty="0">
                <a:latin typeface="Calibri" panose="020F0502020204030204"/>
                <a:cs typeface="Calibri" panose="020F0502020204030204"/>
              </a:rPr>
              <a:t>ti</a:t>
            </a:r>
            <a:r>
              <a:rPr sz="1500" b="1" spc="-5" dirty="0">
                <a:latin typeface="Calibri" panose="020F0502020204030204"/>
                <a:cs typeface="Calibri" panose="020F0502020204030204"/>
              </a:rPr>
              <a:t>m</a:t>
            </a:r>
            <a:r>
              <a:rPr sz="1500" b="1" dirty="0">
                <a:latin typeface="Calibri" panose="020F0502020204030204"/>
                <a:cs typeface="Calibri" panose="020F0502020204030204"/>
              </a:rPr>
              <a:t>us</a:t>
            </a:r>
            <a:r>
              <a:rPr sz="1500" b="1" dirty="0">
                <a:latin typeface="微软雅黑" panose="020B0503020204020204" charset="-122"/>
                <a:cs typeface="微软雅黑" panose="020B0503020204020204" charset="-122"/>
              </a:rPr>
              <a:t>特点：</a:t>
            </a:r>
            <a:endParaRPr sz="150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4061459" y="4238625"/>
            <a:ext cx="103251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15" dirty="0">
                <a:latin typeface="Calibri" panose="020F0502020204030204"/>
                <a:cs typeface="Calibri" panose="020F0502020204030204"/>
              </a:rPr>
              <a:t>Atlas</a:t>
            </a:r>
            <a:r>
              <a:rPr sz="1500" b="1" spc="-65" dirty="0">
                <a:latin typeface="Calibri" panose="020F0502020204030204"/>
                <a:cs typeface="Calibri" panose="020F0502020204030204"/>
              </a:rPr>
              <a:t> </a:t>
            </a:r>
            <a:r>
              <a:rPr sz="1500" b="1" dirty="0">
                <a:latin typeface="微软雅黑" panose="020B0503020204020204" charset="-122"/>
                <a:cs typeface="微软雅黑" panose="020B0503020204020204" charset="-122"/>
              </a:rPr>
              <a:t>特点：</a:t>
            </a:r>
            <a:endParaRPr sz="150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6890384" y="4238625"/>
            <a:ext cx="114871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dirty="0">
                <a:latin typeface="Calibri" panose="020F0502020204030204"/>
                <a:cs typeface="Calibri" panose="020F0502020204030204"/>
              </a:rPr>
              <a:t>ASI</a:t>
            </a:r>
            <a:r>
              <a:rPr sz="1500" b="1" spc="-5" dirty="0">
                <a:latin typeface="Calibri" panose="020F0502020204030204"/>
                <a:cs typeface="Calibri" panose="020F0502020204030204"/>
              </a:rPr>
              <a:t>M</a:t>
            </a:r>
            <a:r>
              <a:rPr sz="1500" b="1" dirty="0">
                <a:latin typeface="Calibri" panose="020F0502020204030204"/>
                <a:cs typeface="Calibri" panose="020F0502020204030204"/>
              </a:rPr>
              <a:t>O</a:t>
            </a:r>
            <a:r>
              <a:rPr sz="1500" b="1" dirty="0">
                <a:latin typeface="微软雅黑" panose="020B0503020204020204" charset="-122"/>
                <a:cs typeface="微软雅黑" panose="020B0503020204020204" charset="-122"/>
              </a:rPr>
              <a:t>特点：</a:t>
            </a:r>
            <a:endParaRPr sz="150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2" name="object 42"/>
          <p:cNvSpPr txBox="1"/>
          <p:nvPr/>
        </p:nvSpPr>
        <p:spPr>
          <a:xfrm rot="18900000">
            <a:off x="3219743" y="6018490"/>
            <a:ext cx="2827625" cy="685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5340"/>
              </a:lnSpc>
            </a:pPr>
            <a:r>
              <a:rPr sz="5400" dirty="0">
                <a:latin typeface="宋体" panose="02010600030101010101" pitchFamily="2" charset="-122"/>
                <a:cs typeface="宋体" panose="02010600030101010101" pitchFamily="2" charset="-122"/>
              </a:rPr>
              <a:t>里兰教育</a:t>
            </a:r>
            <a:endParaRPr sz="5400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65125" y="4594860"/>
            <a:ext cx="26828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外形好看，</a:t>
            </a:r>
            <a:r>
              <a:rPr lang="zh-CN" altLang="en-US"/>
              <a:t>适合家用</a:t>
            </a:r>
            <a:endParaRPr lang="zh-CN" altLang="en-US"/>
          </a:p>
        </p:txBody>
      </p:sp>
      <p:sp>
        <p:nvSpPr>
          <p:cNvPr id="44" name="文本框 43"/>
          <p:cNvSpPr txBox="1"/>
          <p:nvPr/>
        </p:nvSpPr>
        <p:spPr>
          <a:xfrm>
            <a:off x="3354705" y="4685030"/>
            <a:ext cx="243649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动作能力强，可以跑酷，后空翻，</a:t>
            </a:r>
            <a:r>
              <a:rPr lang="zh-CN" altLang="en-US"/>
              <a:t>有很强的动力</a:t>
            </a:r>
            <a:endParaRPr lang="zh-CN" altLang="en-US"/>
          </a:p>
        </p:txBody>
      </p:sp>
      <p:sp>
        <p:nvSpPr>
          <p:cNvPr id="45" name="文本框 44"/>
          <p:cNvSpPr txBox="1"/>
          <p:nvPr/>
        </p:nvSpPr>
        <p:spPr>
          <a:xfrm>
            <a:off x="6163310" y="4560570"/>
            <a:ext cx="252349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关节可动性，手指自由度较高，</a:t>
            </a:r>
            <a:r>
              <a:rPr lang="zh-CN" altLang="en-US"/>
              <a:t>比较适合服务行业和家用</a:t>
            </a:r>
            <a:endParaRPr lang="zh-CN" altLang="en-US"/>
          </a:p>
        </p:txBody>
      </p:sp>
      <p:sp>
        <p:nvSpPr>
          <p:cNvPr id="47" name="文本框 46"/>
          <p:cNvSpPr txBox="1"/>
          <p:nvPr/>
        </p:nvSpPr>
        <p:spPr>
          <a:xfrm>
            <a:off x="353695" y="7652385"/>
            <a:ext cx="840930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都是机器人，都可以上下楼梯，</a:t>
            </a:r>
            <a:r>
              <a:rPr lang="zh-CN" altLang="en-US"/>
              <a:t>特点突出</a:t>
            </a:r>
            <a:endParaRPr lang="zh-CN" altLang="en-US"/>
          </a:p>
        </p:txBody>
      </p:sp>
      <p:sp>
        <p:nvSpPr>
          <p:cNvPr id="49" name="文本框 48"/>
          <p:cNvSpPr txBox="1"/>
          <p:nvPr/>
        </p:nvSpPr>
        <p:spPr>
          <a:xfrm>
            <a:off x="365125" y="9792970"/>
            <a:ext cx="26066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动作能力太差，目前只会握东西，</a:t>
            </a:r>
            <a:r>
              <a:rPr lang="zh-CN" altLang="en-US"/>
              <a:t>不会后空翻</a:t>
            </a:r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3185160" y="9849485"/>
            <a:ext cx="27584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身体粗壮，动性非常高但没有</a:t>
            </a:r>
            <a:r>
              <a:rPr lang="zh-CN" altLang="en-US"/>
              <a:t>手</a:t>
            </a:r>
            <a:endParaRPr lang="zh-CN" altLang="en-US"/>
          </a:p>
        </p:txBody>
      </p:sp>
      <p:sp>
        <p:nvSpPr>
          <p:cNvPr id="51" name="文本框 50"/>
          <p:cNvSpPr txBox="1"/>
          <p:nvPr/>
        </p:nvSpPr>
        <p:spPr>
          <a:xfrm>
            <a:off x="6118225" y="9894570"/>
            <a:ext cx="256857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手指关节灵活，可以干很多事情，长得比较可爱，</a:t>
            </a:r>
            <a:r>
              <a:rPr lang="zh-CN" altLang="en-US"/>
              <a:t>生产地在日本</a:t>
            </a:r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PP_MARK_KEY" val="f430137d-4af5-4d1c-9887-75a93b43f01b"/>
  <p:tag name="COMMONDATA" val="eyJoZGlkIjoiN2YxOGJiMDAxZTVlZDFhMTlkODYyODcwNGRiYWRiYzkifQ==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262</Words>
  <Application>WPS 演示</Application>
  <PresentationFormat>On-screen Show (4:3)</PresentationFormat>
  <Paragraphs>38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10" baseType="lpstr">
      <vt:lpstr>Arial</vt:lpstr>
      <vt:lpstr>宋体</vt:lpstr>
      <vt:lpstr>Wingdings</vt:lpstr>
      <vt:lpstr>微软雅黑</vt:lpstr>
      <vt:lpstr>Calibri</vt:lpstr>
      <vt:lpstr>等线</vt:lpstr>
      <vt:lpstr>Arial Unicode MS</vt:lpstr>
      <vt:lpstr>Calibri</vt:lpstr>
      <vt:lpstr>Office Theme</vt:lpstr>
      <vt:lpstr>机器人特点对比表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机器人特点对比表</dc:title>
  <dc:creator/>
  <cp:lastModifiedBy>adm</cp:lastModifiedBy>
  <cp:revision>2</cp:revision>
  <dcterms:created xsi:type="dcterms:W3CDTF">2023-09-09T08:20:17Z</dcterms:created>
  <dcterms:modified xsi:type="dcterms:W3CDTF">2023-09-09T08:20:48Z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2023-09-07T08:00:00Z</vt:filetime>
  </property>
  <property fmtid="{D5CDD505-2E9C-101B-9397-08002B2CF9AE}" pid="3" name="Creator">
    <vt:lpwstr>WPS 演示</vt:lpwstr>
  </property>
  <property fmtid="{D5CDD505-2E9C-101B-9397-08002B2CF9AE}" pid="4" name="LastSaved">
    <vt:filetime>2023-09-09T08:00:00Z</vt:filetime>
  </property>
  <property fmtid="{D5CDD505-2E9C-101B-9397-08002B2CF9AE}" pid="5" name="ICV">
    <vt:lpwstr>4BC8DBB3C319456C8530ACDE525F1BDC</vt:lpwstr>
  </property>
  <property fmtid="{D5CDD505-2E9C-101B-9397-08002B2CF9AE}" pid="6" name="KSOProductBuildVer">
    <vt:lpwstr>2052-11.1.0.12358</vt:lpwstr>
  </property>
</Properties>
</file>